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56" r:id="rId3"/>
    <p:sldId id="257" r:id="rId4"/>
    <p:sldId id="258" r:id="rId5"/>
    <p:sldId id="263" r:id="rId6"/>
    <p:sldId id="265" r:id="rId7"/>
    <p:sldId id="264" r:id="rId8"/>
    <p:sldId id="266" r:id="rId9"/>
    <p:sldId id="267" r:id="rId10"/>
    <p:sldId id="268" r:id="rId11"/>
    <p:sldId id="259" r:id="rId12"/>
    <p:sldId id="261" r:id="rId13"/>
    <p:sldId id="262" r:id="rId14"/>
    <p:sldId id="270" r:id="rId15"/>
    <p:sldId id="269"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D4311-AB93-40FF-B59D-A7197B31FA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0D1AA6-4EE1-45DA-8997-8C3FB29FC8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F48434-E433-4D9E-886D-42ADEBEF4EC3}"/>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7A8FBE68-4AE4-4F6F-B892-42B2FA657A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1CFB3-0767-43DF-B625-D651EE049F9B}"/>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340714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7566-1FE4-4953-BC69-E158FAA44E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E97017-F344-45A7-B9BE-60E239591D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4964D-5AA9-4CBE-A708-C50523EE7204}"/>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ECF98E21-ED29-42A6-B115-92C21CBF1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9FFB0-29C5-4041-BE44-9657345701C6}"/>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280136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1079D0-D9FB-430C-81D5-2F4815E996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9CC0B1-939B-43BB-BEC0-F643F1AE2B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8175B-7275-4986-9EBE-A743D0C97AAB}"/>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ECC4D3C4-4E37-46D4-B8B9-63796C1D3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7FE39-359F-4409-AC9A-827ED4EC7C34}"/>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261415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4256-94CA-4E34-A18D-BE1D37EC02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897FA-2145-4629-885C-D5C646EA09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58A5F5-B4AB-47D1-B79C-C0F6927F7610}"/>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6E3B49D1-D367-45C0-862D-043803928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FEFA38-8860-4E0B-8450-76E06FE07C5D}"/>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133701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5A2D6-E773-477F-AD10-8F0A762680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D1085F-87DE-41E6-A82C-6FDDC48DA9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4E1E5A-70DA-49C4-836C-D83B71AE2924}"/>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363FCABF-34E9-4AC9-93A9-6C60C51F0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009824-5F04-42DF-82DF-3C4FC95C2B9F}"/>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417784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F43E-952D-4CE7-982A-0C2B187B33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175300-4974-499F-9941-EC3096CB77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08348C-4322-44D4-B605-94AAC5AD99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5E7C84-C58F-4FBB-97AE-55BA573BA25A}"/>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6" name="Footer Placeholder 5">
            <a:extLst>
              <a:ext uri="{FF2B5EF4-FFF2-40B4-BE49-F238E27FC236}">
                <a16:creationId xmlns:a16="http://schemas.microsoft.com/office/drawing/2014/main" id="{5676ABF1-1B9C-4656-A909-0B90ABA343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FC47A7-EF28-4446-B7CC-B42E37A97B43}"/>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143650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FA9F3-3837-4517-B9A5-9B836A910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36D52A-A322-4C99-BD57-BA8C4CA22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6E34D8-A1B0-4E48-AD3F-6A8310379E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78BD9A-CED0-478E-A234-41D6F8F96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84DEF0-2A07-4CAC-8A09-9A23AA20B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DF7251-DC11-4F3C-97EF-04C3E7A21951}"/>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8" name="Footer Placeholder 7">
            <a:extLst>
              <a:ext uri="{FF2B5EF4-FFF2-40B4-BE49-F238E27FC236}">
                <a16:creationId xmlns:a16="http://schemas.microsoft.com/office/drawing/2014/main" id="{10D112D5-E147-4874-A96B-B3F20FF2B3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599E7-8D40-43DE-885E-0BC2F3773D94}"/>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338647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7D7A-03A0-4586-9689-05922471DF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ABC126-BE72-4813-810B-13546B633F78}"/>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4" name="Footer Placeholder 3">
            <a:extLst>
              <a:ext uri="{FF2B5EF4-FFF2-40B4-BE49-F238E27FC236}">
                <a16:creationId xmlns:a16="http://schemas.microsoft.com/office/drawing/2014/main" id="{B06C2AFE-60AF-49D7-A766-8ED44BC7F6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3A2774-D776-49CD-9103-9BA2F8D7432A}"/>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139197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926AF-81F9-4EA7-890F-FE5783C53675}"/>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3" name="Footer Placeholder 2">
            <a:extLst>
              <a:ext uri="{FF2B5EF4-FFF2-40B4-BE49-F238E27FC236}">
                <a16:creationId xmlns:a16="http://schemas.microsoft.com/office/drawing/2014/main" id="{D2A603B8-6341-46F5-9AC1-4DC50974AD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F58E90-73BC-4303-B8CF-622F0D2BE99C}"/>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208606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55D3-E616-45DB-A683-268B251AB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97DC9-2FDE-4C55-B112-BDF6466BD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432345-E19B-425B-B48F-5887101DAC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3C37F-EC5A-4EBA-8692-F7AA8865CA1B}"/>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6" name="Footer Placeholder 5">
            <a:extLst>
              <a:ext uri="{FF2B5EF4-FFF2-40B4-BE49-F238E27FC236}">
                <a16:creationId xmlns:a16="http://schemas.microsoft.com/office/drawing/2014/main" id="{5C1F71ED-D7AD-45A7-B271-55E623B53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E5BDE2-FB32-4F39-8B7F-4EB13F59BE7C}"/>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257772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782BE-403C-4992-BD05-777582A1E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533E1F-A6E5-4530-A536-2551FA300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64D17F-087B-4EEC-87F6-39CED80E8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1FCB8-647E-48BE-9BBA-9FC48DF9E709}"/>
              </a:ext>
            </a:extLst>
          </p:cNvPr>
          <p:cNvSpPr>
            <a:spLocks noGrp="1"/>
          </p:cNvSpPr>
          <p:nvPr>
            <p:ph type="dt" sz="half" idx="10"/>
          </p:nvPr>
        </p:nvSpPr>
        <p:spPr/>
        <p:txBody>
          <a:bodyPr/>
          <a:lstStyle/>
          <a:p>
            <a:fld id="{5BA7FA1F-DE17-4371-9FBB-C608520620B2}" type="datetimeFigureOut">
              <a:rPr lang="en-US" smtClean="0"/>
              <a:t>12/6/2023</a:t>
            </a:fld>
            <a:endParaRPr lang="en-US"/>
          </a:p>
        </p:txBody>
      </p:sp>
      <p:sp>
        <p:nvSpPr>
          <p:cNvPr id="6" name="Footer Placeholder 5">
            <a:extLst>
              <a:ext uri="{FF2B5EF4-FFF2-40B4-BE49-F238E27FC236}">
                <a16:creationId xmlns:a16="http://schemas.microsoft.com/office/drawing/2014/main" id="{27FCD83F-A96B-4A62-8F5D-AD0FA33FA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0113F-AA88-4332-A268-B26F9F739124}"/>
              </a:ext>
            </a:extLst>
          </p:cNvPr>
          <p:cNvSpPr>
            <a:spLocks noGrp="1"/>
          </p:cNvSpPr>
          <p:nvPr>
            <p:ph type="sldNum" sz="quarter" idx="12"/>
          </p:nvPr>
        </p:nvSpPr>
        <p:spPr/>
        <p:txBody>
          <a:bodyPr/>
          <a:lstStyle/>
          <a:p>
            <a:fld id="{35E7EBDE-1537-459D-B27A-C2C521BC414F}" type="slidenum">
              <a:rPr lang="en-US" smtClean="0"/>
              <a:t>‹#›</a:t>
            </a:fld>
            <a:endParaRPr lang="en-US"/>
          </a:p>
        </p:txBody>
      </p:sp>
    </p:spTree>
    <p:extLst>
      <p:ext uri="{BB962C8B-B14F-4D97-AF65-F5344CB8AC3E}">
        <p14:creationId xmlns:p14="http://schemas.microsoft.com/office/powerpoint/2010/main" val="170977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7F8FE-C882-4D1A-8292-0863DA46C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0B38BD-8F3C-4298-8C1E-E36949081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1F85F-D151-4F0D-B7CE-E300819F94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7FA1F-DE17-4371-9FBB-C608520620B2}" type="datetimeFigureOut">
              <a:rPr lang="en-US" smtClean="0"/>
              <a:t>12/6/2023</a:t>
            </a:fld>
            <a:endParaRPr lang="en-US"/>
          </a:p>
        </p:txBody>
      </p:sp>
      <p:sp>
        <p:nvSpPr>
          <p:cNvPr id="5" name="Footer Placeholder 4">
            <a:extLst>
              <a:ext uri="{FF2B5EF4-FFF2-40B4-BE49-F238E27FC236}">
                <a16:creationId xmlns:a16="http://schemas.microsoft.com/office/drawing/2014/main" id="{8666277B-73F2-4CC8-8CAC-C3AC8427BC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EC8DE6-1878-45A3-9C3F-E6E6B0DC9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7EBDE-1537-459D-B27A-C2C521BC414F}" type="slidenum">
              <a:rPr lang="en-US" smtClean="0"/>
              <a:t>‹#›</a:t>
            </a:fld>
            <a:endParaRPr lang="en-US"/>
          </a:p>
        </p:txBody>
      </p:sp>
    </p:spTree>
    <p:extLst>
      <p:ext uri="{BB962C8B-B14F-4D97-AF65-F5344CB8AC3E}">
        <p14:creationId xmlns:p14="http://schemas.microsoft.com/office/powerpoint/2010/main" val="99331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simplycatholic.com/introduction-to-eschat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18725-F419-4A5A-BDD5-91B94D6F66CC}"/>
              </a:ext>
            </a:extLst>
          </p:cNvPr>
          <p:cNvSpPr>
            <a:spLocks noGrp="1"/>
          </p:cNvSpPr>
          <p:nvPr>
            <p:ph type="title"/>
          </p:nvPr>
        </p:nvSpPr>
        <p:spPr/>
        <p:txBody>
          <a:bodyPr>
            <a:normAutofit/>
          </a:bodyPr>
          <a:lstStyle/>
          <a:p>
            <a:r>
              <a:rPr lang="en-US" sz="4400" dirty="0"/>
              <a:t>It is required</a:t>
            </a:r>
            <a:br>
              <a:rPr lang="en-US" sz="4400" dirty="0"/>
            </a:br>
            <a:r>
              <a:rPr lang="en-US" sz="4400" dirty="0"/>
              <a:t>You do awake your faith. Then all stand still—</a:t>
            </a:r>
            <a:br>
              <a:rPr lang="en-US" sz="4400" dirty="0"/>
            </a:br>
            <a:r>
              <a:rPr lang="en-US" sz="4400" dirty="0"/>
              <a:t>Or those that think it is unlawful business</a:t>
            </a:r>
            <a:br>
              <a:rPr lang="en-US" sz="4400" dirty="0"/>
            </a:br>
            <a:r>
              <a:rPr lang="en-US" sz="4400" dirty="0"/>
              <a:t>I am about, let them depart</a:t>
            </a:r>
          </a:p>
        </p:txBody>
      </p:sp>
      <p:sp>
        <p:nvSpPr>
          <p:cNvPr id="3" name="Text Placeholder 2">
            <a:extLst>
              <a:ext uri="{FF2B5EF4-FFF2-40B4-BE49-F238E27FC236}">
                <a16:creationId xmlns:a16="http://schemas.microsoft.com/office/drawing/2014/main" id="{C31C9E1E-B382-4FF9-9C12-E178FF98051E}"/>
              </a:ext>
            </a:extLst>
          </p:cNvPr>
          <p:cNvSpPr>
            <a:spLocks noGrp="1"/>
          </p:cNvSpPr>
          <p:nvPr>
            <p:ph type="body" idx="1"/>
          </p:nvPr>
        </p:nvSpPr>
        <p:spPr/>
        <p:txBody>
          <a:bodyPr/>
          <a:lstStyle/>
          <a:p>
            <a:r>
              <a:rPr lang="en-US" dirty="0"/>
              <a:t>						Shakespeare, </a:t>
            </a:r>
            <a:r>
              <a:rPr lang="en-US" i="1" dirty="0"/>
              <a:t>The Winter’s Tale</a:t>
            </a:r>
          </a:p>
        </p:txBody>
      </p:sp>
    </p:spTree>
    <p:extLst>
      <p:ext uri="{BB962C8B-B14F-4D97-AF65-F5344CB8AC3E}">
        <p14:creationId xmlns:p14="http://schemas.microsoft.com/office/powerpoint/2010/main" val="396392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fontScale="85000" lnSpcReduction="10000"/>
          </a:bodyPr>
          <a:lstStyle/>
          <a:p>
            <a:r>
              <a:rPr lang="en-US" dirty="0"/>
              <a:t>Now the deity as deity, though it pre-contains formally all perfections, being, life, intelligence, which it can communicate to creatures, still transcends infinitely all these perfections.</a:t>
            </a:r>
          </a:p>
          <a:p>
            <a:r>
              <a:rPr lang="en-US" dirty="0"/>
              <a:t>The stone, by participating in being, has an analogical resemblance to God as being.</a:t>
            </a:r>
          </a:p>
          <a:p>
            <a:r>
              <a:rPr lang="en-US" dirty="0"/>
              <a:t>The plant, participating in life, has an analogical resemblance to God as living.</a:t>
            </a:r>
          </a:p>
          <a:p>
            <a:r>
              <a:rPr lang="en-US" dirty="0"/>
              <a:t>Our soul, participating in intelligence, has an analogical resemblance to God as intelligent.</a:t>
            </a:r>
          </a:p>
          <a:p>
            <a:r>
              <a:rPr lang="en-US" dirty="0"/>
              <a:t>But sanctifying grace alone is a participation in the deity as deity, a participation which is naturally impossible and hence naturally unknowable.</a:t>
            </a:r>
          </a:p>
          <a:p>
            <a:r>
              <a:rPr lang="en-US" dirty="0"/>
              <a:t>Only the obscure light of infused faith here below, and only the light of glory there above, can let us see the deity as deity, God as He is in Himself.</a:t>
            </a:r>
          </a:p>
        </p:txBody>
      </p:sp>
    </p:spTree>
    <p:extLst>
      <p:ext uri="{BB962C8B-B14F-4D97-AF65-F5344CB8AC3E}">
        <p14:creationId xmlns:p14="http://schemas.microsoft.com/office/powerpoint/2010/main" val="104171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6E5E-99B4-40D7-973D-E510250E8F24}"/>
              </a:ext>
            </a:extLst>
          </p:cNvPr>
          <p:cNvSpPr>
            <a:spLocks noGrp="1"/>
          </p:cNvSpPr>
          <p:nvPr>
            <p:ph type="title"/>
          </p:nvPr>
        </p:nvSpPr>
        <p:spPr/>
        <p:txBody>
          <a:bodyPr/>
          <a:lstStyle/>
          <a:p>
            <a:r>
              <a:rPr lang="en-US" dirty="0"/>
              <a:t>Grace and Knowledge</a:t>
            </a:r>
          </a:p>
        </p:txBody>
      </p:sp>
      <p:sp>
        <p:nvSpPr>
          <p:cNvPr id="3" name="Content Placeholder 2">
            <a:extLst>
              <a:ext uri="{FF2B5EF4-FFF2-40B4-BE49-F238E27FC236}">
                <a16:creationId xmlns:a16="http://schemas.microsoft.com/office/drawing/2014/main" id="{7A2AAD43-6DFA-4736-ADA0-C8C92A97B34F}"/>
              </a:ext>
            </a:extLst>
          </p:cNvPr>
          <p:cNvSpPr>
            <a:spLocks noGrp="1"/>
          </p:cNvSpPr>
          <p:nvPr>
            <p:ph idx="1"/>
          </p:nvPr>
        </p:nvSpPr>
        <p:spPr/>
        <p:txBody>
          <a:bodyPr>
            <a:normAutofit fontScale="92500" lnSpcReduction="20000"/>
          </a:bodyPr>
          <a:lstStyle/>
          <a:p>
            <a:r>
              <a:rPr lang="en-US" dirty="0"/>
              <a:t>Learning more about supernatural grace, we can begin to see its relationship to the things which produce growth in this world, as well as growth towards God.</a:t>
            </a:r>
          </a:p>
          <a:p>
            <a:r>
              <a:rPr lang="en-US" dirty="0"/>
              <a:t>For example, consider knowledge.</a:t>
            </a:r>
          </a:p>
          <a:p>
            <a:r>
              <a:rPr lang="en-US" dirty="0"/>
              <a:t>Man, even in his fallen state, can without grace, by God's concurrence in the natural order, know certain natural truths.</a:t>
            </a:r>
          </a:p>
          <a:p>
            <a:r>
              <a:rPr lang="en-US" dirty="0"/>
              <a:t>Yet, even within the natural order, fallen man cannot without supernatural grace attain all truths, in particular not the more difficult truths.</a:t>
            </a:r>
          </a:p>
          <a:p>
            <a:r>
              <a:rPr lang="en-US" dirty="0"/>
              <a:t>To reach these latter truths man must have long years of study, an ardent love of truth, a persevering will, and subservient passions, and these qualities man in his actual state cannot have without grace added to his nature.</a:t>
            </a:r>
          </a:p>
        </p:txBody>
      </p:sp>
    </p:spTree>
    <p:extLst>
      <p:ext uri="{BB962C8B-B14F-4D97-AF65-F5344CB8AC3E}">
        <p14:creationId xmlns:p14="http://schemas.microsoft.com/office/powerpoint/2010/main" val="28883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2778-5C45-4CD3-842C-D64566A92B0A}"/>
              </a:ext>
            </a:extLst>
          </p:cNvPr>
          <p:cNvSpPr>
            <a:spLocks noGrp="1"/>
          </p:cNvSpPr>
          <p:nvPr>
            <p:ph type="title"/>
          </p:nvPr>
        </p:nvSpPr>
        <p:spPr/>
        <p:txBody>
          <a:bodyPr/>
          <a:lstStyle/>
          <a:p>
            <a:r>
              <a:rPr lang="en-US" dirty="0"/>
              <a:t>Grace and good actions</a:t>
            </a:r>
          </a:p>
        </p:txBody>
      </p:sp>
      <p:sp>
        <p:nvSpPr>
          <p:cNvPr id="3" name="Content Placeholder 2">
            <a:extLst>
              <a:ext uri="{FF2B5EF4-FFF2-40B4-BE49-F238E27FC236}">
                <a16:creationId xmlns:a16="http://schemas.microsoft.com/office/drawing/2014/main" id="{7700DFF8-E869-4E13-859E-5489B5C70FFD}"/>
              </a:ext>
            </a:extLst>
          </p:cNvPr>
          <p:cNvSpPr>
            <a:spLocks noGrp="1"/>
          </p:cNvSpPr>
          <p:nvPr>
            <p:ph idx="1"/>
          </p:nvPr>
        </p:nvSpPr>
        <p:spPr/>
        <p:txBody>
          <a:bodyPr>
            <a:normAutofit fontScale="92500" lnSpcReduction="10000"/>
          </a:bodyPr>
          <a:lstStyle/>
          <a:p>
            <a:r>
              <a:rPr lang="en-US" dirty="0"/>
              <a:t>A man in mortal sin, deprived of grace and charity, can still perform acts, morally good in the natural order, and, if he preserves infused faith and hope, can, with actual grace, elicit supernatural acts in those virtues.</a:t>
            </a:r>
          </a:p>
          <a:p>
            <a:r>
              <a:rPr lang="en-US" dirty="0"/>
              <a:t>Fallen man, without the grace of faith, can perform natural acts that are morally good, honor his parents, for example, pay his debts, and so on.</a:t>
            </a:r>
          </a:p>
          <a:p>
            <a:r>
              <a:rPr lang="en-US" dirty="0"/>
              <a:t>Our acts before we became believers were not all sins. They retained, however enfeebled, the natural inclination to moral good.</a:t>
            </a:r>
          </a:p>
          <a:p>
            <a:r>
              <a:rPr lang="en-US" dirty="0"/>
              <a:t>But the deepest goods are not possible in actions without Grace:</a:t>
            </a:r>
          </a:p>
          <a:p>
            <a:r>
              <a:rPr lang="en-US" dirty="0"/>
              <a:t>Fallen man, without medicinal grace, </a:t>
            </a:r>
            <a:r>
              <a:rPr lang="en-US" i="1" dirty="0"/>
              <a:t>cannot love God more than himself, more than all else</a:t>
            </a:r>
            <a:r>
              <a:rPr lang="en-US" dirty="0"/>
              <a:t>, not even as the author of nature, much less as the author of grace.</a:t>
            </a:r>
          </a:p>
        </p:txBody>
      </p:sp>
    </p:spTree>
    <p:extLst>
      <p:ext uri="{BB962C8B-B14F-4D97-AF65-F5344CB8AC3E}">
        <p14:creationId xmlns:p14="http://schemas.microsoft.com/office/powerpoint/2010/main" val="50312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23C1-A232-4871-BEDA-7808423FC4B6}"/>
              </a:ext>
            </a:extLst>
          </p:cNvPr>
          <p:cNvSpPr>
            <a:spLocks noGrp="1"/>
          </p:cNvSpPr>
          <p:nvPr>
            <p:ph type="title"/>
          </p:nvPr>
        </p:nvSpPr>
        <p:spPr/>
        <p:txBody>
          <a:bodyPr/>
          <a:lstStyle/>
          <a:p>
            <a:r>
              <a:rPr lang="en-US" dirty="0"/>
              <a:t>Grace is necessary for all growth towards God</a:t>
            </a:r>
          </a:p>
        </p:txBody>
      </p:sp>
      <p:sp>
        <p:nvSpPr>
          <p:cNvPr id="3" name="Content Placeholder 2">
            <a:extLst>
              <a:ext uri="{FF2B5EF4-FFF2-40B4-BE49-F238E27FC236}">
                <a16:creationId xmlns:a16="http://schemas.microsoft.com/office/drawing/2014/main" id="{52A51930-0C07-4B1C-9572-29E26E76EA58}"/>
              </a:ext>
            </a:extLst>
          </p:cNvPr>
          <p:cNvSpPr>
            <a:spLocks noGrp="1"/>
          </p:cNvSpPr>
          <p:nvPr>
            <p:ph idx="1"/>
          </p:nvPr>
        </p:nvSpPr>
        <p:spPr/>
        <p:txBody>
          <a:bodyPr/>
          <a:lstStyle/>
          <a:p>
            <a:r>
              <a:rPr lang="en-US" dirty="0"/>
              <a:t>Such is the Thomistic doctrine: Grace is necessary for knowing supernatural truth, for doing good, for avoiding sin, for disposing man unto justification, for performing each meritorious act, for persevering unto the end.</a:t>
            </a:r>
          </a:p>
          <a:p>
            <a:r>
              <a:rPr lang="en-US" dirty="0"/>
              <a:t>Indeed, given what we’ve learned about Thomistic philosophy and theology, we should not be surprised that this would be the case.</a:t>
            </a:r>
          </a:p>
        </p:txBody>
      </p:sp>
    </p:spTree>
    <p:extLst>
      <p:ext uri="{BB962C8B-B14F-4D97-AF65-F5344CB8AC3E}">
        <p14:creationId xmlns:p14="http://schemas.microsoft.com/office/powerpoint/2010/main" val="197921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23C1-A232-4871-BEDA-7808423FC4B6}"/>
              </a:ext>
            </a:extLst>
          </p:cNvPr>
          <p:cNvSpPr>
            <a:spLocks noGrp="1"/>
          </p:cNvSpPr>
          <p:nvPr>
            <p:ph type="title"/>
          </p:nvPr>
        </p:nvSpPr>
        <p:spPr/>
        <p:txBody>
          <a:bodyPr/>
          <a:lstStyle/>
          <a:p>
            <a:r>
              <a:rPr lang="en-US" dirty="0"/>
              <a:t>Grace is necessary for all growth towards God</a:t>
            </a:r>
          </a:p>
        </p:txBody>
      </p:sp>
      <p:sp>
        <p:nvSpPr>
          <p:cNvPr id="3" name="Content Placeholder 2">
            <a:extLst>
              <a:ext uri="{FF2B5EF4-FFF2-40B4-BE49-F238E27FC236}">
                <a16:creationId xmlns:a16="http://schemas.microsoft.com/office/drawing/2014/main" id="{52A51930-0C07-4B1C-9572-29E26E76EA58}"/>
              </a:ext>
            </a:extLst>
          </p:cNvPr>
          <p:cNvSpPr>
            <a:spLocks noGrp="1"/>
          </p:cNvSpPr>
          <p:nvPr>
            <p:ph idx="1"/>
          </p:nvPr>
        </p:nvSpPr>
        <p:spPr/>
        <p:txBody>
          <a:bodyPr>
            <a:normAutofit fontScale="77500" lnSpcReduction="20000"/>
          </a:bodyPr>
          <a:lstStyle/>
          <a:p>
            <a:r>
              <a:rPr lang="en-US" dirty="0"/>
              <a:t>Any system must have one mother-idea, as radiating center.</a:t>
            </a:r>
          </a:p>
          <a:p>
            <a:r>
              <a:rPr lang="en-US" dirty="0"/>
              <a:t>The mother-idea of Thomism is that of God as pure act, in whom alone is essence identified with existence.</a:t>
            </a:r>
          </a:p>
          <a:p>
            <a:r>
              <a:rPr lang="en-US" dirty="0"/>
              <a:t>This principle, the keystone of Christian philosophy, enables us to explain, as far as can be done here below, what revelation teaches of the mysteries of the Trinity and the Incarnation, the unity of existence in the three divine persons, the unity of existence in Christ.</a:t>
            </a:r>
          </a:p>
          <a:p>
            <a:r>
              <a:rPr lang="en-US" dirty="0"/>
              <a:t>It explains likewise the mystery of grace.</a:t>
            </a:r>
          </a:p>
          <a:p>
            <a:r>
              <a:rPr lang="en-US" dirty="0"/>
              <a:t>All that is good in our free acts comes from God as first cause, just as it comes from us as second causes.</a:t>
            </a:r>
          </a:p>
          <a:p>
            <a:r>
              <a:rPr lang="en-US" dirty="0"/>
              <a:t>And when we freely obey, when we accept rather than resist grace, all that is good in that act comes from the source of all good.</a:t>
            </a:r>
          </a:p>
          <a:p>
            <a:r>
              <a:rPr lang="en-US" dirty="0"/>
              <a:t>Nothing escapes that divine and universal cause, who without violence actualizes human freedom, just as connaturally as He actualizes the tree to bloom and bear fruit.</a:t>
            </a:r>
          </a:p>
        </p:txBody>
      </p:sp>
    </p:spTree>
    <p:extLst>
      <p:ext uri="{BB962C8B-B14F-4D97-AF65-F5344CB8AC3E}">
        <p14:creationId xmlns:p14="http://schemas.microsoft.com/office/powerpoint/2010/main" val="914789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Church</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a:bodyPr>
          <a:lstStyle/>
          <a:p>
            <a:r>
              <a:rPr lang="en-US" dirty="0"/>
              <a:t>Grace is the good of the supernatural order – is it subject to scarcity? </a:t>
            </a:r>
          </a:p>
          <a:p>
            <a:r>
              <a:rPr lang="en-US" dirty="0"/>
              <a:t>Grace is a created participation in an infinite reality.</a:t>
            </a:r>
          </a:p>
          <a:p>
            <a:r>
              <a:rPr lang="en-US" dirty="0"/>
              <a:t>And so, in one sense it is subject to scarcity because it is created - it inheres in a finite subject who is still living in time and space – but in a real way it’s not subject to scarcity - God’s knowledge and love of Himself are infinite.</a:t>
            </a:r>
          </a:p>
          <a:p>
            <a:r>
              <a:rPr lang="en-US" dirty="0"/>
              <a:t>This is just like knowledge in the human economy. It is perfectly non-rival an immaterial in one sense, but it inheres in a finite subject (human beings) who are living in time and space.</a:t>
            </a:r>
          </a:p>
          <a:p>
            <a:endParaRPr lang="en-US" dirty="0"/>
          </a:p>
        </p:txBody>
      </p:sp>
    </p:spTree>
    <p:extLst>
      <p:ext uri="{BB962C8B-B14F-4D97-AF65-F5344CB8AC3E}">
        <p14:creationId xmlns:p14="http://schemas.microsoft.com/office/powerpoint/2010/main" val="39156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Church</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a:bodyPr>
          <a:lstStyle/>
          <a:p>
            <a:r>
              <a:rPr lang="en-US" dirty="0"/>
              <a:t>Thus, there is an economy of grace, and this economy of grace bears a striking resemblance to the economy of knowledge.</a:t>
            </a:r>
          </a:p>
          <a:p>
            <a:r>
              <a:rPr lang="en-US" dirty="0"/>
              <a:t>The economy of grace is a unity of order, a true society (see the </a:t>
            </a:r>
            <a:r>
              <a:rPr lang="en-US" dirty="0" err="1"/>
              <a:t>Hittinger</a:t>
            </a:r>
            <a:r>
              <a:rPr lang="en-US" dirty="0"/>
              <a:t> article)</a:t>
            </a:r>
          </a:p>
          <a:p>
            <a:r>
              <a:rPr lang="en-US" dirty="0"/>
              <a:t>The members of this supernatural order, the faithful, participate in this unity of order by ordering grace so that everyone in the Church (including those who are not yet baptized) receives what they need</a:t>
            </a:r>
          </a:p>
          <a:p>
            <a:r>
              <a:rPr lang="en-US" dirty="0"/>
              <a:t>In the economy of grace, God uses human beings as instruments not to produce grace, but to give it to one another.</a:t>
            </a:r>
          </a:p>
          <a:p>
            <a:endParaRPr lang="en-US" dirty="0"/>
          </a:p>
        </p:txBody>
      </p:sp>
    </p:spTree>
    <p:extLst>
      <p:ext uri="{BB962C8B-B14F-4D97-AF65-F5344CB8AC3E}">
        <p14:creationId xmlns:p14="http://schemas.microsoft.com/office/powerpoint/2010/main" val="2873727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Source of the Economy of Grace</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lnSpcReduction="10000"/>
          </a:bodyPr>
          <a:lstStyle/>
          <a:p>
            <a:r>
              <a:rPr lang="en-US" dirty="0"/>
              <a:t>The source of merit cannot itself be merited.</a:t>
            </a:r>
          </a:p>
          <a:p>
            <a:r>
              <a:rPr lang="en-US" dirty="0"/>
              <a:t>In the economy of grace, the Incarnation is the source of all grace, and of all merit, of Mary's graces and of our own.</a:t>
            </a:r>
          </a:p>
          <a:p>
            <a:r>
              <a:rPr lang="en-US" dirty="0"/>
              <a:t>Christ is the Head of the Church and the Source of all grace in His divine and human nature.</a:t>
            </a:r>
          </a:p>
          <a:p>
            <a:r>
              <a:rPr lang="en-US" dirty="0"/>
              <a:t>All grace is given through the mysteries of Christ’s life, re-presented in all times and places through the sacraments (here we see how grace is both subject to scarcity/finitude and yet not).</a:t>
            </a:r>
          </a:p>
          <a:p>
            <a:r>
              <a:rPr lang="en-US" dirty="0"/>
              <a:t>Grace is given through an ordered set of interactions among the members of Christ’s body.</a:t>
            </a:r>
          </a:p>
          <a:p>
            <a:endParaRPr lang="en-US" dirty="0"/>
          </a:p>
        </p:txBody>
      </p:sp>
    </p:spTree>
    <p:extLst>
      <p:ext uri="{BB962C8B-B14F-4D97-AF65-F5344CB8AC3E}">
        <p14:creationId xmlns:p14="http://schemas.microsoft.com/office/powerpoint/2010/main" val="370263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Church</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a:bodyPr>
          <a:lstStyle/>
          <a:p>
            <a:r>
              <a:rPr lang="en-US" dirty="0"/>
              <a:t>Does this order have anything in common with the natural economic orders we’ve been studying? </a:t>
            </a:r>
          </a:p>
          <a:p>
            <a:r>
              <a:rPr lang="en-US" dirty="0"/>
              <a:t>Grace isn’t produced by human beings, but it is accessed/received from Christ especially through His priests, who give it to the faithful.</a:t>
            </a:r>
          </a:p>
          <a:p>
            <a:endParaRPr lang="en-US" dirty="0"/>
          </a:p>
        </p:txBody>
      </p:sp>
    </p:spTree>
    <p:extLst>
      <p:ext uri="{BB962C8B-B14F-4D97-AF65-F5344CB8AC3E}">
        <p14:creationId xmlns:p14="http://schemas.microsoft.com/office/powerpoint/2010/main" val="38071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Church</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lnSpcReduction="10000"/>
          </a:bodyPr>
          <a:lstStyle/>
          <a:p>
            <a:r>
              <a:rPr lang="en-US" dirty="0"/>
              <a:t>All the faithful are supposed to be instruments of grace, through their prayers and good works for others.</a:t>
            </a:r>
          </a:p>
          <a:p>
            <a:r>
              <a:rPr lang="en-US" dirty="0"/>
              <a:t>There is supposed to be an order to this:</a:t>
            </a:r>
          </a:p>
          <a:p>
            <a:r>
              <a:rPr lang="en-US" dirty="0"/>
              <a:t>There will be particular people whom God has ordained to obtain graces for particular others and distribute them. </a:t>
            </a:r>
          </a:p>
          <a:p>
            <a:r>
              <a:rPr lang="en-US" dirty="0"/>
              <a:t>There will be groups of faithful who receive specific shares of grace – specific participations in the divine life – these are charisms.</a:t>
            </a:r>
          </a:p>
          <a:p>
            <a:r>
              <a:rPr lang="en-US" dirty="0"/>
              <a:t>And there is a proper amount for each of these – if there are too many or not enough, the specific participation in the divine life that God has intended won’t be attained. </a:t>
            </a:r>
          </a:p>
          <a:p>
            <a:endParaRPr lang="en-US" dirty="0"/>
          </a:p>
        </p:txBody>
      </p:sp>
    </p:spTree>
    <p:extLst>
      <p:ext uri="{BB962C8B-B14F-4D97-AF65-F5344CB8AC3E}">
        <p14:creationId xmlns:p14="http://schemas.microsoft.com/office/powerpoint/2010/main" val="351180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AFC8A-CF13-46D5-8244-368D0A49F1A1}"/>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BF0823E4-09ED-4407-8D2D-E58DEEB8522B}"/>
              </a:ext>
            </a:extLst>
          </p:cNvPr>
          <p:cNvSpPr>
            <a:spLocks noGrp="1"/>
          </p:cNvSpPr>
          <p:nvPr>
            <p:ph type="subTitle" idx="1"/>
          </p:nvPr>
        </p:nvSpPr>
        <p:spPr/>
        <p:txBody>
          <a:bodyPr/>
          <a:lstStyle/>
          <a:p>
            <a:r>
              <a:rPr lang="en-US" dirty="0"/>
              <a:t>12-6-2023</a:t>
            </a:r>
          </a:p>
          <a:p>
            <a:r>
              <a:rPr lang="en-US" dirty="0"/>
              <a:t>The Divine Economy</a:t>
            </a:r>
          </a:p>
        </p:txBody>
      </p:sp>
    </p:spTree>
    <p:extLst>
      <p:ext uri="{BB962C8B-B14F-4D97-AF65-F5344CB8AC3E}">
        <p14:creationId xmlns:p14="http://schemas.microsoft.com/office/powerpoint/2010/main" val="367517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Church</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a:bodyPr>
          <a:lstStyle/>
          <a:p>
            <a:r>
              <a:rPr lang="en-US" dirty="0"/>
              <a:t>How does this order come about?</a:t>
            </a:r>
          </a:p>
          <a:p>
            <a:r>
              <a:rPr lang="en-US" dirty="0"/>
              <a:t>As in the economy of natural knowledge, the order can only come about through a cooperation between individual freedom and societies with the authority and determination to produce public goods.</a:t>
            </a:r>
          </a:p>
          <a:p>
            <a:r>
              <a:rPr lang="en-US" dirty="0"/>
              <a:t>In the case of the Economy of Grace, the society that God has given us for this role is the Catholic Church.</a:t>
            </a:r>
          </a:p>
          <a:p>
            <a:r>
              <a:rPr lang="en-US" dirty="0"/>
              <a:t>Immaterial goods need centralized support in the natural order – so too in the supernatural order! We see this especially in the magisterium. </a:t>
            </a:r>
          </a:p>
          <a:p>
            <a:endParaRPr lang="en-US" dirty="0"/>
          </a:p>
          <a:p>
            <a:endParaRPr lang="en-US" dirty="0"/>
          </a:p>
        </p:txBody>
      </p:sp>
    </p:spTree>
    <p:extLst>
      <p:ext uri="{BB962C8B-B14F-4D97-AF65-F5344CB8AC3E}">
        <p14:creationId xmlns:p14="http://schemas.microsoft.com/office/powerpoint/2010/main" val="88067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76A-6843-42AE-92A0-291C1A7BDB51}"/>
              </a:ext>
            </a:extLst>
          </p:cNvPr>
          <p:cNvSpPr>
            <a:spLocks noGrp="1"/>
          </p:cNvSpPr>
          <p:nvPr>
            <p:ph type="title"/>
          </p:nvPr>
        </p:nvSpPr>
        <p:spPr/>
        <p:txBody>
          <a:bodyPr/>
          <a:lstStyle/>
          <a:p>
            <a:r>
              <a:rPr lang="en-US" dirty="0"/>
              <a:t>The Economy of Grace and the market</a:t>
            </a:r>
          </a:p>
        </p:txBody>
      </p:sp>
      <p:sp>
        <p:nvSpPr>
          <p:cNvPr id="3" name="Content Placeholder 2">
            <a:extLst>
              <a:ext uri="{FF2B5EF4-FFF2-40B4-BE49-F238E27FC236}">
                <a16:creationId xmlns:a16="http://schemas.microsoft.com/office/drawing/2014/main" id="{E6280F1D-618A-456E-81DE-7EC4768588D1}"/>
              </a:ext>
            </a:extLst>
          </p:cNvPr>
          <p:cNvSpPr>
            <a:spLocks noGrp="1"/>
          </p:cNvSpPr>
          <p:nvPr>
            <p:ph idx="1"/>
          </p:nvPr>
        </p:nvSpPr>
        <p:spPr/>
        <p:txBody>
          <a:bodyPr>
            <a:normAutofit/>
          </a:bodyPr>
          <a:lstStyle/>
          <a:p>
            <a:r>
              <a:rPr lang="en-US" dirty="0"/>
              <a:t>There isn’t a market for grace – it can’t be bought and sold – and human beings can’t “earn” it through their acts –God’s gifts of grace aren’t governed by commutative justice!</a:t>
            </a:r>
          </a:p>
          <a:p>
            <a:r>
              <a:rPr lang="en-US" dirty="0"/>
              <a:t>But human beings can dispose themselves to receive it, and there is a certain proportion between a person’s acts and the grace he is given – in this sense, he can “merit” more grace. </a:t>
            </a:r>
          </a:p>
          <a:p>
            <a:endParaRPr lang="en-US" dirty="0"/>
          </a:p>
        </p:txBody>
      </p:sp>
    </p:spTree>
    <p:extLst>
      <p:ext uri="{BB962C8B-B14F-4D97-AF65-F5344CB8AC3E}">
        <p14:creationId xmlns:p14="http://schemas.microsoft.com/office/powerpoint/2010/main" val="117223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4246-6D42-44B8-8FAC-0B6DD13C2511}"/>
              </a:ext>
            </a:extLst>
          </p:cNvPr>
          <p:cNvSpPr>
            <a:spLocks noGrp="1"/>
          </p:cNvSpPr>
          <p:nvPr>
            <p:ph type="title"/>
          </p:nvPr>
        </p:nvSpPr>
        <p:spPr/>
        <p:txBody>
          <a:bodyPr/>
          <a:lstStyle/>
          <a:p>
            <a:r>
              <a:rPr lang="en-US" dirty="0"/>
              <a:t>The Eschaton and Heaven</a:t>
            </a:r>
          </a:p>
        </p:txBody>
      </p:sp>
      <p:sp>
        <p:nvSpPr>
          <p:cNvPr id="3" name="Content Placeholder 2">
            <a:extLst>
              <a:ext uri="{FF2B5EF4-FFF2-40B4-BE49-F238E27FC236}">
                <a16:creationId xmlns:a16="http://schemas.microsoft.com/office/drawing/2014/main" id="{8EF7C9C9-68EC-45E2-B489-9DEFB292225E}"/>
              </a:ext>
            </a:extLst>
          </p:cNvPr>
          <p:cNvSpPr>
            <a:spLocks noGrp="1"/>
          </p:cNvSpPr>
          <p:nvPr>
            <p:ph idx="1"/>
          </p:nvPr>
        </p:nvSpPr>
        <p:spPr/>
        <p:txBody>
          <a:bodyPr/>
          <a:lstStyle/>
          <a:p>
            <a:r>
              <a:rPr lang="en-US" dirty="0"/>
              <a:t>Eschatology is the study of the eschaton, of the last things.</a:t>
            </a:r>
          </a:p>
          <a:p>
            <a:r>
              <a:rPr lang="en-US" dirty="0"/>
              <a:t>It deals with God’s eternity and man’s final relationship with God. And so it pertains to questions concerning heaven, hell, purgatory, the particular and final judgments, the resurrection of the body, and the new heavens and the new earth.</a:t>
            </a:r>
          </a:p>
        </p:txBody>
      </p:sp>
    </p:spTree>
    <p:extLst>
      <p:ext uri="{BB962C8B-B14F-4D97-AF65-F5344CB8AC3E}">
        <p14:creationId xmlns:p14="http://schemas.microsoft.com/office/powerpoint/2010/main" val="2696073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4246-6D42-44B8-8FAC-0B6DD13C2511}"/>
              </a:ext>
            </a:extLst>
          </p:cNvPr>
          <p:cNvSpPr>
            <a:spLocks noGrp="1"/>
          </p:cNvSpPr>
          <p:nvPr>
            <p:ph type="title"/>
          </p:nvPr>
        </p:nvSpPr>
        <p:spPr/>
        <p:txBody>
          <a:bodyPr/>
          <a:lstStyle/>
          <a:p>
            <a:r>
              <a:rPr lang="en-US" dirty="0"/>
              <a:t>The Eschaton and Heaven</a:t>
            </a:r>
          </a:p>
        </p:txBody>
      </p:sp>
      <p:sp>
        <p:nvSpPr>
          <p:cNvPr id="3" name="Content Placeholder 2">
            <a:extLst>
              <a:ext uri="{FF2B5EF4-FFF2-40B4-BE49-F238E27FC236}">
                <a16:creationId xmlns:a16="http://schemas.microsoft.com/office/drawing/2014/main" id="{8EF7C9C9-68EC-45E2-B489-9DEFB292225E}"/>
              </a:ext>
            </a:extLst>
          </p:cNvPr>
          <p:cNvSpPr>
            <a:spLocks noGrp="1"/>
          </p:cNvSpPr>
          <p:nvPr>
            <p:ph idx="1"/>
          </p:nvPr>
        </p:nvSpPr>
        <p:spPr/>
        <p:txBody>
          <a:bodyPr>
            <a:normAutofit/>
          </a:bodyPr>
          <a:lstStyle/>
          <a:p>
            <a:r>
              <a:rPr lang="en-US" dirty="0"/>
              <a:t>Heaven as it is right now is a sort of middle ground waiting for Christ to come again, to bring his general judgment against the whole of earth, and to establish the definitive and final kingdom where God and man dwell together.</a:t>
            </a:r>
          </a:p>
          <a:p>
            <a:r>
              <a:rPr lang="en-US" dirty="0"/>
              <a:t>There will be a new heavens and a new earth (</a:t>
            </a:r>
            <a:r>
              <a:rPr lang="en-US" dirty="0" err="1"/>
              <a:t>cf</a:t>
            </a:r>
            <a:r>
              <a:rPr lang="en-US" dirty="0"/>
              <a:t>: Rev 21, 2 Pet 3:13), where man will live with God in the state of a resurrected body like Jesus had. </a:t>
            </a:r>
          </a:p>
          <a:p>
            <a:r>
              <a:rPr lang="en-US" dirty="0"/>
              <a:t>Given what we know of Jesus’ resurrected body, things will be different with us in the life to come.</a:t>
            </a:r>
          </a:p>
          <a:p>
            <a:r>
              <a:rPr lang="en-US" dirty="0"/>
              <a:t>How different?</a:t>
            </a:r>
          </a:p>
        </p:txBody>
      </p:sp>
    </p:spTree>
    <p:extLst>
      <p:ext uri="{BB962C8B-B14F-4D97-AF65-F5344CB8AC3E}">
        <p14:creationId xmlns:p14="http://schemas.microsoft.com/office/powerpoint/2010/main" val="949571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4246-6D42-44B8-8FAC-0B6DD13C2511}"/>
              </a:ext>
            </a:extLst>
          </p:cNvPr>
          <p:cNvSpPr>
            <a:spLocks noGrp="1"/>
          </p:cNvSpPr>
          <p:nvPr>
            <p:ph type="title"/>
          </p:nvPr>
        </p:nvSpPr>
        <p:spPr/>
        <p:txBody>
          <a:bodyPr/>
          <a:lstStyle/>
          <a:p>
            <a:r>
              <a:rPr lang="en-US" dirty="0"/>
              <a:t>The Eschaton and Heaven</a:t>
            </a:r>
          </a:p>
        </p:txBody>
      </p:sp>
      <p:sp>
        <p:nvSpPr>
          <p:cNvPr id="3" name="Content Placeholder 2">
            <a:extLst>
              <a:ext uri="{FF2B5EF4-FFF2-40B4-BE49-F238E27FC236}">
                <a16:creationId xmlns:a16="http://schemas.microsoft.com/office/drawing/2014/main" id="{8EF7C9C9-68EC-45E2-B489-9DEFB292225E}"/>
              </a:ext>
            </a:extLst>
          </p:cNvPr>
          <p:cNvSpPr>
            <a:spLocks noGrp="1"/>
          </p:cNvSpPr>
          <p:nvPr>
            <p:ph idx="1"/>
          </p:nvPr>
        </p:nvSpPr>
        <p:spPr/>
        <p:txBody>
          <a:bodyPr/>
          <a:lstStyle/>
          <a:p>
            <a:r>
              <a:rPr lang="en-US" dirty="0"/>
              <a:t>A general principle is that there will be a perfection of things in the current life in the life to come.</a:t>
            </a:r>
          </a:p>
        </p:txBody>
      </p:sp>
    </p:spTree>
    <p:extLst>
      <p:ext uri="{BB962C8B-B14F-4D97-AF65-F5344CB8AC3E}">
        <p14:creationId xmlns:p14="http://schemas.microsoft.com/office/powerpoint/2010/main" val="668544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F504-9B26-43BA-AE01-8431D2EB91A5}"/>
              </a:ext>
            </a:extLst>
          </p:cNvPr>
          <p:cNvSpPr>
            <a:spLocks noGrp="1"/>
          </p:cNvSpPr>
          <p:nvPr>
            <p:ph type="title"/>
          </p:nvPr>
        </p:nvSpPr>
        <p:spPr/>
        <p:txBody>
          <a:bodyPr/>
          <a:lstStyle/>
          <a:p>
            <a:r>
              <a:rPr lang="en-US" dirty="0"/>
              <a:t>Eschatological Perfection of the Economy</a:t>
            </a:r>
          </a:p>
        </p:txBody>
      </p:sp>
      <p:sp>
        <p:nvSpPr>
          <p:cNvPr id="3" name="Content Placeholder 2">
            <a:extLst>
              <a:ext uri="{FF2B5EF4-FFF2-40B4-BE49-F238E27FC236}">
                <a16:creationId xmlns:a16="http://schemas.microsoft.com/office/drawing/2014/main" id="{CAECEDED-53F3-41C6-947A-EEB67A20A26C}"/>
              </a:ext>
            </a:extLst>
          </p:cNvPr>
          <p:cNvSpPr>
            <a:spLocks noGrp="1"/>
          </p:cNvSpPr>
          <p:nvPr>
            <p:ph idx="1"/>
          </p:nvPr>
        </p:nvSpPr>
        <p:spPr/>
        <p:txBody>
          <a:bodyPr/>
          <a:lstStyle/>
          <a:p>
            <a:r>
              <a:rPr lang="en-US" dirty="0"/>
              <a:t>In Heaven, the goal of the divine economy - the order of the universe- is reached.</a:t>
            </a:r>
          </a:p>
          <a:p>
            <a:r>
              <a:rPr lang="en-US" dirty="0"/>
              <a:t>Each human being that God has predestined to heaven has fully realized his unique capacity for being: holiness, finding this in his ordered interdependence with the whole communion of saints, to the praise of God’s glory.</a:t>
            </a:r>
          </a:p>
          <a:p>
            <a:r>
              <a:rPr lang="en-US" dirty="0"/>
              <a:t>All the saints share perfectly in the beatific knowledge and love of God, through their hierarchical communion.</a:t>
            </a:r>
          </a:p>
          <a:p>
            <a:endParaRPr lang="en-US" dirty="0"/>
          </a:p>
        </p:txBody>
      </p:sp>
    </p:spTree>
    <p:extLst>
      <p:ext uri="{BB962C8B-B14F-4D97-AF65-F5344CB8AC3E}">
        <p14:creationId xmlns:p14="http://schemas.microsoft.com/office/powerpoint/2010/main" val="2609919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DBAB-2878-412A-A0BC-18746C3C0201}"/>
              </a:ext>
            </a:extLst>
          </p:cNvPr>
          <p:cNvSpPr>
            <a:spLocks noGrp="1"/>
          </p:cNvSpPr>
          <p:nvPr>
            <p:ph type="title"/>
          </p:nvPr>
        </p:nvSpPr>
        <p:spPr/>
        <p:txBody>
          <a:bodyPr/>
          <a:lstStyle/>
          <a:p>
            <a:r>
              <a:rPr lang="en-US" dirty="0"/>
              <a:t>Does an economy remain?</a:t>
            </a:r>
          </a:p>
        </p:txBody>
      </p:sp>
      <p:sp>
        <p:nvSpPr>
          <p:cNvPr id="3" name="Content Placeholder 2">
            <a:extLst>
              <a:ext uri="{FF2B5EF4-FFF2-40B4-BE49-F238E27FC236}">
                <a16:creationId xmlns:a16="http://schemas.microsoft.com/office/drawing/2014/main" id="{47AF69E4-1CD6-4500-9A7A-374854F9E2A2}"/>
              </a:ext>
            </a:extLst>
          </p:cNvPr>
          <p:cNvSpPr>
            <a:spLocks noGrp="1"/>
          </p:cNvSpPr>
          <p:nvPr>
            <p:ph idx="1"/>
          </p:nvPr>
        </p:nvSpPr>
        <p:spPr/>
        <p:txBody>
          <a:bodyPr>
            <a:normAutofit lnSpcReduction="10000"/>
          </a:bodyPr>
          <a:lstStyle/>
          <a:p>
            <a:r>
              <a:rPr lang="en-US" dirty="0"/>
              <a:t>Like grace, the glory of the saints is a created reality since it is a perfection of finite creatures, but it is a participation in an infinite reality, God’s own being and activity, the life of the Trinity, and the saints are no longer subject to time and space in the way that they were on earth. </a:t>
            </a:r>
          </a:p>
          <a:p>
            <a:r>
              <a:rPr lang="en-US" dirty="0"/>
              <a:t>In the economy of heaven, the saints “order” glory that all may have it in that each has a particular share in the Beatific Vision, a definite and finite share in the knowledge and love of God, and communicates their own share wholly to the others so that whatever “scarcity” or “finitude” there is </a:t>
            </a:r>
            <a:r>
              <a:rPr lang="en-US" dirty="0" err="1"/>
              <a:t>is</a:t>
            </a:r>
            <a:r>
              <a:rPr lang="en-US" dirty="0"/>
              <a:t> transcended through the interactions of the parts that makes up the whole – even as the whole remains finite. </a:t>
            </a:r>
          </a:p>
          <a:p>
            <a:endParaRPr lang="en-US" dirty="0"/>
          </a:p>
        </p:txBody>
      </p:sp>
    </p:spTree>
    <p:extLst>
      <p:ext uri="{BB962C8B-B14F-4D97-AF65-F5344CB8AC3E}">
        <p14:creationId xmlns:p14="http://schemas.microsoft.com/office/powerpoint/2010/main" val="3720496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9B820-9676-4154-9D57-7F2840DF4B0A}"/>
              </a:ext>
            </a:extLst>
          </p:cNvPr>
          <p:cNvSpPr>
            <a:spLocks noGrp="1"/>
          </p:cNvSpPr>
          <p:nvPr>
            <p:ph type="title"/>
          </p:nvPr>
        </p:nvSpPr>
        <p:spPr/>
        <p:txBody>
          <a:bodyPr>
            <a:normAutofit fontScale="90000"/>
          </a:bodyPr>
          <a:lstStyle/>
          <a:p>
            <a:r>
              <a:rPr lang="en-US" dirty="0"/>
              <a:t>Is there an order to the way in which the saints communicate their own beatitude to the others?</a:t>
            </a:r>
          </a:p>
        </p:txBody>
      </p:sp>
      <p:sp>
        <p:nvSpPr>
          <p:cNvPr id="3" name="Content Placeholder 2">
            <a:extLst>
              <a:ext uri="{FF2B5EF4-FFF2-40B4-BE49-F238E27FC236}">
                <a16:creationId xmlns:a16="http://schemas.microsoft.com/office/drawing/2014/main" id="{47702AE2-A4C9-4B53-A635-A9F798CCFC10}"/>
              </a:ext>
            </a:extLst>
          </p:cNvPr>
          <p:cNvSpPr>
            <a:spLocks noGrp="1"/>
          </p:cNvSpPr>
          <p:nvPr>
            <p:ph idx="1"/>
          </p:nvPr>
        </p:nvSpPr>
        <p:spPr/>
        <p:txBody>
          <a:bodyPr/>
          <a:lstStyle/>
          <a:p>
            <a:r>
              <a:rPr lang="en-US" dirty="0"/>
              <a:t>St. Thomas says that the saints will love most those who are closest to God.</a:t>
            </a:r>
          </a:p>
          <a:p>
            <a:r>
              <a:rPr lang="en-US" dirty="0"/>
              <a:t>He also says that, that in some way, they will continue to love most intensely those to whom they were most closely connected on earth.</a:t>
            </a:r>
          </a:p>
          <a:p>
            <a:r>
              <a:rPr lang="en-US" dirty="0"/>
              <a:t>There will be definite groups of saints who possess together a specific participation in God’s own beatitude, according to God’s eternal intention.</a:t>
            </a:r>
          </a:p>
          <a:p>
            <a:endParaRPr lang="en-US" dirty="0"/>
          </a:p>
        </p:txBody>
      </p:sp>
    </p:spTree>
    <p:extLst>
      <p:ext uri="{BB962C8B-B14F-4D97-AF65-F5344CB8AC3E}">
        <p14:creationId xmlns:p14="http://schemas.microsoft.com/office/powerpoint/2010/main" val="2024132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FCB0-0A9E-4019-8F3F-2BCE72E70DE8}"/>
              </a:ext>
            </a:extLst>
          </p:cNvPr>
          <p:cNvSpPr>
            <a:spLocks noGrp="1"/>
          </p:cNvSpPr>
          <p:nvPr>
            <p:ph type="title"/>
          </p:nvPr>
        </p:nvSpPr>
        <p:spPr/>
        <p:txBody>
          <a:bodyPr/>
          <a:lstStyle/>
          <a:p>
            <a:r>
              <a:rPr lang="en-US" dirty="0"/>
              <a:t>Economy, Divine and Human</a:t>
            </a:r>
          </a:p>
        </p:txBody>
      </p:sp>
      <p:sp>
        <p:nvSpPr>
          <p:cNvPr id="3" name="Content Placeholder 2">
            <a:extLst>
              <a:ext uri="{FF2B5EF4-FFF2-40B4-BE49-F238E27FC236}">
                <a16:creationId xmlns:a16="http://schemas.microsoft.com/office/drawing/2014/main" id="{BFB3864A-7D28-4666-BDA4-858F304096FE}"/>
              </a:ext>
            </a:extLst>
          </p:cNvPr>
          <p:cNvSpPr>
            <a:spLocks noGrp="1"/>
          </p:cNvSpPr>
          <p:nvPr>
            <p:ph idx="1"/>
          </p:nvPr>
        </p:nvSpPr>
        <p:spPr/>
        <p:txBody>
          <a:bodyPr>
            <a:normAutofit lnSpcReduction="10000"/>
          </a:bodyPr>
          <a:lstStyle/>
          <a:p>
            <a:r>
              <a:rPr lang="en-US" dirty="0"/>
              <a:t>All of this order will therefore be the perfection of an order which began in the intersection between the divine and human economies on earth. </a:t>
            </a:r>
          </a:p>
          <a:p>
            <a:r>
              <a:rPr lang="en-US" dirty="0"/>
              <a:t>Who we worked with, how we worked. </a:t>
            </a:r>
          </a:p>
          <a:p>
            <a:r>
              <a:rPr lang="en-US" dirty="0"/>
              <a:t>Who we loved, and how we loved.</a:t>
            </a:r>
          </a:p>
          <a:p>
            <a:r>
              <a:rPr lang="en-US" dirty="0"/>
              <a:t>The potentialities inherent in our unique natures.</a:t>
            </a:r>
          </a:p>
          <a:p>
            <a:r>
              <a:rPr lang="en-US" dirty="0"/>
              <a:t>The human economy and the laws of economics affected the order of all of these things on earth.</a:t>
            </a:r>
          </a:p>
          <a:p>
            <a:r>
              <a:rPr lang="en-US" dirty="0"/>
              <a:t>And therefore, the perfection of this order in Heaven is the perfection of our economic laws as well.</a:t>
            </a:r>
          </a:p>
        </p:txBody>
      </p:sp>
    </p:spTree>
    <p:extLst>
      <p:ext uri="{BB962C8B-B14F-4D97-AF65-F5344CB8AC3E}">
        <p14:creationId xmlns:p14="http://schemas.microsoft.com/office/powerpoint/2010/main" val="2664262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FCB0-0A9E-4019-8F3F-2BCE72E70DE8}"/>
              </a:ext>
            </a:extLst>
          </p:cNvPr>
          <p:cNvSpPr>
            <a:spLocks noGrp="1"/>
          </p:cNvSpPr>
          <p:nvPr>
            <p:ph type="title"/>
          </p:nvPr>
        </p:nvSpPr>
        <p:spPr/>
        <p:txBody>
          <a:bodyPr/>
          <a:lstStyle/>
          <a:p>
            <a:r>
              <a:rPr lang="en-US" dirty="0"/>
              <a:t>Economy, Divine and Human</a:t>
            </a:r>
          </a:p>
        </p:txBody>
      </p:sp>
      <p:sp>
        <p:nvSpPr>
          <p:cNvPr id="3" name="Content Placeholder 2">
            <a:extLst>
              <a:ext uri="{FF2B5EF4-FFF2-40B4-BE49-F238E27FC236}">
                <a16:creationId xmlns:a16="http://schemas.microsoft.com/office/drawing/2014/main" id="{BFB3864A-7D28-4666-BDA4-858F304096FE}"/>
              </a:ext>
            </a:extLst>
          </p:cNvPr>
          <p:cNvSpPr>
            <a:spLocks noGrp="1"/>
          </p:cNvSpPr>
          <p:nvPr>
            <p:ph idx="1"/>
          </p:nvPr>
        </p:nvSpPr>
        <p:spPr/>
        <p:txBody>
          <a:bodyPr>
            <a:normAutofit/>
          </a:bodyPr>
          <a:lstStyle/>
          <a:p>
            <a:r>
              <a:rPr lang="en-US" dirty="0"/>
              <a:t>The proportionality inherent in our commutatively just exchanges in the beautiful order of markets is perfected in Heaven.</a:t>
            </a:r>
          </a:p>
          <a:p>
            <a:r>
              <a:rPr lang="en-US" dirty="0"/>
              <a:t>For in heaven, there is a proportion between the meritorious acts performed by the faithful on earth and their particular share of glory</a:t>
            </a:r>
          </a:p>
          <a:p>
            <a:r>
              <a:rPr lang="en-US" dirty="0"/>
              <a:t>There is also a proportion between the reparation they’ve made for their sins and the sins of others, and their share of glory. </a:t>
            </a:r>
          </a:p>
          <a:p>
            <a:endParaRPr lang="en-US" dirty="0"/>
          </a:p>
        </p:txBody>
      </p:sp>
    </p:spTree>
    <p:extLst>
      <p:ext uri="{BB962C8B-B14F-4D97-AF65-F5344CB8AC3E}">
        <p14:creationId xmlns:p14="http://schemas.microsoft.com/office/powerpoint/2010/main" val="152972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BCB10-C5D4-480E-A007-902F991F663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C7DDD06-EC21-4B8B-AA9A-4DC9442D38D7}"/>
              </a:ext>
            </a:extLst>
          </p:cNvPr>
          <p:cNvSpPr>
            <a:spLocks noGrp="1"/>
          </p:cNvSpPr>
          <p:nvPr>
            <p:ph idx="1"/>
          </p:nvPr>
        </p:nvSpPr>
        <p:spPr/>
        <p:txBody>
          <a:bodyPr/>
          <a:lstStyle/>
          <a:p>
            <a:r>
              <a:rPr lang="en-US" dirty="0"/>
              <a:t>(1) Prayer</a:t>
            </a:r>
          </a:p>
          <a:p>
            <a:r>
              <a:rPr lang="en-US" dirty="0"/>
              <a:t>(2) Grace and other Immaterial Goods: necessary for Growth</a:t>
            </a:r>
          </a:p>
          <a:p>
            <a:r>
              <a:rPr lang="en-US" dirty="0"/>
              <a:t>(3) The Economy of Grace and the Church</a:t>
            </a:r>
          </a:p>
          <a:p>
            <a:r>
              <a:rPr lang="en-US" dirty="0"/>
              <a:t>(4) The Eschaton and Heaven</a:t>
            </a:r>
          </a:p>
          <a:p>
            <a:r>
              <a:rPr lang="en-US" dirty="0"/>
              <a:t>(5) Eschatological Perfection of the Economy</a:t>
            </a:r>
          </a:p>
          <a:p>
            <a:r>
              <a:rPr lang="en-US" dirty="0"/>
              <a:t>(6) Does Scarcity remain?</a:t>
            </a:r>
          </a:p>
        </p:txBody>
      </p:sp>
    </p:spTree>
    <p:extLst>
      <p:ext uri="{BB962C8B-B14F-4D97-AF65-F5344CB8AC3E}">
        <p14:creationId xmlns:p14="http://schemas.microsoft.com/office/powerpoint/2010/main" val="342928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FCB0-0A9E-4019-8F3F-2BCE72E70DE8}"/>
              </a:ext>
            </a:extLst>
          </p:cNvPr>
          <p:cNvSpPr>
            <a:spLocks noGrp="1"/>
          </p:cNvSpPr>
          <p:nvPr>
            <p:ph type="title"/>
          </p:nvPr>
        </p:nvSpPr>
        <p:spPr/>
        <p:txBody>
          <a:bodyPr/>
          <a:lstStyle/>
          <a:p>
            <a:r>
              <a:rPr lang="en-US" dirty="0"/>
              <a:t>Economy, Divine and Human</a:t>
            </a:r>
          </a:p>
        </p:txBody>
      </p:sp>
      <p:sp>
        <p:nvSpPr>
          <p:cNvPr id="3" name="Content Placeholder 2">
            <a:extLst>
              <a:ext uri="{FF2B5EF4-FFF2-40B4-BE49-F238E27FC236}">
                <a16:creationId xmlns:a16="http://schemas.microsoft.com/office/drawing/2014/main" id="{BFB3864A-7D28-4666-BDA4-858F304096FE}"/>
              </a:ext>
            </a:extLst>
          </p:cNvPr>
          <p:cNvSpPr>
            <a:spLocks noGrp="1"/>
          </p:cNvSpPr>
          <p:nvPr>
            <p:ph idx="1"/>
          </p:nvPr>
        </p:nvSpPr>
        <p:spPr/>
        <p:txBody>
          <a:bodyPr>
            <a:normAutofit/>
          </a:bodyPr>
          <a:lstStyle/>
          <a:p>
            <a:r>
              <a:rPr lang="en-US" dirty="0"/>
              <a:t>In this life, we make natural exchanges in the spirit of proportionality, and as a result, we earn the law of one price, which provides so much order to our lives.</a:t>
            </a:r>
          </a:p>
          <a:p>
            <a:r>
              <a:rPr lang="en-US" dirty="0"/>
              <a:t>In the life to come, there is also only one price at which the interactions between God and human beings occur (with humans giving meritorious acts and receiving glory ) – this is the price paid by Christ with His life. </a:t>
            </a:r>
          </a:p>
          <a:p>
            <a:r>
              <a:rPr lang="en-US" dirty="0"/>
              <a:t>And from this one price, comes the beautiful order in Heaven.</a:t>
            </a:r>
          </a:p>
          <a:p>
            <a:endParaRPr lang="en-US" dirty="0"/>
          </a:p>
          <a:p>
            <a:endParaRPr lang="en-US" dirty="0"/>
          </a:p>
        </p:txBody>
      </p:sp>
    </p:spTree>
    <p:extLst>
      <p:ext uri="{BB962C8B-B14F-4D97-AF65-F5344CB8AC3E}">
        <p14:creationId xmlns:p14="http://schemas.microsoft.com/office/powerpoint/2010/main" val="759666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FCB0-0A9E-4019-8F3F-2BCE72E70DE8}"/>
              </a:ext>
            </a:extLst>
          </p:cNvPr>
          <p:cNvSpPr>
            <a:spLocks noGrp="1"/>
          </p:cNvSpPr>
          <p:nvPr>
            <p:ph type="title"/>
          </p:nvPr>
        </p:nvSpPr>
        <p:spPr/>
        <p:txBody>
          <a:bodyPr/>
          <a:lstStyle/>
          <a:p>
            <a:r>
              <a:rPr lang="en-US" dirty="0"/>
              <a:t>Economy, Divine and Human</a:t>
            </a:r>
          </a:p>
        </p:txBody>
      </p:sp>
      <p:sp>
        <p:nvSpPr>
          <p:cNvPr id="3" name="Content Placeholder 2">
            <a:extLst>
              <a:ext uri="{FF2B5EF4-FFF2-40B4-BE49-F238E27FC236}">
                <a16:creationId xmlns:a16="http://schemas.microsoft.com/office/drawing/2014/main" id="{BFB3864A-7D28-4666-BDA4-858F304096FE}"/>
              </a:ext>
            </a:extLst>
          </p:cNvPr>
          <p:cNvSpPr>
            <a:spLocks noGrp="1"/>
          </p:cNvSpPr>
          <p:nvPr>
            <p:ph idx="1"/>
          </p:nvPr>
        </p:nvSpPr>
        <p:spPr/>
        <p:txBody>
          <a:bodyPr>
            <a:normAutofit/>
          </a:bodyPr>
          <a:lstStyle/>
          <a:p>
            <a:r>
              <a:rPr lang="en-US" dirty="0"/>
              <a:t>In this life, we need central authorities to support the immaterial good of knowledge. </a:t>
            </a:r>
          </a:p>
          <a:p>
            <a:r>
              <a:rPr lang="en-US" dirty="0"/>
              <a:t>In the life to come, a central authority is needed to support the immaterial good of glory – Christ in his human and divine nature.</a:t>
            </a:r>
          </a:p>
          <a:p>
            <a:endParaRPr lang="en-US" dirty="0"/>
          </a:p>
        </p:txBody>
      </p:sp>
    </p:spTree>
    <p:extLst>
      <p:ext uri="{BB962C8B-B14F-4D97-AF65-F5344CB8AC3E}">
        <p14:creationId xmlns:p14="http://schemas.microsoft.com/office/powerpoint/2010/main" val="431126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FCB0-0A9E-4019-8F3F-2BCE72E70DE8}"/>
              </a:ext>
            </a:extLst>
          </p:cNvPr>
          <p:cNvSpPr>
            <a:spLocks noGrp="1"/>
          </p:cNvSpPr>
          <p:nvPr>
            <p:ph type="title"/>
          </p:nvPr>
        </p:nvSpPr>
        <p:spPr/>
        <p:txBody>
          <a:bodyPr/>
          <a:lstStyle/>
          <a:p>
            <a:r>
              <a:rPr lang="en-US" dirty="0"/>
              <a:t>Economy, Divine and Human</a:t>
            </a:r>
          </a:p>
        </p:txBody>
      </p:sp>
      <p:sp>
        <p:nvSpPr>
          <p:cNvPr id="3" name="Content Placeholder 2">
            <a:extLst>
              <a:ext uri="{FF2B5EF4-FFF2-40B4-BE49-F238E27FC236}">
                <a16:creationId xmlns:a16="http://schemas.microsoft.com/office/drawing/2014/main" id="{BFB3864A-7D28-4666-BDA4-858F304096FE}"/>
              </a:ext>
            </a:extLst>
          </p:cNvPr>
          <p:cNvSpPr>
            <a:spLocks noGrp="1"/>
          </p:cNvSpPr>
          <p:nvPr>
            <p:ph idx="1"/>
          </p:nvPr>
        </p:nvSpPr>
        <p:spPr/>
        <p:txBody>
          <a:bodyPr>
            <a:normAutofit lnSpcReduction="10000"/>
          </a:bodyPr>
          <a:lstStyle/>
          <a:p>
            <a:r>
              <a:rPr lang="en-US" dirty="0"/>
              <a:t>In this life, all of our economic and social order produces the immaterial good of maximizing fruitful interactions for the sake of the natural common good.</a:t>
            </a:r>
          </a:p>
          <a:p>
            <a:r>
              <a:rPr lang="en-US" dirty="0"/>
              <a:t>After all, that’s what a flourishing economy, with markets, societies, and those who produce and share knowledge all in good order, will do.</a:t>
            </a:r>
          </a:p>
          <a:p>
            <a:r>
              <a:rPr lang="en-US" dirty="0"/>
              <a:t>In the life to come, the common good is knowledge and love of God, and a participation in His perfect knowledge, that is perfectly shared in by all in the friendship of the communion of saints.</a:t>
            </a:r>
          </a:p>
          <a:p>
            <a:r>
              <a:rPr lang="en-US" dirty="0"/>
              <a:t>This is the perfection of the law of maximizing fruitful interactions for the sake of the common good.</a:t>
            </a:r>
          </a:p>
          <a:p>
            <a:endParaRPr lang="en-US" dirty="0"/>
          </a:p>
          <a:p>
            <a:endParaRPr lang="en-US" dirty="0"/>
          </a:p>
          <a:p>
            <a:endParaRPr lang="en-US" dirty="0"/>
          </a:p>
        </p:txBody>
      </p:sp>
    </p:spTree>
    <p:extLst>
      <p:ext uri="{BB962C8B-B14F-4D97-AF65-F5344CB8AC3E}">
        <p14:creationId xmlns:p14="http://schemas.microsoft.com/office/powerpoint/2010/main" val="583814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C05E-42A1-4587-AC62-F28C57996479}"/>
              </a:ext>
            </a:extLst>
          </p:cNvPr>
          <p:cNvSpPr>
            <a:spLocks noGrp="1"/>
          </p:cNvSpPr>
          <p:nvPr>
            <p:ph type="title"/>
          </p:nvPr>
        </p:nvSpPr>
        <p:spPr/>
        <p:txBody>
          <a:bodyPr/>
          <a:lstStyle/>
          <a:p>
            <a:r>
              <a:rPr lang="en-US" dirty="0"/>
              <a:t>Does scarcity remain?</a:t>
            </a:r>
          </a:p>
        </p:txBody>
      </p:sp>
      <p:sp>
        <p:nvSpPr>
          <p:cNvPr id="3" name="Content Placeholder 2">
            <a:extLst>
              <a:ext uri="{FF2B5EF4-FFF2-40B4-BE49-F238E27FC236}">
                <a16:creationId xmlns:a16="http://schemas.microsoft.com/office/drawing/2014/main" id="{3405F020-0F24-4AF1-837B-83C4060A44A5}"/>
              </a:ext>
            </a:extLst>
          </p:cNvPr>
          <p:cNvSpPr>
            <a:spLocks noGrp="1"/>
          </p:cNvSpPr>
          <p:nvPr>
            <p:ph idx="1"/>
          </p:nvPr>
        </p:nvSpPr>
        <p:spPr/>
        <p:txBody>
          <a:bodyPr/>
          <a:lstStyle/>
          <a:p>
            <a:r>
              <a:rPr lang="en-US" dirty="0"/>
              <a:t>Scarcity was the problem and the source behind all of our economic order on earth.</a:t>
            </a:r>
          </a:p>
          <a:p>
            <a:r>
              <a:rPr lang="en-US" dirty="0"/>
              <a:t>Does it remain in the life to come?</a:t>
            </a:r>
          </a:p>
        </p:txBody>
      </p:sp>
    </p:spTree>
    <p:extLst>
      <p:ext uri="{BB962C8B-B14F-4D97-AF65-F5344CB8AC3E}">
        <p14:creationId xmlns:p14="http://schemas.microsoft.com/office/powerpoint/2010/main" val="4059313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C05E-42A1-4587-AC62-F28C57996479}"/>
              </a:ext>
            </a:extLst>
          </p:cNvPr>
          <p:cNvSpPr>
            <a:spLocks noGrp="1"/>
          </p:cNvSpPr>
          <p:nvPr>
            <p:ph type="title"/>
          </p:nvPr>
        </p:nvSpPr>
        <p:spPr/>
        <p:txBody>
          <a:bodyPr/>
          <a:lstStyle/>
          <a:p>
            <a:r>
              <a:rPr lang="en-US" dirty="0"/>
              <a:t>Does scarcity remain?</a:t>
            </a:r>
          </a:p>
        </p:txBody>
      </p:sp>
      <p:sp>
        <p:nvSpPr>
          <p:cNvPr id="3" name="Content Placeholder 2">
            <a:extLst>
              <a:ext uri="{FF2B5EF4-FFF2-40B4-BE49-F238E27FC236}">
                <a16:creationId xmlns:a16="http://schemas.microsoft.com/office/drawing/2014/main" id="{3405F020-0F24-4AF1-837B-83C4060A44A5}"/>
              </a:ext>
            </a:extLst>
          </p:cNvPr>
          <p:cNvSpPr>
            <a:spLocks noGrp="1"/>
          </p:cNvSpPr>
          <p:nvPr>
            <p:ph idx="1"/>
          </p:nvPr>
        </p:nvSpPr>
        <p:spPr/>
        <p:txBody>
          <a:bodyPr>
            <a:normAutofit fontScale="92500" lnSpcReduction="20000"/>
          </a:bodyPr>
          <a:lstStyle/>
          <a:p>
            <a:r>
              <a:rPr lang="en-US" dirty="0"/>
              <a:t>There is a definite number of saints in accord with God’s divine providence – and each of these saints embodies a definite (and therefore limited) goodness, or share in God’s own divine goodness, on both the natural and supernatural levels.</a:t>
            </a:r>
          </a:p>
          <a:p>
            <a:r>
              <a:rPr lang="en-US" dirty="0"/>
              <a:t>In Heaven, every saint is in perfect communion with every other saint, but these friendships are defined or limited by the definite goodness in each saint.</a:t>
            </a:r>
          </a:p>
          <a:p>
            <a:r>
              <a:rPr lang="en-US" dirty="0"/>
              <a:t>Creation itself has been delivered from the bondage of corruption and into the glorious freedom of the children of God (Rom. 8:21) – we don’t know exactly what this means or looks like, but all of the natures God has created will be redeemed and perfected and ordered to the common good of the saints, and ultimately to God – while remaining limited and definite, with a certain amount of goodness. </a:t>
            </a:r>
          </a:p>
        </p:txBody>
      </p:sp>
    </p:spTree>
    <p:extLst>
      <p:ext uri="{BB962C8B-B14F-4D97-AF65-F5344CB8AC3E}">
        <p14:creationId xmlns:p14="http://schemas.microsoft.com/office/powerpoint/2010/main" val="3100603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C05E-42A1-4587-AC62-F28C57996479}"/>
              </a:ext>
            </a:extLst>
          </p:cNvPr>
          <p:cNvSpPr>
            <a:spLocks noGrp="1"/>
          </p:cNvSpPr>
          <p:nvPr>
            <p:ph type="title"/>
          </p:nvPr>
        </p:nvSpPr>
        <p:spPr/>
        <p:txBody>
          <a:bodyPr/>
          <a:lstStyle/>
          <a:p>
            <a:r>
              <a:rPr lang="en-US" dirty="0"/>
              <a:t>Does scarcity remain?</a:t>
            </a:r>
          </a:p>
        </p:txBody>
      </p:sp>
      <p:sp>
        <p:nvSpPr>
          <p:cNvPr id="3" name="Content Placeholder 2">
            <a:extLst>
              <a:ext uri="{FF2B5EF4-FFF2-40B4-BE49-F238E27FC236}">
                <a16:creationId xmlns:a16="http://schemas.microsoft.com/office/drawing/2014/main" id="{3405F020-0F24-4AF1-837B-83C4060A44A5}"/>
              </a:ext>
            </a:extLst>
          </p:cNvPr>
          <p:cNvSpPr>
            <a:spLocks noGrp="1"/>
          </p:cNvSpPr>
          <p:nvPr>
            <p:ph idx="1"/>
          </p:nvPr>
        </p:nvSpPr>
        <p:spPr/>
        <p:txBody>
          <a:bodyPr>
            <a:normAutofit/>
          </a:bodyPr>
          <a:lstStyle/>
          <a:p>
            <a:r>
              <a:rPr lang="en-US" dirty="0"/>
              <a:t>So in this sense, “scarcity” remains in Heaven, but it is perfectly in accord with God’s providence, and perfectly ordered to the common good of the saints and to God’s glory.</a:t>
            </a:r>
          </a:p>
          <a:p>
            <a:r>
              <a:rPr lang="en-US" dirty="0"/>
              <a:t>There won’t be any more movement from potency to act – there won’t be any “production,” or “exchange” – there won’t be any scarcity reduced or goodness added through interactions – but the interactions themselves are the fullness of being that interactions on earth aimed to produce.</a:t>
            </a:r>
          </a:p>
        </p:txBody>
      </p:sp>
    </p:spTree>
    <p:extLst>
      <p:ext uri="{BB962C8B-B14F-4D97-AF65-F5344CB8AC3E}">
        <p14:creationId xmlns:p14="http://schemas.microsoft.com/office/powerpoint/2010/main" val="3768876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C05E-42A1-4587-AC62-F28C57996479}"/>
              </a:ext>
            </a:extLst>
          </p:cNvPr>
          <p:cNvSpPr>
            <a:spLocks noGrp="1"/>
          </p:cNvSpPr>
          <p:nvPr>
            <p:ph type="title"/>
          </p:nvPr>
        </p:nvSpPr>
        <p:spPr/>
        <p:txBody>
          <a:bodyPr/>
          <a:lstStyle/>
          <a:p>
            <a:r>
              <a:rPr lang="en-US" dirty="0"/>
              <a:t>Does scarcity remain?</a:t>
            </a:r>
          </a:p>
        </p:txBody>
      </p:sp>
      <p:sp>
        <p:nvSpPr>
          <p:cNvPr id="3" name="Content Placeholder 2">
            <a:extLst>
              <a:ext uri="{FF2B5EF4-FFF2-40B4-BE49-F238E27FC236}">
                <a16:creationId xmlns:a16="http://schemas.microsoft.com/office/drawing/2014/main" id="{3405F020-0F24-4AF1-837B-83C4060A44A5}"/>
              </a:ext>
            </a:extLst>
          </p:cNvPr>
          <p:cNvSpPr>
            <a:spLocks noGrp="1"/>
          </p:cNvSpPr>
          <p:nvPr>
            <p:ph idx="1"/>
          </p:nvPr>
        </p:nvSpPr>
        <p:spPr/>
        <p:txBody>
          <a:bodyPr>
            <a:normAutofit/>
          </a:bodyPr>
          <a:lstStyle/>
          <a:p>
            <a:r>
              <a:rPr lang="en-US" dirty="0"/>
              <a:t>The definite goodness of each member of the order in Heaven and the definite goodness of each interaction is essential to the beauty of the whole.</a:t>
            </a:r>
          </a:p>
          <a:p>
            <a:r>
              <a:rPr lang="en-US" dirty="0"/>
              <a:t>Through their free eschatological activity, the members order their “scarcity,” their limitedness, perfectly to the good of the whole – to the music of the heavenly symphony that is glorious beyond our imagining – and to God’s glory. </a:t>
            </a:r>
          </a:p>
        </p:txBody>
      </p:sp>
    </p:spTree>
    <p:extLst>
      <p:ext uri="{BB962C8B-B14F-4D97-AF65-F5344CB8AC3E}">
        <p14:creationId xmlns:p14="http://schemas.microsoft.com/office/powerpoint/2010/main" val="237498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1256-1258-4D0E-A88C-708981448F4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54DBA33E-3B42-42F4-8E1E-5A0F0B8EF8D0}"/>
              </a:ext>
            </a:extLst>
          </p:cNvPr>
          <p:cNvSpPr>
            <a:spLocks noGrp="1"/>
          </p:cNvSpPr>
          <p:nvPr>
            <p:ph idx="1"/>
          </p:nvPr>
        </p:nvSpPr>
        <p:spPr/>
        <p:txBody>
          <a:bodyPr/>
          <a:lstStyle/>
          <a:p>
            <a:r>
              <a:rPr lang="en-US" dirty="0"/>
              <a:t>Reality: a Thomistic Synthesis, by Fr. </a:t>
            </a:r>
            <a:r>
              <a:rPr lang="en-US" dirty="0" err="1"/>
              <a:t>Garigou</a:t>
            </a:r>
            <a:r>
              <a:rPr lang="en-US" dirty="0"/>
              <a:t>-Lagrange, OP</a:t>
            </a:r>
          </a:p>
          <a:p>
            <a:r>
              <a:rPr lang="en-US" dirty="0">
                <a:hlinkClick r:id="rId2"/>
              </a:rPr>
              <a:t>https://www.simplycatholic.com/introduction-to-eschatology/</a:t>
            </a:r>
            <a:endParaRPr lang="en-US" dirty="0"/>
          </a:p>
          <a:p>
            <a:r>
              <a:rPr lang="en-US" dirty="0"/>
              <a:t>Conversations and Notes, Dr. Margaret Blume </a:t>
            </a:r>
            <a:r>
              <a:rPr lang="en-US" dirty="0" err="1"/>
              <a:t>Freddoso</a:t>
            </a:r>
            <a:r>
              <a:rPr lang="en-US" dirty="0"/>
              <a:t>, Ph.D.</a:t>
            </a:r>
          </a:p>
        </p:txBody>
      </p:sp>
    </p:spTree>
    <p:extLst>
      <p:ext uri="{BB962C8B-B14F-4D97-AF65-F5344CB8AC3E}">
        <p14:creationId xmlns:p14="http://schemas.microsoft.com/office/powerpoint/2010/main" val="148184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0643C-F725-4BF7-BCE8-8C84B16C5B2E}"/>
              </a:ext>
            </a:extLst>
          </p:cNvPr>
          <p:cNvSpPr>
            <a:spLocks noGrp="1"/>
          </p:cNvSpPr>
          <p:nvPr>
            <p:ph type="title"/>
          </p:nvPr>
        </p:nvSpPr>
        <p:spPr/>
        <p:txBody>
          <a:bodyPr/>
          <a:lstStyle/>
          <a:p>
            <a:r>
              <a:rPr lang="en-US" dirty="0"/>
              <a:t>Grace and other immaterial goods: Growth</a:t>
            </a:r>
          </a:p>
        </p:txBody>
      </p:sp>
      <p:sp>
        <p:nvSpPr>
          <p:cNvPr id="3" name="Content Placeholder 2">
            <a:extLst>
              <a:ext uri="{FF2B5EF4-FFF2-40B4-BE49-F238E27FC236}">
                <a16:creationId xmlns:a16="http://schemas.microsoft.com/office/drawing/2014/main" id="{31CCFC0D-0E78-4540-98F5-8481F8287A4C}"/>
              </a:ext>
            </a:extLst>
          </p:cNvPr>
          <p:cNvSpPr>
            <a:spLocks noGrp="1"/>
          </p:cNvSpPr>
          <p:nvPr>
            <p:ph idx="1"/>
          </p:nvPr>
        </p:nvSpPr>
        <p:spPr/>
        <p:txBody>
          <a:bodyPr/>
          <a:lstStyle/>
          <a:p>
            <a:r>
              <a:rPr lang="en-US" dirty="0"/>
              <a:t>There is a beautiful relationship between immaterial, non-rival goods and growth.</a:t>
            </a:r>
          </a:p>
          <a:p>
            <a:r>
              <a:rPr lang="en-US" dirty="0"/>
              <a:t>It turns out that immaterial goods are not only the most important goods for growth in the human economy; they are also the most important goods for growth in the divine economy.</a:t>
            </a:r>
          </a:p>
          <a:p>
            <a:r>
              <a:rPr lang="en-US" dirty="0"/>
              <a:t>To see why, let’s try to learn more about the most important good in the Divine Economy: supernatural Grace.</a:t>
            </a:r>
          </a:p>
          <a:p>
            <a:r>
              <a:rPr lang="en-US" dirty="0"/>
              <a:t>Supernatural Grace will turn out to be essential to all growth towards God.</a:t>
            </a:r>
          </a:p>
        </p:txBody>
      </p:sp>
    </p:spTree>
    <p:extLst>
      <p:ext uri="{BB962C8B-B14F-4D97-AF65-F5344CB8AC3E}">
        <p14:creationId xmlns:p14="http://schemas.microsoft.com/office/powerpoint/2010/main" val="328678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a:bodyPr>
          <a:lstStyle/>
          <a:p>
            <a:r>
              <a:rPr lang="en-US" dirty="0"/>
              <a:t>There is both sanctifying grace and actual grace.</a:t>
            </a:r>
          </a:p>
          <a:p>
            <a:r>
              <a:rPr lang="en-US" dirty="0"/>
              <a:t>The most important is sanctifying grace, which makes us children and heirs of God.</a:t>
            </a:r>
          </a:p>
          <a:p>
            <a:r>
              <a:rPr lang="en-US" dirty="0"/>
              <a:t>Actual grace is either the disposition for sanctifying grace, or the divine concurrence which makes us act supernaturally.</a:t>
            </a:r>
          </a:p>
          <a:p>
            <a:r>
              <a:rPr lang="en-US" dirty="0"/>
              <a:t>Let’s learn more about the main type of grace, which is sanctifying grace.</a:t>
            </a:r>
          </a:p>
        </p:txBody>
      </p:sp>
    </p:spTree>
    <p:extLst>
      <p:ext uri="{BB962C8B-B14F-4D97-AF65-F5344CB8AC3E}">
        <p14:creationId xmlns:p14="http://schemas.microsoft.com/office/powerpoint/2010/main" val="82904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fontScale="77500" lnSpcReduction="20000"/>
          </a:bodyPr>
          <a:lstStyle/>
          <a:p>
            <a:r>
              <a:rPr lang="en-US" dirty="0"/>
              <a:t>Sanctifying grace, which makes us pleasing to God, is not a mere extrinsic denomination, as when we say that we are seen or loved by human persons, or that a poor infant is adopted by a rich man.</a:t>
            </a:r>
          </a:p>
          <a:p>
            <a:r>
              <a:rPr lang="en-US" dirty="0"/>
              <a:t>Grace is something real and intrinsic in our soul: "He hath given us most great and precious promises that by them you may be made partakers of the divine nature.“</a:t>
            </a:r>
          </a:p>
          <a:p>
            <a:r>
              <a:rPr lang="en-US" dirty="0"/>
              <a:t>Whereas human love, as that of the rich man adopting a child, is given to what already exists, divine love creates something to be loved.</a:t>
            </a:r>
          </a:p>
          <a:p>
            <a:r>
              <a:rPr lang="en-US" dirty="0"/>
              <a:t>Divine love is not sterile, and not merely affective, but effective and efficacious, creating, not presupposing, the good it loves.</a:t>
            </a:r>
          </a:p>
          <a:p>
            <a:r>
              <a:rPr lang="en-US" dirty="0"/>
              <a:t>God cannot love a man without producing in that man a good, be it in the natural order, as when he gives him existence, life, and intelligence, or in the supernatural order, as when He makes man His adopted child, His friend, to prepare him for a blessedness wholly supernatural, wherein He gives Himself to man eternally.</a:t>
            </a:r>
          </a:p>
          <a:p>
            <a:r>
              <a:rPr lang="en-US" dirty="0"/>
              <a:t>God's love, says St. Thomas, creates goodness in creatures. Uncreated love does not presuppose, but creates, our lovableness in His eyes.</a:t>
            </a:r>
          </a:p>
        </p:txBody>
      </p:sp>
    </p:spTree>
    <p:extLst>
      <p:ext uri="{BB962C8B-B14F-4D97-AF65-F5344CB8AC3E}">
        <p14:creationId xmlns:p14="http://schemas.microsoft.com/office/powerpoint/2010/main" val="85433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fontScale="85000" lnSpcReduction="20000"/>
          </a:bodyPr>
          <a:lstStyle/>
          <a:p>
            <a:r>
              <a:rPr lang="en-US" dirty="0"/>
              <a:t>Sanctifying grace is a permanent quality of the soul.</a:t>
            </a:r>
          </a:p>
          <a:p>
            <a:r>
              <a:rPr lang="en-US" dirty="0"/>
              <a:t>It is the living water, springing up into eternal life.</a:t>
            </a:r>
          </a:p>
          <a:p>
            <a:r>
              <a:rPr lang="en-US" dirty="0"/>
              <a:t>It is "the seed of God," which tradition calls "the seed of glory.“</a:t>
            </a:r>
          </a:p>
          <a:p>
            <a:r>
              <a:rPr lang="en-US" dirty="0"/>
              <a:t>St. Thomas formulates a precise doctrine, which found ever wider acceptance and final approval in the Council of Trent.</a:t>
            </a:r>
          </a:p>
          <a:p>
            <a:r>
              <a:rPr lang="en-US" dirty="0"/>
              <a:t>We cannot hold, he says, that God provides less generously in the supernatural order than He does in the natural order.</a:t>
            </a:r>
          </a:p>
          <a:p>
            <a:r>
              <a:rPr lang="en-US" dirty="0"/>
              <a:t>Since in the natural order He gives nature as the radical principle and the faculties as proximate principles of our natural operations, we may expect that He will give us grace as the radical principle of our supernatural operations.</a:t>
            </a:r>
          </a:p>
          <a:p>
            <a:r>
              <a:rPr lang="en-US" dirty="0"/>
              <a:t>Thus, sanctifying graces becomes "a second nature," which enables us to connaturally know and love God in a higher order than that of our natural faculties.</a:t>
            </a:r>
          </a:p>
        </p:txBody>
      </p:sp>
    </p:spTree>
    <p:extLst>
      <p:ext uri="{BB962C8B-B14F-4D97-AF65-F5344CB8AC3E}">
        <p14:creationId xmlns:p14="http://schemas.microsoft.com/office/powerpoint/2010/main" val="234192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fontScale="85000" lnSpcReduction="20000"/>
          </a:bodyPr>
          <a:lstStyle/>
          <a:p>
            <a:r>
              <a:rPr lang="en-US" dirty="0"/>
              <a:t>Human words, even inspired words, far from being exaggerations, can express supernatural truths only by understatement.</a:t>
            </a:r>
          </a:p>
          <a:p>
            <a:r>
              <a:rPr lang="en-US" dirty="0"/>
              <a:t>As the divine nature is the principle by which God knows and loves Himself, without medium or interruption, so sanctifying grace is the radical principle which disposes us to see God without medium, to love Him eternally without interruption, to do all things for His sake.</a:t>
            </a:r>
          </a:p>
          <a:p>
            <a:r>
              <a:rPr lang="en-US" dirty="0"/>
              <a:t>That is the meaning of "participation in the divine nature.“</a:t>
            </a:r>
          </a:p>
          <a:p>
            <a:r>
              <a:rPr lang="en-US" dirty="0"/>
              <a:t>This participation is not a mere moral quality, a mere imitation of God's goodness.</a:t>
            </a:r>
          </a:p>
          <a:p>
            <a:r>
              <a:rPr lang="en-US" dirty="0"/>
              <a:t>It is a real and physical participation, spiritual and supernatural, because it is the root principle of acts which are themselves really, physically, essentially supernatural.</a:t>
            </a:r>
          </a:p>
          <a:p>
            <a:r>
              <a:rPr lang="en-US" dirty="0"/>
              <a:t>Human adoption gives to the child the moral right to an inheritance. Divine adoption creates in the soul a real and physical claim to divine inheritance.</a:t>
            </a:r>
          </a:p>
        </p:txBody>
      </p:sp>
    </p:spTree>
    <p:extLst>
      <p:ext uri="{BB962C8B-B14F-4D97-AF65-F5344CB8AC3E}">
        <p14:creationId xmlns:p14="http://schemas.microsoft.com/office/powerpoint/2010/main" val="4092651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DAAE-9AA7-4F29-B051-D67C8D1A5F5F}"/>
              </a:ext>
            </a:extLst>
          </p:cNvPr>
          <p:cNvSpPr>
            <a:spLocks noGrp="1"/>
          </p:cNvSpPr>
          <p:nvPr>
            <p:ph type="title"/>
          </p:nvPr>
        </p:nvSpPr>
        <p:spPr/>
        <p:txBody>
          <a:bodyPr/>
          <a:lstStyle/>
          <a:p>
            <a:r>
              <a:rPr lang="en-US" dirty="0"/>
              <a:t>What is the Essence of Grace?</a:t>
            </a:r>
          </a:p>
        </p:txBody>
      </p:sp>
      <p:sp>
        <p:nvSpPr>
          <p:cNvPr id="3" name="Content Placeholder 2">
            <a:extLst>
              <a:ext uri="{FF2B5EF4-FFF2-40B4-BE49-F238E27FC236}">
                <a16:creationId xmlns:a16="http://schemas.microsoft.com/office/drawing/2014/main" id="{D662F51F-FB07-44A6-9F8A-F208180A50E1}"/>
              </a:ext>
            </a:extLst>
          </p:cNvPr>
          <p:cNvSpPr>
            <a:spLocks noGrp="1"/>
          </p:cNvSpPr>
          <p:nvPr>
            <p:ph idx="1"/>
          </p:nvPr>
        </p:nvSpPr>
        <p:spPr/>
        <p:txBody>
          <a:bodyPr>
            <a:normAutofit fontScale="92500"/>
          </a:bodyPr>
          <a:lstStyle/>
          <a:p>
            <a:r>
              <a:rPr lang="en-US" dirty="0"/>
              <a:t>Sanctifying grace, then, is a participation, not, like actual grace, virtual and transient, but formal and permanent.</a:t>
            </a:r>
          </a:p>
          <a:p>
            <a:r>
              <a:rPr lang="en-US" dirty="0"/>
              <a:t>Still this participation is, not univocal, but analogical, because the divine nature is independent and infinite, whereas grace is essentially finite and dependent on God</a:t>
            </a:r>
          </a:p>
          <a:p>
            <a:r>
              <a:rPr lang="en-US" dirty="0"/>
              <a:t>Further, grace is an accident, not a substance, and the utmost knowledge it can give us of God is only intuitive, never absolutely comprehensive.</a:t>
            </a:r>
          </a:p>
          <a:p>
            <a:r>
              <a:rPr lang="en-US" dirty="0"/>
              <a:t>Nevertheless, this participation, though it is analogical, is still a participation in the deity as deity, since it is the source of the light of glory which enables us to see God as He is in Himself, the deity as deity.</a:t>
            </a:r>
          </a:p>
        </p:txBody>
      </p:sp>
    </p:spTree>
    <p:extLst>
      <p:ext uri="{BB962C8B-B14F-4D97-AF65-F5344CB8AC3E}">
        <p14:creationId xmlns:p14="http://schemas.microsoft.com/office/powerpoint/2010/main" val="2330913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3688</Words>
  <Application>Microsoft Office PowerPoint</Application>
  <PresentationFormat>Widescreen</PresentationFormat>
  <Paragraphs>174</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It is required You do awake your faith. Then all stand still— Or those that think it is unlawful business I am about, let them depart</vt:lpstr>
      <vt:lpstr>Economy, Divine and Human</vt:lpstr>
      <vt:lpstr>Outline</vt:lpstr>
      <vt:lpstr>Grace and other immaterial goods: Growth</vt:lpstr>
      <vt:lpstr>What is the Essence of Grace?</vt:lpstr>
      <vt:lpstr>What is the Essence of Grace?</vt:lpstr>
      <vt:lpstr>What is the Essence of Grace?</vt:lpstr>
      <vt:lpstr>What is the Essence of Grace?</vt:lpstr>
      <vt:lpstr>What is the Essence of Grace?</vt:lpstr>
      <vt:lpstr>What is the Essence of Grace?</vt:lpstr>
      <vt:lpstr>Grace and Knowledge</vt:lpstr>
      <vt:lpstr>Grace and good actions</vt:lpstr>
      <vt:lpstr>Grace is necessary for all growth towards God</vt:lpstr>
      <vt:lpstr>Grace is necessary for all growth towards God</vt:lpstr>
      <vt:lpstr>The Economy of Grace and the Church</vt:lpstr>
      <vt:lpstr>The Economy of Grace and the Church</vt:lpstr>
      <vt:lpstr>The Source of the Economy of Grace</vt:lpstr>
      <vt:lpstr>The Economy of Grace and the Church</vt:lpstr>
      <vt:lpstr>The Economy of Grace and the Church</vt:lpstr>
      <vt:lpstr>The Economy of Grace and the Church</vt:lpstr>
      <vt:lpstr>The Economy of Grace and the market</vt:lpstr>
      <vt:lpstr>The Eschaton and Heaven</vt:lpstr>
      <vt:lpstr>The Eschaton and Heaven</vt:lpstr>
      <vt:lpstr>The Eschaton and Heaven</vt:lpstr>
      <vt:lpstr>Eschatological Perfection of the Economy</vt:lpstr>
      <vt:lpstr>Does an economy remain?</vt:lpstr>
      <vt:lpstr>Is there an order to the way in which the saints communicate their own beatitude to the others?</vt:lpstr>
      <vt:lpstr>Economy, Divine and Human</vt:lpstr>
      <vt:lpstr>Economy, Divine and Human</vt:lpstr>
      <vt:lpstr>Economy, Divine and Human</vt:lpstr>
      <vt:lpstr>Economy, Divine and Human</vt:lpstr>
      <vt:lpstr>Economy, Divine and Human</vt:lpstr>
      <vt:lpstr>Does scarcity remain?</vt:lpstr>
      <vt:lpstr>Does scarcity remain?</vt:lpstr>
      <vt:lpstr>Does scarcity remain?</vt:lpstr>
      <vt:lpstr>Does scarcity remain?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121</cp:revision>
  <dcterms:created xsi:type="dcterms:W3CDTF">2023-12-06T13:24:23Z</dcterms:created>
  <dcterms:modified xsi:type="dcterms:W3CDTF">2023-12-06T15:19:44Z</dcterms:modified>
</cp:coreProperties>
</file>