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9" r:id="rId5"/>
    <p:sldId id="259" r:id="rId6"/>
    <p:sldId id="260" r:id="rId7"/>
    <p:sldId id="261" r:id="rId8"/>
    <p:sldId id="264" r:id="rId9"/>
    <p:sldId id="262"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301" r:id="rId41"/>
    <p:sldId id="297" r:id="rId42"/>
    <p:sldId id="298" r:id="rId43"/>
    <p:sldId id="279" r:id="rId44"/>
    <p:sldId id="299" r:id="rId45"/>
    <p:sldId id="30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7476A0-C886-457B-924A-F640D247520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DBDB55A6-14B9-4A82-9474-717E9E37DC3A}">
      <dgm:prSet phldrT="[Text]"/>
      <dgm:spPr/>
      <dgm:t>
        <a:bodyPr/>
        <a:lstStyle/>
        <a:p>
          <a:r>
            <a:rPr lang="en-US" dirty="0"/>
            <a:t>Formal institutions (explicit rules, monitoring, and sanctions)</a:t>
          </a:r>
        </a:p>
      </dgm:t>
    </dgm:pt>
    <dgm:pt modelId="{6D7E1E19-3ACE-4E38-B25D-4C8968A8F0DB}" type="parTrans" cxnId="{D31EA125-B87A-4752-AD6F-7612BD5111D9}">
      <dgm:prSet/>
      <dgm:spPr/>
      <dgm:t>
        <a:bodyPr/>
        <a:lstStyle/>
        <a:p>
          <a:endParaRPr lang="en-US"/>
        </a:p>
      </dgm:t>
    </dgm:pt>
    <dgm:pt modelId="{B5C3CC37-A452-4C07-B20E-1C8B82C8721A}" type="sibTrans" cxnId="{D31EA125-B87A-4752-AD6F-7612BD5111D9}">
      <dgm:prSet/>
      <dgm:spPr/>
      <dgm:t>
        <a:bodyPr/>
        <a:lstStyle/>
        <a:p>
          <a:endParaRPr lang="en-US"/>
        </a:p>
      </dgm:t>
    </dgm:pt>
    <dgm:pt modelId="{F21373B4-11B7-425E-869D-BDA444865EE2}">
      <dgm:prSet phldrT="[Text]"/>
      <dgm:spPr/>
      <dgm:t>
        <a:bodyPr/>
        <a:lstStyle/>
        <a:p>
          <a:r>
            <a:rPr lang="en-US" dirty="0"/>
            <a:t>Public goods and common resources (forest management)</a:t>
          </a:r>
        </a:p>
      </dgm:t>
    </dgm:pt>
    <dgm:pt modelId="{65C126DC-C655-45B8-820A-16BEA0161FB7}" type="parTrans" cxnId="{B8D5F85B-0204-4363-925A-6EEAD8086FB8}">
      <dgm:prSet/>
      <dgm:spPr/>
      <dgm:t>
        <a:bodyPr/>
        <a:lstStyle/>
        <a:p>
          <a:endParaRPr lang="en-US"/>
        </a:p>
      </dgm:t>
    </dgm:pt>
    <dgm:pt modelId="{554F5A9B-AE36-40DA-91C2-BC7ADB507C9D}" type="sibTrans" cxnId="{B8D5F85B-0204-4363-925A-6EEAD8086FB8}">
      <dgm:prSet/>
      <dgm:spPr>
        <a:noFill/>
      </dgm:spPr>
      <dgm:t>
        <a:bodyPr/>
        <a:lstStyle/>
        <a:p>
          <a:endParaRPr lang="en-US"/>
        </a:p>
      </dgm:t>
    </dgm:pt>
    <dgm:pt modelId="{4096C351-12AC-4CA2-A37C-AB4158B2B95D}">
      <dgm:prSet phldrT="[Text]"/>
      <dgm:spPr/>
      <dgm:t>
        <a:bodyPr/>
        <a:lstStyle/>
        <a:p>
          <a:r>
            <a:rPr lang="en-US" dirty="0"/>
            <a:t>Market Integration (market proximity)</a:t>
          </a:r>
        </a:p>
      </dgm:t>
    </dgm:pt>
    <dgm:pt modelId="{69585A26-05B4-41FF-A44D-80DBE75ABB9D}" type="parTrans" cxnId="{1DFB714F-82D6-492C-9186-82ED1FBB24D0}">
      <dgm:prSet/>
      <dgm:spPr/>
      <dgm:t>
        <a:bodyPr/>
        <a:lstStyle/>
        <a:p>
          <a:endParaRPr lang="en-US"/>
        </a:p>
      </dgm:t>
    </dgm:pt>
    <dgm:pt modelId="{AB3456B4-ACEF-4E84-9D69-01D63C4C7A09}" type="sibTrans" cxnId="{1DFB714F-82D6-492C-9186-82ED1FBB24D0}">
      <dgm:prSet/>
      <dgm:spPr/>
      <dgm:t>
        <a:bodyPr/>
        <a:lstStyle/>
        <a:p>
          <a:endParaRPr lang="en-US"/>
        </a:p>
      </dgm:t>
    </dgm:pt>
    <dgm:pt modelId="{0DA1B1D8-00C4-41A8-98F8-0A1E73DCC579}">
      <dgm:prSet phldrT="[Text]"/>
      <dgm:spPr/>
      <dgm:t>
        <a:bodyPr/>
        <a:lstStyle/>
        <a:p>
          <a:r>
            <a:rPr lang="en-US" dirty="0"/>
            <a:t>Impersonal </a:t>
          </a:r>
          <a:r>
            <a:rPr lang="en-US" dirty="0" err="1"/>
            <a:t>prosociality</a:t>
          </a:r>
          <a:r>
            <a:rPr lang="en-US" dirty="0"/>
            <a:t> (conditional cooperation)</a:t>
          </a:r>
        </a:p>
      </dgm:t>
    </dgm:pt>
    <dgm:pt modelId="{BE05E8A4-F2EE-49B5-B01E-30955D5D72FA}" type="parTrans" cxnId="{7345A531-0019-40D7-A019-DA5B2DBB9073}">
      <dgm:prSet/>
      <dgm:spPr/>
      <dgm:t>
        <a:bodyPr/>
        <a:lstStyle/>
        <a:p>
          <a:endParaRPr lang="en-US"/>
        </a:p>
      </dgm:t>
    </dgm:pt>
    <dgm:pt modelId="{FAC2C032-C685-4F6B-A68C-538580959557}" type="sibTrans" cxnId="{7345A531-0019-40D7-A019-DA5B2DBB9073}">
      <dgm:prSet/>
      <dgm:spPr/>
      <dgm:t>
        <a:bodyPr/>
        <a:lstStyle/>
        <a:p>
          <a:endParaRPr lang="en-US"/>
        </a:p>
      </dgm:t>
    </dgm:pt>
    <dgm:pt modelId="{773C0BFF-1906-467B-9465-8DC4D6C3588D}">
      <dgm:prSet phldrT="[Text]"/>
      <dgm:spPr/>
      <dgm:t>
        <a:bodyPr/>
        <a:lstStyle/>
        <a:p>
          <a:r>
            <a:rPr lang="en-US" dirty="0"/>
            <a:t>Formation of voluntary associations</a:t>
          </a:r>
        </a:p>
      </dgm:t>
    </dgm:pt>
    <dgm:pt modelId="{91EA100B-5D56-48EF-AED8-D6E2BBE77019}" type="parTrans" cxnId="{AAD16A27-98AA-4D2A-8037-2B86A68AE535}">
      <dgm:prSet/>
      <dgm:spPr/>
      <dgm:t>
        <a:bodyPr/>
        <a:lstStyle/>
        <a:p>
          <a:endParaRPr lang="en-US"/>
        </a:p>
      </dgm:t>
    </dgm:pt>
    <dgm:pt modelId="{3F23BDEC-A4D1-4FAA-856D-725533F523AD}" type="sibTrans" cxnId="{AAD16A27-98AA-4D2A-8037-2B86A68AE535}">
      <dgm:prSet/>
      <dgm:spPr/>
      <dgm:t>
        <a:bodyPr/>
        <a:lstStyle/>
        <a:p>
          <a:endParaRPr lang="en-US"/>
        </a:p>
      </dgm:t>
    </dgm:pt>
    <dgm:pt modelId="{366CFA5B-52FB-4FBD-96A0-D333880D8268}" type="pres">
      <dgm:prSet presAssocID="{737476A0-C886-457B-924A-F640D2475205}" presName="cycle" presStyleCnt="0">
        <dgm:presLayoutVars>
          <dgm:dir/>
          <dgm:resizeHandles val="exact"/>
        </dgm:presLayoutVars>
      </dgm:prSet>
      <dgm:spPr/>
    </dgm:pt>
    <dgm:pt modelId="{E1DBC91E-0FF1-48AA-BF22-8E6DFFA47C8C}" type="pres">
      <dgm:prSet presAssocID="{DBDB55A6-14B9-4A82-9474-717E9E37DC3A}" presName="node" presStyleLbl="node1" presStyleIdx="0" presStyleCnt="5">
        <dgm:presLayoutVars>
          <dgm:bulletEnabled val="1"/>
        </dgm:presLayoutVars>
      </dgm:prSet>
      <dgm:spPr/>
    </dgm:pt>
    <dgm:pt modelId="{6684C075-106E-470C-B924-960F6BEC97B5}" type="pres">
      <dgm:prSet presAssocID="{B5C3CC37-A452-4C07-B20E-1C8B82C8721A}" presName="sibTrans" presStyleLbl="sibTrans2D1" presStyleIdx="0" presStyleCnt="5"/>
      <dgm:spPr/>
    </dgm:pt>
    <dgm:pt modelId="{C3A122C3-9B9A-4CF3-9F80-9AF6296D3E69}" type="pres">
      <dgm:prSet presAssocID="{B5C3CC37-A452-4C07-B20E-1C8B82C8721A}" presName="connectorText" presStyleLbl="sibTrans2D1" presStyleIdx="0" presStyleCnt="5"/>
      <dgm:spPr/>
    </dgm:pt>
    <dgm:pt modelId="{AECCED9A-F524-4A1D-A0E5-4D2B23230815}" type="pres">
      <dgm:prSet presAssocID="{F21373B4-11B7-425E-869D-BDA444865EE2}" presName="node" presStyleLbl="node1" presStyleIdx="1" presStyleCnt="5">
        <dgm:presLayoutVars>
          <dgm:bulletEnabled val="1"/>
        </dgm:presLayoutVars>
      </dgm:prSet>
      <dgm:spPr/>
    </dgm:pt>
    <dgm:pt modelId="{C8A25B75-C5F8-4B32-9BEC-1FFFE74AF76A}" type="pres">
      <dgm:prSet presAssocID="{554F5A9B-AE36-40DA-91C2-BC7ADB507C9D}" presName="sibTrans" presStyleLbl="sibTrans2D1" presStyleIdx="1" presStyleCnt="5" custAng="6917580" custFlipHor="1" custScaleX="89118" custLinFactX="200000" custLinFactY="65939" custLinFactNeighborX="200844" custLinFactNeighborY="100000"/>
      <dgm:spPr/>
    </dgm:pt>
    <dgm:pt modelId="{E41E7165-AE17-40DA-8C2A-C6FCCABCC97C}" type="pres">
      <dgm:prSet presAssocID="{554F5A9B-AE36-40DA-91C2-BC7ADB507C9D}" presName="connectorText" presStyleLbl="sibTrans2D1" presStyleIdx="1" presStyleCnt="5"/>
      <dgm:spPr/>
    </dgm:pt>
    <dgm:pt modelId="{35473971-F399-41AA-8775-2EB618675D10}" type="pres">
      <dgm:prSet presAssocID="{4096C351-12AC-4CA2-A37C-AB4158B2B95D}" presName="node" presStyleLbl="node1" presStyleIdx="2" presStyleCnt="5" custRadScaleRad="198645" custRadScaleInc="281173">
        <dgm:presLayoutVars>
          <dgm:bulletEnabled val="1"/>
        </dgm:presLayoutVars>
      </dgm:prSet>
      <dgm:spPr/>
    </dgm:pt>
    <dgm:pt modelId="{5A43280E-0D95-4CB7-B88A-39E11A48DA90}" type="pres">
      <dgm:prSet presAssocID="{AB3456B4-ACEF-4E84-9D69-01D63C4C7A09}" presName="sibTrans" presStyleLbl="sibTrans2D1" presStyleIdx="2" presStyleCnt="5" custScaleX="177335"/>
      <dgm:spPr/>
    </dgm:pt>
    <dgm:pt modelId="{5D32804F-4FF2-4BA2-A3D7-6B111E909673}" type="pres">
      <dgm:prSet presAssocID="{AB3456B4-ACEF-4E84-9D69-01D63C4C7A09}" presName="connectorText" presStyleLbl="sibTrans2D1" presStyleIdx="2" presStyleCnt="5"/>
      <dgm:spPr/>
    </dgm:pt>
    <dgm:pt modelId="{36A14A64-FD22-4A8B-A6FA-710EB1454859}" type="pres">
      <dgm:prSet presAssocID="{0DA1B1D8-00C4-41A8-98F8-0A1E73DCC579}" presName="node" presStyleLbl="node1" presStyleIdx="3" presStyleCnt="5" custRadScaleRad="20077" custRadScaleInc="-100000">
        <dgm:presLayoutVars>
          <dgm:bulletEnabled val="1"/>
        </dgm:presLayoutVars>
      </dgm:prSet>
      <dgm:spPr/>
    </dgm:pt>
    <dgm:pt modelId="{1F8CF7A5-9CF8-42CE-BD2B-5D88238EA7C6}" type="pres">
      <dgm:prSet presAssocID="{FAC2C032-C685-4F6B-A68C-538580959557}" presName="sibTrans" presStyleLbl="sibTrans2D1" presStyleIdx="3" presStyleCnt="5"/>
      <dgm:spPr/>
    </dgm:pt>
    <dgm:pt modelId="{D6C3FEFB-D000-48CA-A348-898CBD9DF9A9}" type="pres">
      <dgm:prSet presAssocID="{FAC2C032-C685-4F6B-A68C-538580959557}" presName="connectorText" presStyleLbl="sibTrans2D1" presStyleIdx="3" presStyleCnt="5"/>
      <dgm:spPr/>
    </dgm:pt>
    <dgm:pt modelId="{CF7F1BFE-FF38-4490-B471-A2A13B2373CF}" type="pres">
      <dgm:prSet presAssocID="{773C0BFF-1906-467B-9465-8DC4D6C3588D}" presName="node" presStyleLbl="node1" presStyleIdx="4" presStyleCnt="5">
        <dgm:presLayoutVars>
          <dgm:bulletEnabled val="1"/>
        </dgm:presLayoutVars>
      </dgm:prSet>
      <dgm:spPr/>
    </dgm:pt>
    <dgm:pt modelId="{4E780E6E-0CD8-4805-99B6-7D20CEFBC7AA}" type="pres">
      <dgm:prSet presAssocID="{3F23BDEC-A4D1-4FAA-856D-725533F523AD}" presName="sibTrans" presStyleLbl="sibTrans2D1" presStyleIdx="4" presStyleCnt="5"/>
      <dgm:spPr/>
    </dgm:pt>
    <dgm:pt modelId="{3B8F4AB6-6C28-4E7F-96F8-2E95E88AB352}" type="pres">
      <dgm:prSet presAssocID="{3F23BDEC-A4D1-4FAA-856D-725533F523AD}" presName="connectorText" presStyleLbl="sibTrans2D1" presStyleIdx="4" presStyleCnt="5"/>
      <dgm:spPr/>
    </dgm:pt>
  </dgm:ptLst>
  <dgm:cxnLst>
    <dgm:cxn modelId="{1A46A117-E918-470C-AAF3-62921EC21BA0}" type="presOf" srcId="{554F5A9B-AE36-40DA-91C2-BC7ADB507C9D}" destId="{C8A25B75-C5F8-4B32-9BEC-1FFFE74AF76A}" srcOrd="0" destOrd="0" presId="urn:microsoft.com/office/officeart/2005/8/layout/cycle2"/>
    <dgm:cxn modelId="{4F90C924-0EA0-42E2-81AB-E2E11ED92AB0}" type="presOf" srcId="{773C0BFF-1906-467B-9465-8DC4D6C3588D}" destId="{CF7F1BFE-FF38-4490-B471-A2A13B2373CF}" srcOrd="0" destOrd="0" presId="urn:microsoft.com/office/officeart/2005/8/layout/cycle2"/>
    <dgm:cxn modelId="{D31EA125-B87A-4752-AD6F-7612BD5111D9}" srcId="{737476A0-C886-457B-924A-F640D2475205}" destId="{DBDB55A6-14B9-4A82-9474-717E9E37DC3A}" srcOrd="0" destOrd="0" parTransId="{6D7E1E19-3ACE-4E38-B25D-4C8968A8F0DB}" sibTransId="{B5C3CC37-A452-4C07-B20E-1C8B82C8721A}"/>
    <dgm:cxn modelId="{AAD16A27-98AA-4D2A-8037-2B86A68AE535}" srcId="{737476A0-C886-457B-924A-F640D2475205}" destId="{773C0BFF-1906-467B-9465-8DC4D6C3588D}" srcOrd="4" destOrd="0" parTransId="{91EA100B-5D56-48EF-AED8-D6E2BBE77019}" sibTransId="{3F23BDEC-A4D1-4FAA-856D-725533F523AD}"/>
    <dgm:cxn modelId="{7345A531-0019-40D7-A019-DA5B2DBB9073}" srcId="{737476A0-C886-457B-924A-F640D2475205}" destId="{0DA1B1D8-00C4-41A8-98F8-0A1E73DCC579}" srcOrd="3" destOrd="0" parTransId="{BE05E8A4-F2EE-49B5-B01E-30955D5D72FA}" sibTransId="{FAC2C032-C685-4F6B-A68C-538580959557}"/>
    <dgm:cxn modelId="{B8D5F85B-0204-4363-925A-6EEAD8086FB8}" srcId="{737476A0-C886-457B-924A-F640D2475205}" destId="{F21373B4-11B7-425E-869D-BDA444865EE2}" srcOrd="1" destOrd="0" parTransId="{65C126DC-C655-45B8-820A-16BEA0161FB7}" sibTransId="{554F5A9B-AE36-40DA-91C2-BC7ADB507C9D}"/>
    <dgm:cxn modelId="{8FFEA464-F5E8-47D9-BD82-69A8C736185C}" type="presOf" srcId="{AB3456B4-ACEF-4E84-9D69-01D63C4C7A09}" destId="{5A43280E-0D95-4CB7-B88A-39E11A48DA90}" srcOrd="0" destOrd="0" presId="urn:microsoft.com/office/officeart/2005/8/layout/cycle2"/>
    <dgm:cxn modelId="{C2B1764C-D4DA-45DC-9869-D4516E512BC1}" type="presOf" srcId="{B5C3CC37-A452-4C07-B20E-1C8B82C8721A}" destId="{C3A122C3-9B9A-4CF3-9F80-9AF6296D3E69}" srcOrd="1" destOrd="0" presId="urn:microsoft.com/office/officeart/2005/8/layout/cycle2"/>
    <dgm:cxn modelId="{1DFB714F-82D6-492C-9186-82ED1FBB24D0}" srcId="{737476A0-C886-457B-924A-F640D2475205}" destId="{4096C351-12AC-4CA2-A37C-AB4158B2B95D}" srcOrd="2" destOrd="0" parTransId="{69585A26-05B4-41FF-A44D-80DBE75ABB9D}" sibTransId="{AB3456B4-ACEF-4E84-9D69-01D63C4C7A09}"/>
    <dgm:cxn modelId="{DFDEA24F-5656-4CD4-B6D0-CD4937E33FE3}" type="presOf" srcId="{0DA1B1D8-00C4-41A8-98F8-0A1E73DCC579}" destId="{36A14A64-FD22-4A8B-A6FA-710EB1454859}" srcOrd="0" destOrd="0" presId="urn:microsoft.com/office/officeart/2005/8/layout/cycle2"/>
    <dgm:cxn modelId="{65C16E59-5ACD-4C10-9345-583686178DCB}" type="presOf" srcId="{DBDB55A6-14B9-4A82-9474-717E9E37DC3A}" destId="{E1DBC91E-0FF1-48AA-BF22-8E6DFFA47C8C}" srcOrd="0" destOrd="0" presId="urn:microsoft.com/office/officeart/2005/8/layout/cycle2"/>
    <dgm:cxn modelId="{6FF74591-540F-4056-B8E4-5D876A78176F}" type="presOf" srcId="{3F23BDEC-A4D1-4FAA-856D-725533F523AD}" destId="{4E780E6E-0CD8-4805-99B6-7D20CEFBC7AA}" srcOrd="0" destOrd="0" presId="urn:microsoft.com/office/officeart/2005/8/layout/cycle2"/>
    <dgm:cxn modelId="{0877C99E-8B2D-4907-A65A-73E74FEC57DB}" type="presOf" srcId="{AB3456B4-ACEF-4E84-9D69-01D63C4C7A09}" destId="{5D32804F-4FF2-4BA2-A3D7-6B111E909673}" srcOrd="1" destOrd="0" presId="urn:microsoft.com/office/officeart/2005/8/layout/cycle2"/>
    <dgm:cxn modelId="{78BB3AA0-26F3-4225-8EBC-E69A21D93D76}" type="presOf" srcId="{B5C3CC37-A452-4C07-B20E-1C8B82C8721A}" destId="{6684C075-106E-470C-B924-960F6BEC97B5}" srcOrd="0" destOrd="0" presId="urn:microsoft.com/office/officeart/2005/8/layout/cycle2"/>
    <dgm:cxn modelId="{C6DB39B8-BA77-4BBD-B4FA-BE98B02FFD86}" type="presOf" srcId="{554F5A9B-AE36-40DA-91C2-BC7ADB507C9D}" destId="{E41E7165-AE17-40DA-8C2A-C6FCCABCC97C}" srcOrd="1" destOrd="0" presId="urn:microsoft.com/office/officeart/2005/8/layout/cycle2"/>
    <dgm:cxn modelId="{A1E555BE-5C9C-4F81-B64F-E5F576B65177}" type="presOf" srcId="{737476A0-C886-457B-924A-F640D2475205}" destId="{366CFA5B-52FB-4FBD-96A0-D333880D8268}" srcOrd="0" destOrd="0" presId="urn:microsoft.com/office/officeart/2005/8/layout/cycle2"/>
    <dgm:cxn modelId="{87B8C1C4-6169-4581-84DD-0A96E02027B1}" type="presOf" srcId="{4096C351-12AC-4CA2-A37C-AB4158B2B95D}" destId="{35473971-F399-41AA-8775-2EB618675D10}" srcOrd="0" destOrd="0" presId="urn:microsoft.com/office/officeart/2005/8/layout/cycle2"/>
    <dgm:cxn modelId="{2FC793D6-C08E-42BA-A7E0-CE582B1DC956}" type="presOf" srcId="{3F23BDEC-A4D1-4FAA-856D-725533F523AD}" destId="{3B8F4AB6-6C28-4E7F-96F8-2E95E88AB352}" srcOrd="1" destOrd="0" presId="urn:microsoft.com/office/officeart/2005/8/layout/cycle2"/>
    <dgm:cxn modelId="{228C6FDD-0AED-48B3-8EF3-C008A58CFDC3}" type="presOf" srcId="{FAC2C032-C685-4F6B-A68C-538580959557}" destId="{D6C3FEFB-D000-48CA-A348-898CBD9DF9A9}" srcOrd="1" destOrd="0" presId="urn:microsoft.com/office/officeart/2005/8/layout/cycle2"/>
    <dgm:cxn modelId="{56AFB7EB-A0AE-4FCF-A4DF-C9F547853DC7}" type="presOf" srcId="{FAC2C032-C685-4F6B-A68C-538580959557}" destId="{1F8CF7A5-9CF8-42CE-BD2B-5D88238EA7C6}" srcOrd="0" destOrd="0" presId="urn:microsoft.com/office/officeart/2005/8/layout/cycle2"/>
    <dgm:cxn modelId="{B048D1EF-B4CD-4CD4-B757-8C5977162CA0}" type="presOf" srcId="{F21373B4-11B7-425E-869D-BDA444865EE2}" destId="{AECCED9A-F524-4A1D-A0E5-4D2B23230815}" srcOrd="0" destOrd="0" presId="urn:microsoft.com/office/officeart/2005/8/layout/cycle2"/>
    <dgm:cxn modelId="{FF8B6CF5-608A-4D50-8798-AE61D8557A9B}" type="presParOf" srcId="{366CFA5B-52FB-4FBD-96A0-D333880D8268}" destId="{E1DBC91E-0FF1-48AA-BF22-8E6DFFA47C8C}" srcOrd="0" destOrd="0" presId="urn:microsoft.com/office/officeart/2005/8/layout/cycle2"/>
    <dgm:cxn modelId="{BC510485-563A-407E-9E3B-4CC24977971A}" type="presParOf" srcId="{366CFA5B-52FB-4FBD-96A0-D333880D8268}" destId="{6684C075-106E-470C-B924-960F6BEC97B5}" srcOrd="1" destOrd="0" presId="urn:microsoft.com/office/officeart/2005/8/layout/cycle2"/>
    <dgm:cxn modelId="{A6FBD02B-B6DD-49FB-961E-8C9F2DB79AB4}" type="presParOf" srcId="{6684C075-106E-470C-B924-960F6BEC97B5}" destId="{C3A122C3-9B9A-4CF3-9F80-9AF6296D3E69}" srcOrd="0" destOrd="0" presId="urn:microsoft.com/office/officeart/2005/8/layout/cycle2"/>
    <dgm:cxn modelId="{33A27B48-3124-4665-9F76-E452612C84A8}" type="presParOf" srcId="{366CFA5B-52FB-4FBD-96A0-D333880D8268}" destId="{AECCED9A-F524-4A1D-A0E5-4D2B23230815}" srcOrd="2" destOrd="0" presId="urn:microsoft.com/office/officeart/2005/8/layout/cycle2"/>
    <dgm:cxn modelId="{A732AA19-A5BC-4D1E-A83C-5F96688BAB24}" type="presParOf" srcId="{366CFA5B-52FB-4FBD-96A0-D333880D8268}" destId="{C8A25B75-C5F8-4B32-9BEC-1FFFE74AF76A}" srcOrd="3" destOrd="0" presId="urn:microsoft.com/office/officeart/2005/8/layout/cycle2"/>
    <dgm:cxn modelId="{5969D3D5-6650-4872-95B4-CDD305B9CD56}" type="presParOf" srcId="{C8A25B75-C5F8-4B32-9BEC-1FFFE74AF76A}" destId="{E41E7165-AE17-40DA-8C2A-C6FCCABCC97C}" srcOrd="0" destOrd="0" presId="urn:microsoft.com/office/officeart/2005/8/layout/cycle2"/>
    <dgm:cxn modelId="{7A2E00AB-0C15-4393-9885-78E6E149D28F}" type="presParOf" srcId="{366CFA5B-52FB-4FBD-96A0-D333880D8268}" destId="{35473971-F399-41AA-8775-2EB618675D10}" srcOrd="4" destOrd="0" presId="urn:microsoft.com/office/officeart/2005/8/layout/cycle2"/>
    <dgm:cxn modelId="{38CF75ED-7BA6-45D1-BC98-A0A85CA769DD}" type="presParOf" srcId="{366CFA5B-52FB-4FBD-96A0-D333880D8268}" destId="{5A43280E-0D95-4CB7-B88A-39E11A48DA90}" srcOrd="5" destOrd="0" presId="urn:microsoft.com/office/officeart/2005/8/layout/cycle2"/>
    <dgm:cxn modelId="{C8D195E0-A06C-4214-AA31-7B8EF50F23FE}" type="presParOf" srcId="{5A43280E-0D95-4CB7-B88A-39E11A48DA90}" destId="{5D32804F-4FF2-4BA2-A3D7-6B111E909673}" srcOrd="0" destOrd="0" presId="urn:microsoft.com/office/officeart/2005/8/layout/cycle2"/>
    <dgm:cxn modelId="{5A267442-A69F-42C3-AF09-58670FFA3253}" type="presParOf" srcId="{366CFA5B-52FB-4FBD-96A0-D333880D8268}" destId="{36A14A64-FD22-4A8B-A6FA-710EB1454859}" srcOrd="6" destOrd="0" presId="urn:microsoft.com/office/officeart/2005/8/layout/cycle2"/>
    <dgm:cxn modelId="{13576B92-AFFF-4B7C-8456-24360ED74F79}" type="presParOf" srcId="{366CFA5B-52FB-4FBD-96A0-D333880D8268}" destId="{1F8CF7A5-9CF8-42CE-BD2B-5D88238EA7C6}" srcOrd="7" destOrd="0" presId="urn:microsoft.com/office/officeart/2005/8/layout/cycle2"/>
    <dgm:cxn modelId="{0CF9D15F-88B9-401A-807A-DACFBB8234A8}" type="presParOf" srcId="{1F8CF7A5-9CF8-42CE-BD2B-5D88238EA7C6}" destId="{D6C3FEFB-D000-48CA-A348-898CBD9DF9A9}" srcOrd="0" destOrd="0" presId="urn:microsoft.com/office/officeart/2005/8/layout/cycle2"/>
    <dgm:cxn modelId="{10C670E1-69B5-4FBD-A2D6-61D6D872A677}" type="presParOf" srcId="{366CFA5B-52FB-4FBD-96A0-D333880D8268}" destId="{CF7F1BFE-FF38-4490-B471-A2A13B2373CF}" srcOrd="8" destOrd="0" presId="urn:microsoft.com/office/officeart/2005/8/layout/cycle2"/>
    <dgm:cxn modelId="{F5FFD524-A80E-406F-A9A9-C8582D997194}" type="presParOf" srcId="{366CFA5B-52FB-4FBD-96A0-D333880D8268}" destId="{4E780E6E-0CD8-4805-99B6-7D20CEFBC7AA}" srcOrd="9" destOrd="0" presId="urn:microsoft.com/office/officeart/2005/8/layout/cycle2"/>
    <dgm:cxn modelId="{22EE4195-80B1-4288-B2D8-4B50662CA308}" type="presParOf" srcId="{4E780E6E-0CD8-4805-99B6-7D20CEFBC7AA}" destId="{3B8F4AB6-6C28-4E7F-96F8-2E95E88AB352}"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DBC91E-0FF1-48AA-BF22-8E6DFFA47C8C}">
      <dsp:nvSpPr>
        <dsp:cNvPr id="0" name=""/>
        <dsp:cNvSpPr/>
      </dsp:nvSpPr>
      <dsp:spPr>
        <a:xfrm>
          <a:off x="4600575" y="231"/>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Formal institutions (explicit rules, monitoring, and sanctions)</a:t>
          </a:r>
        </a:p>
      </dsp:txBody>
      <dsp:txXfrm>
        <a:off x="4793072" y="192728"/>
        <a:ext cx="929455" cy="929455"/>
      </dsp:txXfrm>
    </dsp:sp>
    <dsp:sp modelId="{6684C075-106E-470C-B924-960F6BEC97B5}">
      <dsp:nvSpPr>
        <dsp:cNvPr id="0" name=""/>
        <dsp:cNvSpPr/>
      </dsp:nvSpPr>
      <dsp:spPr>
        <a:xfrm rot="2160000">
          <a:off x="5873411" y="1009740"/>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5883413" y="1067683"/>
        <a:ext cx="244392" cy="266176"/>
      </dsp:txXfrm>
    </dsp:sp>
    <dsp:sp modelId="{AECCED9A-F524-4A1D-A0E5-4D2B23230815}">
      <dsp:nvSpPr>
        <dsp:cNvPr id="0" name=""/>
        <dsp:cNvSpPr/>
      </dsp:nvSpPr>
      <dsp:spPr>
        <a:xfrm>
          <a:off x="6196918" y="1160042"/>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Public goods and common resources (forest management)</a:t>
          </a:r>
        </a:p>
      </dsp:txBody>
      <dsp:txXfrm>
        <a:off x="6389415" y="1352539"/>
        <a:ext cx="929455" cy="929455"/>
      </dsp:txXfrm>
    </dsp:sp>
    <dsp:sp modelId="{C8A25B75-C5F8-4B32-9BEC-1FFFE74AF76A}">
      <dsp:nvSpPr>
        <dsp:cNvPr id="0" name=""/>
        <dsp:cNvSpPr/>
      </dsp:nvSpPr>
      <dsp:spPr>
        <a:xfrm rot="5208024" flipH="1">
          <a:off x="9647560" y="3249290"/>
          <a:ext cx="1736079" cy="443626"/>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9717818" y="3404455"/>
        <a:ext cx="1602991" cy="266176"/>
      </dsp:txXfrm>
    </dsp:sp>
    <dsp:sp modelId="{35473971-F399-41AA-8775-2EB618675D10}">
      <dsp:nvSpPr>
        <dsp:cNvPr id="0" name=""/>
        <dsp:cNvSpPr/>
      </dsp:nvSpPr>
      <dsp:spPr>
        <a:xfrm>
          <a:off x="1573278" y="3036888"/>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Market Integration (market proximity)</a:t>
          </a:r>
        </a:p>
      </dsp:txBody>
      <dsp:txXfrm>
        <a:off x="1765775" y="3229385"/>
        <a:ext cx="929455" cy="929455"/>
      </dsp:txXfrm>
    </dsp:sp>
    <dsp:sp modelId="{5A43280E-0D95-4CB7-B88A-39E11A48DA90}">
      <dsp:nvSpPr>
        <dsp:cNvPr id="0" name=""/>
        <dsp:cNvSpPr/>
      </dsp:nvSpPr>
      <dsp:spPr>
        <a:xfrm rot="20481580">
          <a:off x="2833735" y="2970729"/>
          <a:ext cx="1767378"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2837226" y="3080723"/>
        <a:ext cx="1634290" cy="266176"/>
      </dsp:txXfrm>
    </dsp:sp>
    <dsp:sp modelId="{36A14A64-FD22-4A8B-A6FA-710EB1454859}">
      <dsp:nvSpPr>
        <dsp:cNvPr id="0" name=""/>
        <dsp:cNvSpPr/>
      </dsp:nvSpPr>
      <dsp:spPr>
        <a:xfrm>
          <a:off x="4600575" y="2015717"/>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Impersonal </a:t>
          </a:r>
          <a:r>
            <a:rPr lang="en-US" sz="1200" kern="1200" dirty="0" err="1"/>
            <a:t>prosociality</a:t>
          </a:r>
          <a:r>
            <a:rPr lang="en-US" sz="1200" kern="1200" dirty="0"/>
            <a:t> (conditional cooperation)</a:t>
          </a:r>
        </a:p>
      </dsp:txBody>
      <dsp:txXfrm>
        <a:off x="4793072" y="2208214"/>
        <a:ext cx="929455" cy="929455"/>
      </dsp:txXfrm>
    </dsp:sp>
    <dsp:sp modelId="{1F8CF7A5-9CF8-42CE-BD2B-5D88238EA7C6}">
      <dsp:nvSpPr>
        <dsp:cNvPr id="0" name=""/>
        <dsp:cNvSpPr/>
      </dsp:nvSpPr>
      <dsp:spPr>
        <a:xfrm rot="12491537">
          <a:off x="4334553" y="2026811"/>
          <a:ext cx="263284"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4408853" y="2134194"/>
        <a:ext cx="184299" cy="266176"/>
      </dsp:txXfrm>
    </dsp:sp>
    <dsp:sp modelId="{CF7F1BFE-FF38-4490-B471-A2A13B2373CF}">
      <dsp:nvSpPr>
        <dsp:cNvPr id="0" name=""/>
        <dsp:cNvSpPr/>
      </dsp:nvSpPr>
      <dsp:spPr>
        <a:xfrm>
          <a:off x="3004231" y="1160042"/>
          <a:ext cx="1314449" cy="13144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Formation of voluntary associations</a:t>
          </a:r>
        </a:p>
      </dsp:txBody>
      <dsp:txXfrm>
        <a:off x="3196728" y="1352539"/>
        <a:ext cx="929455" cy="929455"/>
      </dsp:txXfrm>
    </dsp:sp>
    <dsp:sp modelId="{4E780E6E-0CD8-4805-99B6-7D20CEFBC7AA}">
      <dsp:nvSpPr>
        <dsp:cNvPr id="0" name=""/>
        <dsp:cNvSpPr/>
      </dsp:nvSpPr>
      <dsp:spPr>
        <a:xfrm rot="19440000">
          <a:off x="4277068" y="1021356"/>
          <a:ext cx="349131" cy="4436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287070" y="1140863"/>
        <a:ext cx="244392" cy="266176"/>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A46AD-37F8-48B1-922A-918E2303B6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810E79-4D30-4496-B4DB-89D31EEEF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98754C5-BBA1-40B4-AFB3-74AF452E5C7C}"/>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5" name="Footer Placeholder 4">
            <a:extLst>
              <a:ext uri="{FF2B5EF4-FFF2-40B4-BE49-F238E27FC236}">
                <a16:creationId xmlns:a16="http://schemas.microsoft.com/office/drawing/2014/main" id="{6C07C17F-750D-44D4-B964-2FB025C16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E05C5-141C-45A0-BB54-206D692B1864}"/>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28963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E05F6-B9BC-42F9-BEC0-AE158BD198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0C50FB-0C0B-4D46-BBCD-160DF4A4DE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2307DD-32A6-46CD-BF32-B77A62D90F96}"/>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5" name="Footer Placeholder 4">
            <a:extLst>
              <a:ext uri="{FF2B5EF4-FFF2-40B4-BE49-F238E27FC236}">
                <a16:creationId xmlns:a16="http://schemas.microsoft.com/office/drawing/2014/main" id="{D0CE5C7A-061D-4481-94CD-B353CE6B0B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609DBF-330F-4AE8-AC06-6813752E1BC2}"/>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78926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74CA38-4E9A-4430-B7FA-3783AE5992F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8DE426-FB36-417F-A282-4D7189BE3FF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6C845D-8F2C-4C55-9DC8-7E502549C1AA}"/>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5" name="Footer Placeholder 4">
            <a:extLst>
              <a:ext uri="{FF2B5EF4-FFF2-40B4-BE49-F238E27FC236}">
                <a16:creationId xmlns:a16="http://schemas.microsoft.com/office/drawing/2014/main" id="{6037150E-C50C-4AB0-A0F0-A51E0E48A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04633E-81EF-4C71-9472-52E515920B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32027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3DD1E-24AE-4B02-8E48-742EC7CF6B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CC8B66-3A39-499B-911B-4484F11072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46AE5F-B1D8-4E31-924E-292F02F128A7}"/>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5" name="Footer Placeholder 4">
            <a:extLst>
              <a:ext uri="{FF2B5EF4-FFF2-40B4-BE49-F238E27FC236}">
                <a16:creationId xmlns:a16="http://schemas.microsoft.com/office/drawing/2014/main" id="{CFFD2108-E0B2-4760-B606-74780EF7E2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DB2859-AE78-46D2-99FD-C02D79AB57E1}"/>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521801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000B9-E934-42F8-B7AC-6FF37BC0F0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5ED2FA-38B9-413F-ADED-61A11CF685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950468D-FFF1-48B3-8F40-454AAD8D1EE2}"/>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5" name="Footer Placeholder 4">
            <a:extLst>
              <a:ext uri="{FF2B5EF4-FFF2-40B4-BE49-F238E27FC236}">
                <a16:creationId xmlns:a16="http://schemas.microsoft.com/office/drawing/2014/main" id="{2C2BF56E-1063-44A9-9809-955C9EA738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6A4EC-CB6C-4000-BFD6-D82FC79CDE4F}"/>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4045195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7668B-79E2-4B68-AA42-F0762B7E73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DC398B-5B28-45FB-8A89-E4C4DE497A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F85A17-B44A-4004-9F2D-4E4D4A34787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504235-B707-4FCE-A87E-B72E641A517C}"/>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6" name="Footer Placeholder 5">
            <a:extLst>
              <a:ext uri="{FF2B5EF4-FFF2-40B4-BE49-F238E27FC236}">
                <a16:creationId xmlns:a16="http://schemas.microsoft.com/office/drawing/2014/main" id="{7A882CA8-50D0-4FC0-A795-51056B8678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36A100-93A7-4CA7-B035-00E13E55B13B}"/>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1181028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0667F-0F00-4900-A2F7-7DD7597A70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785B91-8556-42EB-B4FC-8DEFD7E651F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E308E22-2C45-4B09-9248-5C3768C58D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3656B5-6CE8-4C50-913F-91EE9024CE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7FC4988-A37A-4799-966F-684BE023BF8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E70D8B-5ADF-43A7-AA25-89153D95291A}"/>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8" name="Footer Placeholder 7">
            <a:extLst>
              <a:ext uri="{FF2B5EF4-FFF2-40B4-BE49-F238E27FC236}">
                <a16:creationId xmlns:a16="http://schemas.microsoft.com/office/drawing/2014/main" id="{2DB635C1-FD2D-4CA3-8B65-80C6C7AD12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FADE9E-F77F-4C26-BEC5-7FC2B5527399}"/>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81054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055E3-D87B-48E9-A1CD-679F2F3CA9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731509-C628-4DBD-8A25-27C6F885B5CF}"/>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4" name="Footer Placeholder 3">
            <a:extLst>
              <a:ext uri="{FF2B5EF4-FFF2-40B4-BE49-F238E27FC236}">
                <a16:creationId xmlns:a16="http://schemas.microsoft.com/office/drawing/2014/main" id="{F75FCA1B-0841-48A9-AC5E-AC11B74FA3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A53321-6C39-4309-BFEF-7C6FBB4BC23D}"/>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37112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F220FAD-BA01-41BF-8706-1E4D33A54749}"/>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3" name="Footer Placeholder 2">
            <a:extLst>
              <a:ext uri="{FF2B5EF4-FFF2-40B4-BE49-F238E27FC236}">
                <a16:creationId xmlns:a16="http://schemas.microsoft.com/office/drawing/2014/main" id="{4CC778DD-722D-4B9D-81E7-C928225F21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0B7F34F-9CF3-4161-8F4A-B4FCB2FB4B47}"/>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89334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F72E-9DA5-46F8-80D2-D83DD42D4A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2105FF-7EB1-4480-8B4B-42D42ACDF1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A09A4A-E98C-44EA-8930-2CB4B4D42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3C7BB7-12D3-4F0D-B441-CAFD848900AC}"/>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6" name="Footer Placeholder 5">
            <a:extLst>
              <a:ext uri="{FF2B5EF4-FFF2-40B4-BE49-F238E27FC236}">
                <a16:creationId xmlns:a16="http://schemas.microsoft.com/office/drawing/2014/main" id="{F8F0DE47-813B-4382-9F26-8FA05C596F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28B741-DA93-40BD-BC10-8ACAE6AD893E}"/>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2206029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A0B0C-AA00-43A5-806D-C0F7FB61C0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2BBE06-F296-45AA-83C5-B2D63DC15E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800745-5A58-4388-8750-8ED962ADA0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95636E2-F153-44AE-9135-9EC0BBCE0AAA}"/>
              </a:ext>
            </a:extLst>
          </p:cNvPr>
          <p:cNvSpPr>
            <a:spLocks noGrp="1"/>
          </p:cNvSpPr>
          <p:nvPr>
            <p:ph type="dt" sz="half" idx="10"/>
          </p:nvPr>
        </p:nvSpPr>
        <p:spPr/>
        <p:txBody>
          <a:bodyPr/>
          <a:lstStyle/>
          <a:p>
            <a:fld id="{405A71FD-FCCC-4FFB-BC75-CE1A9797A0EA}" type="datetimeFigureOut">
              <a:rPr lang="en-US" smtClean="0"/>
              <a:t>9/20/2023</a:t>
            </a:fld>
            <a:endParaRPr lang="en-US"/>
          </a:p>
        </p:txBody>
      </p:sp>
      <p:sp>
        <p:nvSpPr>
          <p:cNvPr id="6" name="Footer Placeholder 5">
            <a:extLst>
              <a:ext uri="{FF2B5EF4-FFF2-40B4-BE49-F238E27FC236}">
                <a16:creationId xmlns:a16="http://schemas.microsoft.com/office/drawing/2014/main" id="{FBAA801F-7B92-4CFA-9B85-76856E792D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33588C-A3A6-4BB1-8436-7FABF77C64B0}"/>
              </a:ext>
            </a:extLst>
          </p:cNvPr>
          <p:cNvSpPr>
            <a:spLocks noGrp="1"/>
          </p:cNvSpPr>
          <p:nvPr>
            <p:ph type="sldNum" sz="quarter" idx="12"/>
          </p:nvPr>
        </p:nvSpPr>
        <p:spPr/>
        <p:txBody>
          <a:bodyPr/>
          <a:lstStyle/>
          <a:p>
            <a:fld id="{12DF2070-57AF-4BBF-BE57-4F2BD651BBA5}" type="slidenum">
              <a:rPr lang="en-US" smtClean="0"/>
              <a:t>‹#›</a:t>
            </a:fld>
            <a:endParaRPr lang="en-US"/>
          </a:p>
        </p:txBody>
      </p:sp>
    </p:spTree>
    <p:extLst>
      <p:ext uri="{BB962C8B-B14F-4D97-AF65-F5344CB8AC3E}">
        <p14:creationId xmlns:p14="http://schemas.microsoft.com/office/powerpoint/2010/main" val="3689594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83F5F3-AD5A-4696-B67F-F65D877231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4607451-1DA9-445B-8CB2-E2D04D69E2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C3216E-A5A1-402E-B766-7E20F88B7C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A71FD-FCCC-4FFB-BC75-CE1A9797A0EA}" type="datetimeFigureOut">
              <a:rPr lang="en-US" smtClean="0"/>
              <a:t>9/20/2023</a:t>
            </a:fld>
            <a:endParaRPr lang="en-US"/>
          </a:p>
        </p:txBody>
      </p:sp>
      <p:sp>
        <p:nvSpPr>
          <p:cNvPr id="5" name="Footer Placeholder 4">
            <a:extLst>
              <a:ext uri="{FF2B5EF4-FFF2-40B4-BE49-F238E27FC236}">
                <a16:creationId xmlns:a16="http://schemas.microsoft.com/office/drawing/2014/main" id="{168C193F-417C-4F5B-BF9C-B1DB95199B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6FE02D-22B9-440F-A03D-DDFD81E46A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DF2070-57AF-4BBF-BE57-4F2BD651BBA5}" type="slidenum">
              <a:rPr lang="en-US" smtClean="0"/>
              <a:t>‹#›</a:t>
            </a:fld>
            <a:endParaRPr lang="en-US"/>
          </a:p>
        </p:txBody>
      </p:sp>
    </p:spTree>
    <p:extLst>
      <p:ext uri="{BB962C8B-B14F-4D97-AF65-F5344CB8AC3E}">
        <p14:creationId xmlns:p14="http://schemas.microsoft.com/office/powerpoint/2010/main" val="3745960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9: Wednesday, September 20, 2023</a:t>
            </a:r>
          </a:p>
          <a:p>
            <a:r>
              <a:rPr lang="en-US" dirty="0"/>
              <a:t>The Catholic Church, new institutions, and the market</a:t>
            </a:r>
          </a:p>
        </p:txBody>
      </p:sp>
    </p:spTree>
    <p:extLst>
      <p:ext uri="{BB962C8B-B14F-4D97-AF65-F5344CB8AC3E}">
        <p14:creationId xmlns:p14="http://schemas.microsoft.com/office/powerpoint/2010/main" val="2294701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54A61-BB4C-413F-8DBB-A285BC01B399}"/>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6E69CAF8-9477-40B3-A828-37D4C56D1734}"/>
              </a:ext>
            </a:extLst>
          </p:cNvPr>
          <p:cNvSpPr>
            <a:spLocks noGrp="1"/>
          </p:cNvSpPr>
          <p:nvPr>
            <p:ph idx="1"/>
          </p:nvPr>
        </p:nvSpPr>
        <p:spPr/>
        <p:txBody>
          <a:bodyPr/>
          <a:lstStyle/>
          <a:p>
            <a:r>
              <a:rPr lang="en-US" dirty="0"/>
              <a:t>What happened when Henrich ran the UG among the </a:t>
            </a:r>
            <a:r>
              <a:rPr lang="en-US" dirty="0" err="1"/>
              <a:t>Matsigenka</a:t>
            </a:r>
            <a:r>
              <a:rPr lang="en-US" dirty="0"/>
              <a:t>?</a:t>
            </a:r>
          </a:p>
          <a:p>
            <a:r>
              <a:rPr lang="en-US" dirty="0"/>
              <a:t>The stakes were 20 Peruvian soles (2 days’ earnings in labor market).</a:t>
            </a:r>
          </a:p>
          <a:p>
            <a:r>
              <a:rPr lang="en-US" dirty="0"/>
              <a:t>Most </a:t>
            </a:r>
            <a:r>
              <a:rPr lang="en-US" dirty="0" err="1"/>
              <a:t>Matsigenka</a:t>
            </a:r>
            <a:r>
              <a:rPr lang="en-US" dirty="0"/>
              <a:t> proposers offered 3 soles (15%).</a:t>
            </a:r>
          </a:p>
          <a:p>
            <a:r>
              <a:rPr lang="en-US" dirty="0"/>
              <a:t>Several people offered 5 soles, and a few offered 10 soles.</a:t>
            </a:r>
          </a:p>
          <a:p>
            <a:r>
              <a:rPr lang="en-US" dirty="0"/>
              <a:t>Overall, the mean offer was 26% of the 20 sole stake.</a:t>
            </a:r>
          </a:p>
          <a:p>
            <a:r>
              <a:rPr lang="en-US" dirty="0"/>
              <a:t>All but one of these low offers were immediately accepted.</a:t>
            </a:r>
          </a:p>
        </p:txBody>
      </p:sp>
    </p:spTree>
    <p:extLst>
      <p:ext uri="{BB962C8B-B14F-4D97-AF65-F5344CB8AC3E}">
        <p14:creationId xmlns:p14="http://schemas.microsoft.com/office/powerpoint/2010/main" val="250997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54A61-BB4C-413F-8DBB-A285BC01B399}"/>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6E69CAF8-9477-40B3-A828-37D4C56D1734}"/>
              </a:ext>
            </a:extLst>
          </p:cNvPr>
          <p:cNvSpPr>
            <a:spLocks noGrp="1"/>
          </p:cNvSpPr>
          <p:nvPr>
            <p:ph idx="1"/>
          </p:nvPr>
        </p:nvSpPr>
        <p:spPr/>
        <p:txBody>
          <a:bodyPr>
            <a:normAutofit fontScale="92500" lnSpcReduction="10000"/>
          </a:bodyPr>
          <a:lstStyle/>
          <a:p>
            <a:r>
              <a:rPr lang="en-US" dirty="0"/>
              <a:t>What was most striking wasn’t even these statistical results – it was the interviews he did with players afterwards.</a:t>
            </a:r>
          </a:p>
          <a:p>
            <a:r>
              <a:rPr lang="en-US" dirty="0" err="1"/>
              <a:t>Matisgenka</a:t>
            </a:r>
            <a:r>
              <a:rPr lang="en-US" dirty="0"/>
              <a:t> receivers didn’t see proposers as obligated to “be fair” and to give half the money.</a:t>
            </a:r>
          </a:p>
          <a:p>
            <a:r>
              <a:rPr lang="en-US" dirty="0"/>
              <a:t>Rather, they seemed almost grateful that their anonymous partner decided to give them anything.</a:t>
            </a:r>
          </a:p>
          <a:p>
            <a:r>
              <a:rPr lang="en-US" dirty="0"/>
              <a:t>They couldn’t understand why someone would reject free money.</a:t>
            </a:r>
          </a:p>
          <a:p>
            <a:r>
              <a:rPr lang="en-US" dirty="0"/>
              <a:t>This, in part, explained why he had so much trouble teaching them the rules of the game.</a:t>
            </a:r>
          </a:p>
          <a:p>
            <a:r>
              <a:rPr lang="en-US" dirty="0"/>
              <a:t>The idea of rejecting any free money seemed so silly that players assumed they were misunderstanding my instructions.</a:t>
            </a:r>
          </a:p>
        </p:txBody>
      </p:sp>
    </p:spTree>
    <p:extLst>
      <p:ext uri="{BB962C8B-B14F-4D97-AF65-F5344CB8AC3E}">
        <p14:creationId xmlns:p14="http://schemas.microsoft.com/office/powerpoint/2010/main" val="3775171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9BA58-762B-4CAD-A81F-0555B9777E42}"/>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F9369928-303A-4AF0-8287-CC51821F838D}"/>
              </a:ext>
            </a:extLst>
          </p:cNvPr>
          <p:cNvSpPr>
            <a:spLocks noGrp="1"/>
          </p:cNvSpPr>
          <p:nvPr>
            <p:ph idx="1"/>
          </p:nvPr>
        </p:nvSpPr>
        <p:spPr/>
        <p:txBody>
          <a:bodyPr>
            <a:normAutofit/>
          </a:bodyPr>
          <a:lstStyle/>
          <a:p>
            <a:r>
              <a:rPr lang="en-US" dirty="0"/>
              <a:t>In retrospect, after a quarter of a century of research by Henrich and others on this topic, these early experimental findings seem obvious.</a:t>
            </a:r>
          </a:p>
          <a:p>
            <a:r>
              <a:rPr lang="en-US" dirty="0"/>
              <a:t>What we are seeing in </a:t>
            </a:r>
            <a:r>
              <a:rPr lang="en-US" dirty="0" err="1"/>
              <a:t>Matsigenka</a:t>
            </a:r>
            <a:r>
              <a:rPr lang="en-US" dirty="0"/>
              <a:t> behavior was merely a reflection of their social norms and lifeways, as what we see in WEIRD behavior is for its social norms.</a:t>
            </a:r>
          </a:p>
          <a:p>
            <a:r>
              <a:rPr lang="en-US" dirty="0" err="1"/>
              <a:t>Matisgenka</a:t>
            </a:r>
            <a:r>
              <a:rPr lang="en-US" dirty="0"/>
              <a:t> lack institutions for solving large-scale cooperative dilemmas, establishing command and control, and scaling up their sociopolitical complexity.</a:t>
            </a:r>
          </a:p>
        </p:txBody>
      </p:sp>
    </p:spTree>
    <p:extLst>
      <p:ext uri="{BB962C8B-B14F-4D97-AF65-F5344CB8AC3E}">
        <p14:creationId xmlns:p14="http://schemas.microsoft.com/office/powerpoint/2010/main" val="1130444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27B00-DD43-4467-B2CE-5E856889CA9E}"/>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D2D4AFE6-4B65-4E0E-9F00-CC9E55EC0019}"/>
              </a:ext>
            </a:extLst>
          </p:cNvPr>
          <p:cNvSpPr>
            <a:spLocks noGrp="1"/>
          </p:cNvSpPr>
          <p:nvPr>
            <p:ph idx="1"/>
          </p:nvPr>
        </p:nvSpPr>
        <p:spPr/>
        <p:txBody>
          <a:bodyPr/>
          <a:lstStyle/>
          <a:p>
            <a:r>
              <a:rPr lang="en-US" dirty="0"/>
              <a:t>Instead, they’re true individualists.</a:t>
            </a:r>
          </a:p>
          <a:p>
            <a:r>
              <a:rPr lang="en-US" dirty="0"/>
              <a:t>Their internalized motivations are calibrated to navigate the family-level institutions of their societies, so there’s no reason to expect them to make equal offers to anonymous others or strangers, or to give up free money to punish locally sensible behaviors by proposers.</a:t>
            </a:r>
          </a:p>
          <a:p>
            <a:r>
              <a:rPr lang="en-US" b="1" dirty="0"/>
              <a:t>This is what psychological individualism looks like without the influence of potent impersonal norms, competitive markets, and prosocial religions. </a:t>
            </a:r>
          </a:p>
          <a:p>
            <a:endParaRPr lang="en-US" dirty="0"/>
          </a:p>
        </p:txBody>
      </p:sp>
    </p:spTree>
    <p:extLst>
      <p:ext uri="{BB962C8B-B14F-4D97-AF65-F5344CB8AC3E}">
        <p14:creationId xmlns:p14="http://schemas.microsoft.com/office/powerpoint/2010/main" val="561323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00237-BAB3-454F-A50B-0DAC1F34C110}"/>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pic>
        <p:nvPicPr>
          <p:cNvPr id="5" name="Content Placeholder 4">
            <a:extLst>
              <a:ext uri="{FF2B5EF4-FFF2-40B4-BE49-F238E27FC236}">
                <a16:creationId xmlns:a16="http://schemas.microsoft.com/office/drawing/2014/main" id="{0AC8AC27-69AB-422F-968A-9B2C3D0636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80726" y="1825625"/>
            <a:ext cx="6430548" cy="4351338"/>
          </a:xfrm>
        </p:spPr>
      </p:pic>
    </p:spTree>
    <p:extLst>
      <p:ext uri="{BB962C8B-B14F-4D97-AF65-F5344CB8AC3E}">
        <p14:creationId xmlns:p14="http://schemas.microsoft.com/office/powerpoint/2010/main" val="1581513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1599-CFEA-421E-AEE5-E11693F63988}"/>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sp>
        <p:nvSpPr>
          <p:cNvPr id="3" name="Content Placeholder 2">
            <a:extLst>
              <a:ext uri="{FF2B5EF4-FFF2-40B4-BE49-F238E27FC236}">
                <a16:creationId xmlns:a16="http://schemas.microsoft.com/office/drawing/2014/main" id="{5E26564D-3E96-4D60-8C2A-ED314666B4D7}"/>
              </a:ext>
            </a:extLst>
          </p:cNvPr>
          <p:cNvSpPr>
            <a:spLocks noGrp="1"/>
          </p:cNvSpPr>
          <p:nvPr>
            <p:ph idx="1"/>
          </p:nvPr>
        </p:nvSpPr>
        <p:spPr/>
        <p:txBody>
          <a:bodyPr/>
          <a:lstStyle/>
          <a:p>
            <a:r>
              <a:rPr lang="en-US" dirty="0"/>
              <a:t>These patterns hold across all three experiments (UG, Dictator Game, 3</a:t>
            </a:r>
            <a:r>
              <a:rPr lang="en-US" baseline="30000" dirty="0"/>
              <a:t>rd</a:t>
            </a:r>
            <a:r>
              <a:rPr lang="en-US" dirty="0"/>
              <a:t>-party punishment game) regardless of the effects of income, wealth, community size, education, and other demographic variables.</a:t>
            </a:r>
          </a:p>
          <a:p>
            <a:r>
              <a:rPr lang="en-US" dirty="0"/>
              <a:t>Incidentally, of all the variables analyzed along with market integration, there was only one other that was consistently correlated with higher offers. Can you guess what it might be?</a:t>
            </a:r>
          </a:p>
        </p:txBody>
      </p:sp>
    </p:spTree>
    <p:extLst>
      <p:ext uri="{BB962C8B-B14F-4D97-AF65-F5344CB8AC3E}">
        <p14:creationId xmlns:p14="http://schemas.microsoft.com/office/powerpoint/2010/main" val="1888854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1599-CFEA-421E-AEE5-E11693F63988}"/>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sp>
        <p:nvSpPr>
          <p:cNvPr id="3" name="Content Placeholder 2">
            <a:extLst>
              <a:ext uri="{FF2B5EF4-FFF2-40B4-BE49-F238E27FC236}">
                <a16:creationId xmlns:a16="http://schemas.microsoft.com/office/drawing/2014/main" id="{5E26564D-3E96-4D60-8C2A-ED314666B4D7}"/>
              </a:ext>
            </a:extLst>
          </p:cNvPr>
          <p:cNvSpPr>
            <a:spLocks noGrp="1"/>
          </p:cNvSpPr>
          <p:nvPr>
            <p:ph idx="1"/>
          </p:nvPr>
        </p:nvSpPr>
        <p:spPr/>
        <p:txBody>
          <a:bodyPr/>
          <a:lstStyle/>
          <a:p>
            <a:r>
              <a:rPr lang="en-US" dirty="0"/>
              <a:t>These patterns hold across all three experiments (UG, Dictator Game, 3</a:t>
            </a:r>
            <a:r>
              <a:rPr lang="en-US" baseline="30000" dirty="0"/>
              <a:t>rd</a:t>
            </a:r>
            <a:r>
              <a:rPr lang="en-US" dirty="0"/>
              <a:t>-party punishment game) regardless of the effects of income, wealth, community size, education, and other demographic variables.</a:t>
            </a:r>
          </a:p>
          <a:p>
            <a:r>
              <a:rPr lang="en-US" dirty="0"/>
              <a:t>Incidentally, of all the variables analyzed along with market integration, there was only one other that was consistently correlated with higher offers. Can you guess what it might be?</a:t>
            </a:r>
          </a:p>
          <a:p>
            <a:r>
              <a:rPr lang="en-US" dirty="0"/>
              <a:t>Participants who reported adherence to a world religion, with a Big God and supernatural punishment, offered 6 to 10 percentile points higher in both DG and UG.</a:t>
            </a:r>
          </a:p>
        </p:txBody>
      </p:sp>
    </p:spTree>
    <p:extLst>
      <p:ext uri="{BB962C8B-B14F-4D97-AF65-F5344CB8AC3E}">
        <p14:creationId xmlns:p14="http://schemas.microsoft.com/office/powerpoint/2010/main" val="2237471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1599-CFEA-421E-AEE5-E11693F63988}"/>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sp>
        <p:nvSpPr>
          <p:cNvPr id="3" name="Content Placeholder 2">
            <a:extLst>
              <a:ext uri="{FF2B5EF4-FFF2-40B4-BE49-F238E27FC236}">
                <a16:creationId xmlns:a16="http://schemas.microsoft.com/office/drawing/2014/main" id="{5E26564D-3E96-4D60-8C2A-ED314666B4D7}"/>
              </a:ext>
            </a:extLst>
          </p:cNvPr>
          <p:cNvSpPr>
            <a:spLocks noGrp="1"/>
          </p:cNvSpPr>
          <p:nvPr>
            <p:ph idx="1"/>
          </p:nvPr>
        </p:nvSpPr>
        <p:spPr/>
        <p:txBody>
          <a:bodyPr/>
          <a:lstStyle/>
          <a:p>
            <a:r>
              <a:rPr lang="en-US" dirty="0"/>
              <a:t>Why would individuals from more market-oriented communities reveal stronger inclinations towards impersonal fairness in these experiments?</a:t>
            </a:r>
          </a:p>
          <a:p>
            <a:r>
              <a:rPr lang="en-US" dirty="0"/>
              <a:t>Well functioning impersonal markets, in which strangers freely engage in competitive exchange, caring primarily about commutative justice, demand what are called market norms.</a:t>
            </a:r>
          </a:p>
          <a:p>
            <a:r>
              <a:rPr lang="en-US" dirty="0"/>
              <a:t>Market norms establish the standards for judging oneself and others in impersonal transactions and lead to the internalization of motivations for trust, fairness, and cooperation with strangers and anonymous others.</a:t>
            </a:r>
          </a:p>
        </p:txBody>
      </p:sp>
    </p:spTree>
    <p:extLst>
      <p:ext uri="{BB962C8B-B14F-4D97-AF65-F5344CB8AC3E}">
        <p14:creationId xmlns:p14="http://schemas.microsoft.com/office/powerpoint/2010/main" val="3540134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A1599-CFEA-421E-AEE5-E11693F63988}"/>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sp>
        <p:nvSpPr>
          <p:cNvPr id="3" name="Content Placeholder 2">
            <a:extLst>
              <a:ext uri="{FF2B5EF4-FFF2-40B4-BE49-F238E27FC236}">
                <a16:creationId xmlns:a16="http://schemas.microsoft.com/office/drawing/2014/main" id="{5E26564D-3E96-4D60-8C2A-ED314666B4D7}"/>
              </a:ext>
            </a:extLst>
          </p:cNvPr>
          <p:cNvSpPr>
            <a:spLocks noGrp="1"/>
          </p:cNvSpPr>
          <p:nvPr>
            <p:ph idx="1"/>
          </p:nvPr>
        </p:nvSpPr>
        <p:spPr/>
        <p:txBody>
          <a:bodyPr>
            <a:normAutofit fontScale="92500" lnSpcReduction="10000"/>
          </a:bodyPr>
          <a:lstStyle/>
          <a:p>
            <a:r>
              <a:rPr lang="en-US" dirty="0"/>
              <a:t>These are the social norms usually tapped by economic experiments, with their salient cues of money and anonymity.</a:t>
            </a:r>
          </a:p>
          <a:p>
            <a:r>
              <a:rPr lang="en-US" dirty="0"/>
              <a:t>In a world lacking intensive kin-based institutions, where people depend on well-functioning commercial markets for nearly everything, individuals succeed in part by cultivating a habit of impartial fairness, honesty, and cooperation with acquaintances, strangers, students, and clients.</a:t>
            </a:r>
          </a:p>
          <a:p>
            <a:r>
              <a:rPr lang="en-US" dirty="0"/>
              <a:t>Such market norms specify how to behave when you don’t have a relationship with someone or know each other’s family, friends, social status or caste.</a:t>
            </a:r>
          </a:p>
          <a:p>
            <a:r>
              <a:rPr lang="en-US" dirty="0"/>
              <a:t>Such norms allow people to readily engage in a wide range of mutually beneficial transactions with just about anyone.</a:t>
            </a:r>
          </a:p>
        </p:txBody>
      </p:sp>
    </p:spTree>
    <p:extLst>
      <p:ext uri="{BB962C8B-B14F-4D97-AF65-F5344CB8AC3E}">
        <p14:creationId xmlns:p14="http://schemas.microsoft.com/office/powerpoint/2010/main" val="32795015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B4C7D-7180-42EA-A19B-9EE0D66C7450}"/>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sp>
        <p:nvSpPr>
          <p:cNvPr id="3" name="Content Placeholder 2">
            <a:extLst>
              <a:ext uri="{FF2B5EF4-FFF2-40B4-BE49-F238E27FC236}">
                <a16:creationId xmlns:a16="http://schemas.microsoft.com/office/drawing/2014/main" id="{5361FA26-1890-4F07-9D4D-7195D900A92F}"/>
              </a:ext>
            </a:extLst>
          </p:cNvPr>
          <p:cNvSpPr>
            <a:spLocks noGrp="1"/>
          </p:cNvSpPr>
          <p:nvPr>
            <p:ph idx="1"/>
          </p:nvPr>
        </p:nvSpPr>
        <p:spPr/>
        <p:txBody>
          <a:bodyPr/>
          <a:lstStyle/>
          <a:p>
            <a:r>
              <a:rPr lang="en-US" dirty="0"/>
              <a:t>Market norms encourage an approach orientation and a positive-sum worldview but demand sensitivity to the intentions and actions of others.</a:t>
            </a:r>
          </a:p>
          <a:p>
            <a:r>
              <a:rPr lang="en-US" dirty="0"/>
              <a:t>Fairness is met with fairness, trust with trust, and cooperation with </a:t>
            </a:r>
            <a:r>
              <a:rPr lang="en-US" dirty="0" err="1"/>
              <a:t>cooperations</a:t>
            </a:r>
            <a:r>
              <a:rPr lang="en-US" dirty="0"/>
              <a:t>, all judged according to normative standards.</a:t>
            </a:r>
          </a:p>
          <a:p>
            <a:r>
              <a:rPr lang="en-US" dirty="0"/>
              <a:t>Violations of market norms by one’s own partners or third parties are met with a willingness to engage in costly norm enforcement.</a:t>
            </a:r>
          </a:p>
          <a:p>
            <a:endParaRPr lang="en-US" dirty="0"/>
          </a:p>
        </p:txBody>
      </p:sp>
    </p:spTree>
    <p:extLst>
      <p:ext uri="{BB962C8B-B14F-4D97-AF65-F5344CB8AC3E}">
        <p14:creationId xmlns:p14="http://schemas.microsoft.com/office/powerpoint/2010/main" val="161309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9FF2A-3C03-415B-8B49-A0245EF51D1C}"/>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7678438-165F-4C41-AD38-51CA2CF540F6}"/>
              </a:ext>
            </a:extLst>
          </p:cNvPr>
          <p:cNvSpPr>
            <a:spLocks noGrp="1"/>
          </p:cNvSpPr>
          <p:nvPr>
            <p:ph idx="1"/>
          </p:nvPr>
        </p:nvSpPr>
        <p:spPr/>
        <p:txBody>
          <a:bodyPr>
            <a:normAutofit/>
          </a:bodyPr>
          <a:lstStyle/>
          <a:p>
            <a:pPr marL="514350" indent="-514350">
              <a:buAutoNum type="arabicParenBoth"/>
            </a:pPr>
            <a:r>
              <a:rPr lang="en-US" dirty="0"/>
              <a:t>Prayer</a:t>
            </a:r>
          </a:p>
          <a:p>
            <a:pPr marL="514350" indent="-514350">
              <a:buAutoNum type="arabicParenBoth"/>
            </a:pPr>
            <a:r>
              <a:rPr lang="en-US" dirty="0"/>
              <a:t>Review</a:t>
            </a:r>
          </a:p>
          <a:p>
            <a:pPr marL="514350" indent="-514350">
              <a:buAutoNum type="arabicParenBoth"/>
            </a:pPr>
            <a:r>
              <a:rPr lang="en-US" dirty="0"/>
              <a:t>True Individualism vs. Moderate Individualism</a:t>
            </a:r>
          </a:p>
          <a:p>
            <a:pPr marL="514350" indent="-514350">
              <a:buAutoNum type="arabicParenBoth"/>
            </a:pPr>
            <a:r>
              <a:rPr lang="en-US" dirty="0"/>
              <a:t>Market Integration and Impersonal </a:t>
            </a:r>
            <a:r>
              <a:rPr lang="en-US" dirty="0" err="1"/>
              <a:t>Prosociality</a:t>
            </a:r>
            <a:endParaRPr lang="en-US" dirty="0"/>
          </a:p>
          <a:p>
            <a:pPr marL="514350" indent="-514350">
              <a:buAutoNum type="arabicParenBoth"/>
            </a:pPr>
            <a:r>
              <a:rPr lang="en-US" dirty="0"/>
              <a:t>The Oromo, markets, &amp; voluntary associations</a:t>
            </a:r>
          </a:p>
          <a:p>
            <a:pPr marL="514350" indent="-514350">
              <a:buAutoNum type="arabicParenBoth"/>
            </a:pPr>
            <a:r>
              <a:rPr lang="en-US" dirty="0"/>
              <a:t>Interpersonal vs. Impersonal </a:t>
            </a:r>
            <a:r>
              <a:rPr lang="en-US" dirty="0" err="1"/>
              <a:t>prosociality</a:t>
            </a:r>
            <a:endParaRPr lang="en-US" dirty="0"/>
          </a:p>
          <a:p>
            <a:pPr marL="514350" indent="-514350">
              <a:buAutoNum type="arabicParenBoth"/>
            </a:pPr>
            <a:r>
              <a:rPr lang="en-US" dirty="0"/>
              <a:t>What happens when there’s no big hug?</a:t>
            </a:r>
          </a:p>
          <a:p>
            <a:pPr marL="514350" indent="-514350">
              <a:buAutoNum type="arabicParenBoth"/>
            </a:pPr>
            <a:r>
              <a:rPr lang="en-US" dirty="0"/>
              <a:t>Next Steps</a:t>
            </a:r>
          </a:p>
          <a:p>
            <a:pPr marL="514350" indent="-514350">
              <a:buAutoNum type="arabicParenBoth"/>
            </a:pPr>
            <a:endParaRPr lang="en-US" dirty="0"/>
          </a:p>
        </p:txBody>
      </p:sp>
    </p:spTree>
    <p:extLst>
      <p:ext uri="{BB962C8B-B14F-4D97-AF65-F5344CB8AC3E}">
        <p14:creationId xmlns:p14="http://schemas.microsoft.com/office/powerpoint/2010/main" val="574848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B4C7D-7180-42EA-A19B-9EE0D66C7450}"/>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sp>
        <p:nvSpPr>
          <p:cNvPr id="3" name="Content Placeholder 2">
            <a:extLst>
              <a:ext uri="{FF2B5EF4-FFF2-40B4-BE49-F238E27FC236}">
                <a16:creationId xmlns:a16="http://schemas.microsoft.com/office/drawing/2014/main" id="{5361FA26-1890-4F07-9D4D-7195D900A92F}"/>
              </a:ext>
            </a:extLst>
          </p:cNvPr>
          <p:cNvSpPr>
            <a:spLocks noGrp="1"/>
          </p:cNvSpPr>
          <p:nvPr>
            <p:ph idx="1"/>
          </p:nvPr>
        </p:nvSpPr>
        <p:spPr/>
        <p:txBody>
          <a:bodyPr/>
          <a:lstStyle/>
          <a:p>
            <a:r>
              <a:rPr lang="en-US" dirty="0"/>
              <a:t>Of course, markets also favor a competitive and calculating mind-set – people want to win, but they won’t get complete respect unless they win while following the norms and agreed-upon rules.</a:t>
            </a:r>
          </a:p>
          <a:p>
            <a:r>
              <a:rPr lang="en-US" dirty="0"/>
              <a:t>The greatest respect goes to those who succeed by their own talents and hard work while still being fair, honest, and impartial.</a:t>
            </a:r>
          </a:p>
          <a:p>
            <a:r>
              <a:rPr lang="en-US" dirty="0"/>
              <a:t>This is a peculiar standard, since it devalues family connections, personal relationships, tribal parochialism, and clan alliances, which have all been standard over much of human history.</a:t>
            </a:r>
          </a:p>
          <a:p>
            <a:r>
              <a:rPr lang="en-US" dirty="0"/>
              <a:t>In most times and places, in-group loyalty and family honor have trumped impartial fairness with strangers.</a:t>
            </a:r>
          </a:p>
          <a:p>
            <a:endParaRPr lang="en-US" dirty="0"/>
          </a:p>
        </p:txBody>
      </p:sp>
    </p:spTree>
    <p:extLst>
      <p:ext uri="{BB962C8B-B14F-4D97-AF65-F5344CB8AC3E}">
        <p14:creationId xmlns:p14="http://schemas.microsoft.com/office/powerpoint/2010/main" val="14456315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B4C7D-7180-42EA-A19B-9EE0D66C7450}"/>
              </a:ext>
            </a:extLst>
          </p:cNvPr>
          <p:cNvSpPr>
            <a:spLocks noGrp="1"/>
          </p:cNvSpPr>
          <p:nvPr>
            <p:ph type="title"/>
          </p:nvPr>
        </p:nvSpPr>
        <p:spPr/>
        <p:txBody>
          <a:bodyPr/>
          <a:lstStyle/>
          <a:p>
            <a:r>
              <a:rPr lang="en-US" dirty="0"/>
              <a:t>Market Integration &amp; Impersonal </a:t>
            </a:r>
            <a:r>
              <a:rPr lang="en-US" dirty="0" err="1"/>
              <a:t>Prosociality</a:t>
            </a:r>
            <a:endParaRPr lang="en-US" dirty="0"/>
          </a:p>
        </p:txBody>
      </p:sp>
      <p:sp>
        <p:nvSpPr>
          <p:cNvPr id="3" name="Content Placeholder 2">
            <a:extLst>
              <a:ext uri="{FF2B5EF4-FFF2-40B4-BE49-F238E27FC236}">
                <a16:creationId xmlns:a16="http://schemas.microsoft.com/office/drawing/2014/main" id="{5361FA26-1890-4F07-9D4D-7195D900A92F}"/>
              </a:ext>
            </a:extLst>
          </p:cNvPr>
          <p:cNvSpPr>
            <a:spLocks noGrp="1"/>
          </p:cNvSpPr>
          <p:nvPr>
            <p:ph idx="1"/>
          </p:nvPr>
        </p:nvSpPr>
        <p:spPr/>
        <p:txBody>
          <a:bodyPr/>
          <a:lstStyle/>
          <a:p>
            <a:r>
              <a:rPr lang="en-US" dirty="0"/>
              <a:t>So far, we’ve seen a sturdy and reliable correlation between market integration and impersonal fairness.</a:t>
            </a:r>
          </a:p>
          <a:p>
            <a:r>
              <a:rPr lang="en-US" dirty="0"/>
              <a:t>This relationship could be due to more fair-minded people moving into market-integrated communities.</a:t>
            </a:r>
          </a:p>
          <a:p>
            <a:r>
              <a:rPr lang="en-US" dirty="0"/>
              <a:t>The key question is whether greater market integration actually causes greater impersonal </a:t>
            </a:r>
            <a:r>
              <a:rPr lang="en-US" dirty="0" err="1"/>
              <a:t>prosociality</a:t>
            </a:r>
            <a:r>
              <a:rPr lang="en-US" dirty="0"/>
              <a:t>.</a:t>
            </a:r>
          </a:p>
          <a:p>
            <a:r>
              <a:rPr lang="en-US" dirty="0"/>
              <a:t>That is, do markets alter people’s motivations – via the internalization of market norms – so that they are more prosocial with strangers and anonymous partners?</a:t>
            </a:r>
          </a:p>
          <a:p>
            <a:endParaRPr lang="en-US" dirty="0"/>
          </a:p>
        </p:txBody>
      </p:sp>
    </p:spTree>
    <p:extLst>
      <p:ext uri="{BB962C8B-B14F-4D97-AF65-F5344CB8AC3E}">
        <p14:creationId xmlns:p14="http://schemas.microsoft.com/office/powerpoint/2010/main" val="4234182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lnSpcReduction="10000"/>
          </a:bodyPr>
          <a:lstStyle/>
          <a:p>
            <a:r>
              <a:rPr lang="en-US" dirty="0"/>
              <a:t>Living on the northern slopes of Ethiopia’s Bale Mountains, the Oromo engage in cattle herding, subsistence farming, and forest gathering.</a:t>
            </a:r>
          </a:p>
          <a:p>
            <a:r>
              <a:rPr lang="en-US" dirty="0"/>
              <a:t>To assess their impersonal </a:t>
            </a:r>
            <a:r>
              <a:rPr lang="en-US" dirty="0" err="1"/>
              <a:t>prosociality</a:t>
            </a:r>
            <a:r>
              <a:rPr lang="en-US" dirty="0"/>
              <a:t>, the economist Devesh </a:t>
            </a:r>
            <a:r>
              <a:rPr lang="en-US" dirty="0" err="1"/>
              <a:t>Rustagi</a:t>
            </a:r>
            <a:r>
              <a:rPr lang="en-US" dirty="0"/>
              <a:t> administered a simple experiment in which individuals were placed into a one-shot cooperative dilemma with an anonymous partner.</a:t>
            </a:r>
          </a:p>
          <a:p>
            <a:r>
              <a:rPr lang="en-US" dirty="0"/>
              <a:t>Participants, after receiving nearly a day’s wage in the form of 6 birr bills, could contribute any number of these bills to a “common project” with their partner.</a:t>
            </a:r>
          </a:p>
          <a:p>
            <a:r>
              <a:rPr lang="en-US" dirty="0"/>
              <a:t>Cash contributed to the project by either partner was increased by 50% and then split equally between the pair.</a:t>
            </a:r>
          </a:p>
        </p:txBody>
      </p:sp>
    </p:spTree>
    <p:extLst>
      <p:ext uri="{BB962C8B-B14F-4D97-AF65-F5344CB8AC3E}">
        <p14:creationId xmlns:p14="http://schemas.microsoft.com/office/powerpoint/2010/main" val="1775366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This meant that each player took home half of the total project money plus whatever they’d kept for themselves.</a:t>
            </a:r>
          </a:p>
          <a:p>
            <a:r>
              <a:rPr lang="en-US" dirty="0"/>
              <a:t>Here, pairs make the most money if both players contribute the maximum – all 6 birr, in this case.</a:t>
            </a:r>
          </a:p>
          <a:p>
            <a:r>
              <a:rPr lang="en-US" dirty="0"/>
              <a:t>Individuals, however, make the most if they contribute nothing and free-ride on the contributions of their partner – this is what game theory predicts will occur.</a:t>
            </a:r>
          </a:p>
          <a:p>
            <a:endParaRPr lang="en-US" dirty="0"/>
          </a:p>
        </p:txBody>
      </p:sp>
    </p:spTree>
    <p:extLst>
      <p:ext uri="{BB962C8B-B14F-4D97-AF65-F5344CB8AC3E}">
        <p14:creationId xmlns:p14="http://schemas.microsoft.com/office/powerpoint/2010/main" val="2899900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Each Oromo participant faced two versions of this game.</a:t>
            </a:r>
          </a:p>
          <a:p>
            <a:r>
              <a:rPr lang="en-US" dirty="0"/>
              <a:t>First, players stated how much they’d contribute – from 0 to 6 birr – to the common project without knowing the amount contributed by their partners.</a:t>
            </a:r>
          </a:p>
          <a:p>
            <a:r>
              <a:rPr lang="en-US" dirty="0"/>
              <a:t>Then each player also committed to how much they’d contribute to the common project for each of the possible contributions that their partner could make.</a:t>
            </a:r>
          </a:p>
          <a:p>
            <a:r>
              <a:rPr lang="en-US" dirty="0"/>
              <a:t>In other words, players had to commit to how much they’d contribute if their partner gave 0,1,2,3,4,5, or all 6 birr to the their joint project.</a:t>
            </a:r>
          </a:p>
          <a:p>
            <a:endParaRPr lang="en-US" dirty="0"/>
          </a:p>
        </p:txBody>
      </p:sp>
    </p:spTree>
    <p:extLst>
      <p:ext uri="{BB962C8B-B14F-4D97-AF65-F5344CB8AC3E}">
        <p14:creationId xmlns:p14="http://schemas.microsoft.com/office/powerpoint/2010/main" val="230930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lnSpcReduction="10000"/>
          </a:bodyPr>
          <a:lstStyle/>
          <a:p>
            <a:r>
              <a:rPr lang="en-US" dirty="0"/>
              <a:t>This approach allowed Devesh to assign participants to categories such as “altruist” or “free rider” and to calculate their propensity to conditionally cooperate with their partner.</a:t>
            </a:r>
          </a:p>
          <a:p>
            <a:r>
              <a:rPr lang="en-US" dirty="0"/>
              <a:t>Altruists contributed a lot regardless of how much their partner contributed.</a:t>
            </a:r>
          </a:p>
          <a:p>
            <a:r>
              <a:rPr lang="en-US" dirty="0"/>
              <a:t>Altruists were rare – only about 2% of the 734 participants.</a:t>
            </a:r>
          </a:p>
          <a:p>
            <a:r>
              <a:rPr lang="en-US" dirty="0"/>
              <a:t>By contrast, free riders contributed very little to the common project and were unresponsive to higher cooperative contributions from their partners.</a:t>
            </a:r>
          </a:p>
          <a:p>
            <a:r>
              <a:rPr lang="en-US" dirty="0"/>
              <a:t>Free riders were 10 percent of the population.</a:t>
            </a:r>
          </a:p>
          <a:p>
            <a:endParaRPr lang="en-US" dirty="0"/>
          </a:p>
        </p:txBody>
      </p:sp>
    </p:spTree>
    <p:extLst>
      <p:ext uri="{BB962C8B-B14F-4D97-AF65-F5344CB8AC3E}">
        <p14:creationId xmlns:p14="http://schemas.microsoft.com/office/powerpoint/2010/main" val="3456375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fontScale="92500"/>
          </a:bodyPr>
          <a:lstStyle/>
          <a:p>
            <a:r>
              <a:rPr lang="en-US" dirty="0"/>
              <a:t>For everyone else (88%), Devesh calculated how much their partners’ contributions influenced their own contributions.</a:t>
            </a:r>
          </a:p>
          <a:p>
            <a:r>
              <a:rPr lang="en-US" dirty="0"/>
              <a:t>Participants who matched their partners’ higher contributions in lockstep got a score of 100 – they were perfectly conditionally cooperative. </a:t>
            </a:r>
          </a:p>
          <a:p>
            <a:r>
              <a:rPr lang="en-US" dirty="0"/>
              <a:t>Those whose contributions were unconnected to their partner’s contribution got a score of zero.</a:t>
            </a:r>
          </a:p>
          <a:p>
            <a:r>
              <a:rPr lang="en-US" dirty="0"/>
              <a:t>It’s also possible to get negative scores, if you tend to give less when your partner gives more. </a:t>
            </a:r>
          </a:p>
          <a:p>
            <a:r>
              <a:rPr lang="en-US" dirty="0"/>
              <a:t>So, this measure of people’s propensity for conditional cooperation could theoretically range from -100 to +100.</a:t>
            </a:r>
          </a:p>
        </p:txBody>
      </p:sp>
    </p:spTree>
    <p:extLst>
      <p:ext uri="{BB962C8B-B14F-4D97-AF65-F5344CB8AC3E}">
        <p14:creationId xmlns:p14="http://schemas.microsoft.com/office/powerpoint/2010/main" val="24082165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Across 53 Oromo communities, we can see that individuals from more market-integrated places were much more conditionally cooperative than those from less-market integrated places.</a:t>
            </a:r>
          </a:p>
          <a:p>
            <a:r>
              <a:rPr lang="en-US" dirty="0"/>
              <a:t>Market-integration was measured by how long it took to travel from one’s community to one of the four towns in the region that periodically hold “market days”.</a:t>
            </a:r>
          </a:p>
          <a:p>
            <a:r>
              <a:rPr lang="en-US" dirty="0"/>
              <a:t>Market days provide the only opportunities for Oromo to sell and buy a wide range of goods, including local products like butter, honey, and bamboo as well as imports like razor blades, candles, and rubber boots.</a:t>
            </a:r>
          </a:p>
        </p:txBody>
      </p:sp>
    </p:spTree>
    <p:extLst>
      <p:ext uri="{BB962C8B-B14F-4D97-AF65-F5344CB8AC3E}">
        <p14:creationId xmlns:p14="http://schemas.microsoft.com/office/powerpoint/2010/main" val="39079497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fontScale="92500" lnSpcReduction="10000"/>
          </a:bodyPr>
          <a:lstStyle/>
          <a:p>
            <a:r>
              <a:rPr lang="en-US" dirty="0"/>
              <a:t>These events attract thousands of people from diverse communities and thus create a dizzying array of transactions.</a:t>
            </a:r>
          </a:p>
          <a:p>
            <a:r>
              <a:rPr lang="en-US" dirty="0"/>
              <a:t>Not surprisingly, the travel time to each of these towns is correlated with the frequency with which people travel to buy and sell at the markets.</a:t>
            </a:r>
          </a:p>
          <a:p>
            <a:r>
              <a:rPr lang="en-US" dirty="0"/>
              <a:t>The closest communities, with travel times of less than two hours, all had average propensities for conditional cooperation above 60.</a:t>
            </a:r>
          </a:p>
          <a:p>
            <a:r>
              <a:rPr lang="en-US" dirty="0"/>
              <a:t>By contrast, when people had to walk for four or more hours to get to the market, the average propensity for conditional cooperation dropped to less than 20.</a:t>
            </a:r>
          </a:p>
          <a:p>
            <a:r>
              <a:rPr lang="en-US" dirty="0"/>
              <a:t>Overall, for every hour closer to the market, people’s propensity for conditional cooperation with an anonymous partner increased by 15.</a:t>
            </a:r>
          </a:p>
          <a:p>
            <a:endParaRPr lang="en-US" dirty="0"/>
          </a:p>
        </p:txBody>
      </p:sp>
    </p:spTree>
    <p:extLst>
      <p:ext uri="{BB962C8B-B14F-4D97-AF65-F5344CB8AC3E}">
        <p14:creationId xmlns:p14="http://schemas.microsoft.com/office/powerpoint/2010/main" val="26145509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This research strongly suggests that greater market integration does indeed foster greater impersonal </a:t>
            </a:r>
            <a:r>
              <a:rPr lang="en-US" dirty="0" err="1"/>
              <a:t>prosociality</a:t>
            </a:r>
            <a:r>
              <a:rPr lang="en-US" dirty="0"/>
              <a:t>.</a:t>
            </a:r>
          </a:p>
          <a:p>
            <a:r>
              <a:rPr lang="en-US" dirty="0"/>
              <a:t>Here’s why.</a:t>
            </a:r>
          </a:p>
          <a:p>
            <a:r>
              <a:rPr lang="en-US" dirty="0"/>
              <a:t>The geographic location of Oromo clans, and thus their travel time to local markets, is determined by local customs related to patrilineal inheritance, communal ownership, and land use rights that preceded the development of these commercial centers.</a:t>
            </a:r>
          </a:p>
          <a:p>
            <a:r>
              <a:rPr lang="en-US" dirty="0"/>
              <a:t>Because these customs effectively tie individuals </a:t>
            </a:r>
            <a:r>
              <a:rPr lang="en-US" dirty="0" err="1"/>
              <a:t>ot</a:t>
            </a:r>
            <a:r>
              <a:rPr lang="en-US" dirty="0"/>
              <a:t> their lands, the relationship between market integration and cooperation can’t be due to prosocial Oromo moving closer to markets. </a:t>
            </a:r>
          </a:p>
          <a:p>
            <a:endParaRPr lang="en-US" dirty="0"/>
          </a:p>
        </p:txBody>
      </p:sp>
    </p:spTree>
    <p:extLst>
      <p:ext uri="{BB962C8B-B14F-4D97-AF65-F5344CB8AC3E}">
        <p14:creationId xmlns:p14="http://schemas.microsoft.com/office/powerpoint/2010/main" val="1294167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77BE3-122A-4F22-B48F-B85639BE9B25}"/>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1422153E-6FF1-4B10-91E9-77F9A3071E27}"/>
              </a:ext>
            </a:extLst>
          </p:cNvPr>
          <p:cNvSpPr>
            <a:spLocks noGrp="1"/>
          </p:cNvSpPr>
          <p:nvPr>
            <p:ph idx="1"/>
          </p:nvPr>
        </p:nvSpPr>
        <p:spPr/>
        <p:txBody>
          <a:bodyPr>
            <a:normAutofit lnSpcReduction="10000"/>
          </a:bodyPr>
          <a:lstStyle/>
          <a:p>
            <a:r>
              <a:rPr lang="en-US" dirty="0"/>
              <a:t>We’ve argued that our four economic patterns are the only possible patterns, contingent on economic activity happening in the first place.</a:t>
            </a:r>
          </a:p>
          <a:p>
            <a:r>
              <a:rPr lang="en-US" dirty="0"/>
              <a:t>We’ve argued that moderate individualism is, in part, a psychological package of various traits, now so common in what Henrich calls WEIRD societies that they were long thought to be universal.</a:t>
            </a:r>
          </a:p>
          <a:p>
            <a:r>
              <a:rPr lang="en-US" dirty="0"/>
              <a:t>We’ve argued that these traits seem to be in a positive feedback loop with the contingencies for stably instantiating our four economic patterns.</a:t>
            </a:r>
          </a:p>
          <a:p>
            <a:r>
              <a:rPr lang="en-US" dirty="0"/>
              <a:t>We’ve argued that the Catholic Church’s MFP dissolved the kinship norms and psychologies which are opposed to moderate individualism.</a:t>
            </a:r>
          </a:p>
        </p:txBody>
      </p:sp>
    </p:spTree>
    <p:extLst>
      <p:ext uri="{BB962C8B-B14F-4D97-AF65-F5344CB8AC3E}">
        <p14:creationId xmlns:p14="http://schemas.microsoft.com/office/powerpoint/2010/main" val="34038345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lnSpcReduction="10000"/>
          </a:bodyPr>
          <a:lstStyle/>
          <a:p>
            <a:r>
              <a:rPr lang="en-US" dirty="0"/>
              <a:t>As for the market towns, their locations were determined largely by geographic and military concerns that had little to do with the Oromo.</a:t>
            </a:r>
          </a:p>
          <a:p>
            <a:r>
              <a:rPr lang="en-US" dirty="0"/>
              <a:t>Moreover, the relationship between market proximity and conditional cooperation held even after Devesh statistically accounted for the effects of a wide range of factors like wealth, inequality, community size, and literacy.</a:t>
            </a:r>
          </a:p>
          <a:p>
            <a:r>
              <a:rPr lang="en-US" dirty="0"/>
              <a:t>The implication is that Oromo who just happened to grow up near market towns more deeply internalized market norms, which manifests in greater impersonal </a:t>
            </a:r>
            <a:r>
              <a:rPr lang="en-US" dirty="0" err="1"/>
              <a:t>prosociality</a:t>
            </a:r>
            <a:r>
              <a:rPr lang="en-US" dirty="0"/>
              <a:t> in these one-shot, anonymous experiments. </a:t>
            </a:r>
          </a:p>
          <a:p>
            <a:endParaRPr lang="en-US" dirty="0"/>
          </a:p>
        </p:txBody>
      </p:sp>
    </p:spTree>
    <p:extLst>
      <p:ext uri="{BB962C8B-B14F-4D97-AF65-F5344CB8AC3E}">
        <p14:creationId xmlns:p14="http://schemas.microsoft.com/office/powerpoint/2010/main" val="3205707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Devesh’s Oromo study is particularly cool because it allows us to take the next crucial step: it demonstrates that greater impersonal </a:t>
            </a:r>
            <a:r>
              <a:rPr lang="en-US" dirty="0" err="1"/>
              <a:t>prosociality</a:t>
            </a:r>
            <a:r>
              <a:rPr lang="en-US" dirty="0"/>
              <a:t> – internalized market norms – can lay the psychological foundations for constructing more effective voluntary organizations based on formalized agreements and rules.</a:t>
            </a:r>
          </a:p>
          <a:p>
            <a:r>
              <a:rPr lang="en-US" dirty="0"/>
              <a:t>Let’s see how.</a:t>
            </a:r>
          </a:p>
          <a:p>
            <a:endParaRPr lang="en-US" dirty="0"/>
          </a:p>
        </p:txBody>
      </p:sp>
    </p:spTree>
    <p:extLst>
      <p:ext uri="{BB962C8B-B14F-4D97-AF65-F5344CB8AC3E}">
        <p14:creationId xmlns:p14="http://schemas.microsoft.com/office/powerpoint/2010/main" val="3395985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lnSpcReduction="10000"/>
          </a:bodyPr>
          <a:lstStyle/>
          <a:p>
            <a:r>
              <a:rPr lang="en-US" dirty="0"/>
              <a:t>As part of a large conservation program, these Oromo communities were invited to form voluntary organizations – cooperatives – aimed at limiting deforestation by actively managing logging and grazing.</a:t>
            </a:r>
          </a:p>
          <a:p>
            <a:r>
              <a:rPr lang="en-US" dirty="0"/>
              <a:t>Detailed analyses reveal that the stronger a community’s propensity toward conditional cooperation (as assessed in Devesh’s experiments), the more likely these communities were to form cooperative associations that created explicit rules to regulate timber extraction and pasturing.</a:t>
            </a:r>
          </a:p>
          <a:p>
            <a:r>
              <a:rPr lang="en-US" dirty="0"/>
              <a:t>Specifically, increasing a community’s propensity for conditional cooperation by 20 on our scale raises its likelihood of forming a new cooperative associate by 30 to 40 percentile points.</a:t>
            </a:r>
          </a:p>
          <a:p>
            <a:endParaRPr lang="en-US" dirty="0"/>
          </a:p>
        </p:txBody>
      </p:sp>
    </p:spTree>
    <p:extLst>
      <p:ext uri="{BB962C8B-B14F-4D97-AF65-F5344CB8AC3E}">
        <p14:creationId xmlns:p14="http://schemas.microsoft.com/office/powerpoint/2010/main" val="35572979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fontScale="85000" lnSpcReduction="20000"/>
          </a:bodyPr>
          <a:lstStyle/>
          <a:p>
            <a:r>
              <a:rPr lang="en-US" dirty="0"/>
              <a:t>Did forming cooperative associations actually cash out in greater long-term benefits?</a:t>
            </a:r>
          </a:p>
          <a:p>
            <a:r>
              <a:rPr lang="en-US" dirty="0"/>
              <a:t>It did.</a:t>
            </a:r>
          </a:p>
          <a:p>
            <a:r>
              <a:rPr lang="en-US" dirty="0"/>
              <a:t>The forests surrounding these Oromo communities were assessed every five years to measure local deforestation rates and gauge the effectiveness of forest management.</a:t>
            </a:r>
          </a:p>
          <a:p>
            <a:r>
              <a:rPr lang="en-US" dirty="0"/>
              <a:t>These assessments were based on objective measures, such as the circumference of the trees.</a:t>
            </a:r>
          </a:p>
          <a:p>
            <a:r>
              <a:rPr lang="en-US" dirty="0"/>
              <a:t>The data show that both the formation of cooperative associations and the local propensity for conditional cooperation promoted healthier forests.</a:t>
            </a:r>
          </a:p>
          <a:p>
            <a:r>
              <a:rPr lang="en-US" dirty="0"/>
              <a:t>One reason why this occurred is that the stronger people’s inclinations toward conditional cooperation, the more time they spent monitoring the common forest and catching free riders who were cutting down young trees or overgrazing common pastures – that is, they engaged in more third-party norm enforcement.</a:t>
            </a:r>
          </a:p>
          <a:p>
            <a:endParaRPr lang="en-US" dirty="0"/>
          </a:p>
        </p:txBody>
      </p:sp>
    </p:spTree>
    <p:extLst>
      <p:ext uri="{BB962C8B-B14F-4D97-AF65-F5344CB8AC3E}">
        <p14:creationId xmlns:p14="http://schemas.microsoft.com/office/powerpoint/2010/main" val="3806355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Let’s synthesize the key insights from the Oromo.</a:t>
            </a:r>
          </a:p>
          <a:p>
            <a:endParaRPr lang="en-US" dirty="0"/>
          </a:p>
        </p:txBody>
      </p:sp>
    </p:spTree>
    <p:extLst>
      <p:ext uri="{BB962C8B-B14F-4D97-AF65-F5344CB8AC3E}">
        <p14:creationId xmlns:p14="http://schemas.microsoft.com/office/powerpoint/2010/main" val="34140611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The Oromo, markets, &amp; voluntary associations</a:t>
            </a:r>
          </a:p>
        </p:txBody>
      </p:sp>
      <p:graphicFrame>
        <p:nvGraphicFramePr>
          <p:cNvPr id="4" name="Content Placeholder 3">
            <a:extLst>
              <a:ext uri="{FF2B5EF4-FFF2-40B4-BE49-F238E27FC236}">
                <a16:creationId xmlns:a16="http://schemas.microsoft.com/office/drawing/2014/main" id="{2224253B-7661-4148-A88A-73BCC13CA2E6}"/>
              </a:ext>
            </a:extLst>
          </p:cNvPr>
          <p:cNvGraphicFramePr>
            <a:graphicFrameLocks noGrp="1"/>
          </p:cNvGraphicFramePr>
          <p:nvPr>
            <p:ph idx="1"/>
            <p:extLst>
              <p:ext uri="{D42A27DB-BD31-4B8C-83A1-F6EECF244321}">
                <p14:modId xmlns:p14="http://schemas.microsoft.com/office/powerpoint/2010/main" val="240325318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ADD67DBC-9984-4746-A4BB-9E8447F34D77}"/>
              </a:ext>
            </a:extLst>
          </p:cNvPr>
          <p:cNvGrpSpPr/>
          <p:nvPr/>
        </p:nvGrpSpPr>
        <p:grpSpPr>
          <a:xfrm rot="6692645">
            <a:off x="6769086" y="3779480"/>
            <a:ext cx="269564" cy="443626"/>
            <a:chOff x="5884527" y="2965870"/>
            <a:chExt cx="269564" cy="443626"/>
          </a:xfrm>
        </p:grpSpPr>
        <p:sp>
          <p:nvSpPr>
            <p:cNvPr id="6" name="Arrow: Right 5">
              <a:extLst>
                <a:ext uri="{FF2B5EF4-FFF2-40B4-BE49-F238E27FC236}">
                  <a16:creationId xmlns:a16="http://schemas.microsoft.com/office/drawing/2014/main" id="{2ED4201A-9B94-49C4-B191-CCC1F2F1538A}"/>
                </a:ext>
              </a:extLst>
            </p:cNvPr>
            <p:cNvSpPr/>
            <p:nvPr/>
          </p:nvSpPr>
          <p:spPr>
            <a:xfrm rot="12843401">
              <a:off x="5884527" y="2965870"/>
              <a:ext cx="269564" cy="44362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7" name="Arrow: Right 4">
              <a:extLst>
                <a:ext uri="{FF2B5EF4-FFF2-40B4-BE49-F238E27FC236}">
                  <a16:creationId xmlns:a16="http://schemas.microsoft.com/office/drawing/2014/main" id="{6E72FFC9-6AE7-4419-897B-9EADC31576A7}"/>
                </a:ext>
              </a:extLst>
            </p:cNvPr>
            <p:cNvSpPr txBox="1"/>
            <p:nvPr/>
          </p:nvSpPr>
          <p:spPr>
            <a:xfrm rot="23643401">
              <a:off x="5958461" y="3077239"/>
              <a:ext cx="188695" cy="26617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p:txBody>
        </p:sp>
      </p:grpSp>
    </p:spTree>
    <p:extLst>
      <p:ext uri="{BB962C8B-B14F-4D97-AF65-F5344CB8AC3E}">
        <p14:creationId xmlns:p14="http://schemas.microsoft.com/office/powerpoint/2010/main" val="15884509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Interpersonal vs. Impersonal </a:t>
            </a:r>
            <a:r>
              <a:rPr lang="en-US" dirty="0" err="1"/>
              <a:t>prosociality</a:t>
            </a:r>
            <a:endParaRPr lang="en-US" dirty="0"/>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Surprised?</a:t>
            </a:r>
          </a:p>
          <a:p>
            <a:r>
              <a:rPr lang="en-US" dirty="0"/>
              <a:t>The notion that market integration is associated with greater fairness or cooperation is jarring to many WEIRD people.</a:t>
            </a:r>
          </a:p>
          <a:p>
            <a:r>
              <a:rPr lang="en-US" dirty="0"/>
              <a:t>Aren’t people from small-scale societies and rural villages highly prosocial, cooperative, and generous?</a:t>
            </a:r>
          </a:p>
          <a:p>
            <a:r>
              <a:rPr lang="en-US" dirty="0"/>
              <a:t>Don’t markets sometimes make people individualistic and calculating?</a:t>
            </a:r>
          </a:p>
          <a:p>
            <a:r>
              <a:rPr lang="en-US" dirty="0"/>
              <a:t>Yes, to both questions.</a:t>
            </a:r>
          </a:p>
          <a:p>
            <a:endParaRPr lang="en-US" dirty="0"/>
          </a:p>
        </p:txBody>
      </p:sp>
    </p:spTree>
    <p:extLst>
      <p:ext uri="{BB962C8B-B14F-4D97-AF65-F5344CB8AC3E}">
        <p14:creationId xmlns:p14="http://schemas.microsoft.com/office/powerpoint/2010/main" val="337765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Interpersonal vs. Impersonal </a:t>
            </a:r>
            <a:r>
              <a:rPr lang="en-US" dirty="0" err="1"/>
              <a:t>prosociality</a:t>
            </a:r>
            <a:endParaRPr lang="en-US" dirty="0"/>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fontScale="92500"/>
          </a:bodyPr>
          <a:lstStyle/>
          <a:p>
            <a:r>
              <a:rPr lang="en-US" dirty="0"/>
              <a:t>To illuminate this seeming contradiction, we must distinguish interpersonal </a:t>
            </a:r>
            <a:r>
              <a:rPr lang="en-US" dirty="0" err="1"/>
              <a:t>prosociality</a:t>
            </a:r>
            <a:r>
              <a:rPr lang="en-US" dirty="0"/>
              <a:t> from impersonal </a:t>
            </a:r>
            <a:r>
              <a:rPr lang="en-US" dirty="0" err="1"/>
              <a:t>prosociality</a:t>
            </a:r>
            <a:r>
              <a:rPr lang="en-US" dirty="0"/>
              <a:t>.</a:t>
            </a:r>
          </a:p>
          <a:p>
            <a:r>
              <a:rPr lang="en-US" dirty="0"/>
              <a:t>The kindness and generosity found in many small-scale societies and rural villages are rooted in kin-based institutions that focus on nurturing and sustaining enduring webs of interpersonal relationships.</a:t>
            </a:r>
          </a:p>
          <a:p>
            <a:r>
              <a:rPr lang="en-US" dirty="0"/>
              <a:t>It’s both impressive and beautiful, but this interpersonal </a:t>
            </a:r>
            <a:r>
              <a:rPr lang="en-US" dirty="0" err="1"/>
              <a:t>prosociality</a:t>
            </a:r>
            <a:r>
              <a:rPr lang="en-US" dirty="0"/>
              <a:t> is about relationship-specific kindness, warmth, reciprocity, and – sometimes – unconditional generosity as well as authority and deference.</a:t>
            </a:r>
          </a:p>
          <a:p>
            <a:r>
              <a:rPr lang="en-US" dirty="0"/>
              <a:t>It’s focused on the in-group members and their networks.</a:t>
            </a:r>
          </a:p>
          <a:p>
            <a:r>
              <a:rPr lang="en-US" dirty="0"/>
              <a:t>If you’re in the group or network, it can feel like a long and comforting hug.</a:t>
            </a:r>
          </a:p>
          <a:p>
            <a:endParaRPr lang="en-US" dirty="0"/>
          </a:p>
        </p:txBody>
      </p:sp>
    </p:spTree>
    <p:extLst>
      <p:ext uri="{BB962C8B-B14F-4D97-AF65-F5344CB8AC3E}">
        <p14:creationId xmlns:p14="http://schemas.microsoft.com/office/powerpoint/2010/main" val="1032244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Interpersonal vs. Impersonal </a:t>
            </a:r>
            <a:r>
              <a:rPr lang="en-US" dirty="0" err="1"/>
              <a:t>prosociality</a:t>
            </a:r>
            <a:endParaRPr lang="en-US" dirty="0"/>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fontScale="92500"/>
          </a:bodyPr>
          <a:lstStyle/>
          <a:p>
            <a:r>
              <a:rPr lang="en-US" dirty="0"/>
              <a:t>By contrast, economic experiments typically tap market norms that prescribe fair dealing and honesty with strangers or anonymous others, especially in exchange (commutative justice) or in the management of public goods and common resources necessary for economic flourishing.</a:t>
            </a:r>
          </a:p>
          <a:p>
            <a:r>
              <a:rPr lang="en-US" dirty="0"/>
              <a:t>This impersonal </a:t>
            </a:r>
            <a:r>
              <a:rPr lang="en-US" dirty="0" err="1"/>
              <a:t>prosociality</a:t>
            </a:r>
            <a:r>
              <a:rPr lang="en-US" dirty="0"/>
              <a:t> is about fairness principles, impartiality, honesty, and conditional cooperation in situations and contexts where interpersonal connections and in-group membership are deemed unnecessary or even irrelevant.</a:t>
            </a:r>
          </a:p>
          <a:p>
            <a:r>
              <a:rPr lang="en-US" dirty="0"/>
              <a:t>In worlds dominated by impersonal contexts, people depend on anonymous markets, insurance, courts, and other impersonal institutions and instead of large relationship networks and personal ties.</a:t>
            </a:r>
          </a:p>
          <a:p>
            <a:endParaRPr lang="en-US" dirty="0"/>
          </a:p>
        </p:txBody>
      </p:sp>
    </p:spTree>
    <p:extLst>
      <p:ext uri="{BB962C8B-B14F-4D97-AF65-F5344CB8AC3E}">
        <p14:creationId xmlns:p14="http://schemas.microsoft.com/office/powerpoint/2010/main" val="3326054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Interpersonal vs. Impersonal </a:t>
            </a:r>
            <a:r>
              <a:rPr lang="en-US" dirty="0" err="1"/>
              <a:t>prosociality</a:t>
            </a:r>
            <a:endParaRPr lang="en-US" dirty="0"/>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Impersonal markets can thus have dual effects on our social psychology.</a:t>
            </a:r>
          </a:p>
          <a:p>
            <a:r>
              <a:rPr lang="en-US" dirty="0"/>
              <a:t>They simultaneously reduce our interpersonal </a:t>
            </a:r>
            <a:r>
              <a:rPr lang="en-US" dirty="0" err="1"/>
              <a:t>prosciality</a:t>
            </a:r>
            <a:r>
              <a:rPr lang="en-US" dirty="0"/>
              <a:t> within our in-groups and increase our impersonal </a:t>
            </a:r>
            <a:r>
              <a:rPr lang="en-US" dirty="0" err="1"/>
              <a:t>prosociality</a:t>
            </a:r>
            <a:r>
              <a:rPr lang="en-US" dirty="0"/>
              <a:t> with acquaintances and strangers.</a:t>
            </a:r>
          </a:p>
          <a:p>
            <a:r>
              <a:rPr lang="en-US" dirty="0"/>
              <a:t>“Commerce is a cure for the most destructive prejudices; for it is almost a general rule that wherever manners are gentle there is commerce; and wherever there is commerce, manners are gentle”     – </a:t>
            </a:r>
            <a:r>
              <a:rPr lang="en-US" dirty="0" err="1"/>
              <a:t>Montesqieu</a:t>
            </a:r>
            <a:r>
              <a:rPr lang="en-US" dirty="0"/>
              <a:t> (1749), </a:t>
            </a:r>
            <a:r>
              <a:rPr lang="en-US" i="1" dirty="0"/>
              <a:t>The Spirit of the Laws</a:t>
            </a:r>
          </a:p>
          <a:p>
            <a:endParaRPr lang="en-US" dirty="0"/>
          </a:p>
        </p:txBody>
      </p:sp>
    </p:spTree>
    <p:extLst>
      <p:ext uri="{BB962C8B-B14F-4D97-AF65-F5344CB8AC3E}">
        <p14:creationId xmlns:p14="http://schemas.microsoft.com/office/powerpoint/2010/main" val="2370678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77BE3-122A-4F22-B48F-B85639BE9B25}"/>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1422153E-6FF1-4B10-91E9-77F9A3071E27}"/>
              </a:ext>
            </a:extLst>
          </p:cNvPr>
          <p:cNvSpPr>
            <a:spLocks noGrp="1"/>
          </p:cNvSpPr>
          <p:nvPr>
            <p:ph idx="1"/>
          </p:nvPr>
        </p:nvSpPr>
        <p:spPr/>
        <p:txBody>
          <a:bodyPr>
            <a:normAutofit/>
          </a:bodyPr>
          <a:lstStyle/>
          <a:p>
            <a:r>
              <a:rPr lang="en-US" dirty="0"/>
              <a:t>But why would we get moderate individualism out of the dissolving kinship norms?</a:t>
            </a:r>
          </a:p>
          <a:p>
            <a:r>
              <a:rPr lang="en-US" dirty="0"/>
              <a:t>Why wouldn’t we get extreme individualism?</a:t>
            </a:r>
          </a:p>
          <a:p>
            <a:r>
              <a:rPr lang="en-US" dirty="0"/>
              <a:t>And what role did new institutions (such as the manorial system and the reformed monasteries which we ended with last time) play in answering this question?</a:t>
            </a:r>
          </a:p>
          <a:p>
            <a:r>
              <a:rPr lang="en-US" dirty="0"/>
              <a:t>To find out, let’s continue!!!</a:t>
            </a:r>
          </a:p>
        </p:txBody>
      </p:sp>
    </p:spTree>
    <p:extLst>
      <p:ext uri="{BB962C8B-B14F-4D97-AF65-F5344CB8AC3E}">
        <p14:creationId xmlns:p14="http://schemas.microsoft.com/office/powerpoint/2010/main" val="19836746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6472FCF-C1CC-42B7-A2DC-4B634DFA6720}"/>
              </a:ext>
            </a:extLst>
          </p:cNvPr>
          <p:cNvPicPr>
            <a:picLocks noChangeAspect="1"/>
          </p:cNvPicPr>
          <p:nvPr/>
        </p:nvPicPr>
        <p:blipFill>
          <a:blip r:embed="rId2"/>
          <a:stretch>
            <a:fillRect/>
          </a:stretch>
        </p:blipFill>
        <p:spPr>
          <a:xfrm>
            <a:off x="2480040" y="449577"/>
            <a:ext cx="7231920" cy="5958845"/>
          </a:xfrm>
          <a:prstGeom prst="rect">
            <a:avLst/>
          </a:prstGeom>
        </p:spPr>
      </p:pic>
    </p:spTree>
    <p:extLst>
      <p:ext uri="{BB962C8B-B14F-4D97-AF65-F5344CB8AC3E}">
        <p14:creationId xmlns:p14="http://schemas.microsoft.com/office/powerpoint/2010/main" val="1376702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What happens when there is no big hug?</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Of course, this moderate individualism is clearly only stable when it generates (and is supported by) voluntary associations that ensure commutative justice in exchanges, as well as the support of necessary common resources and public goods, to say nothing of other human necessities such as families, friends, and religion.</a:t>
            </a:r>
          </a:p>
          <a:p>
            <a:r>
              <a:rPr lang="en-US" dirty="0"/>
              <a:t>Karl Marx and others began to consider what immoderately commercialized societies had lost (that nice hug I mentioned), and how the expanding social sphere governed by market norms changed our lives and psychology.</a:t>
            </a:r>
          </a:p>
          <a:p>
            <a:endParaRPr lang="en-US" dirty="0"/>
          </a:p>
          <a:p>
            <a:endParaRPr lang="en-US" dirty="0"/>
          </a:p>
        </p:txBody>
      </p:sp>
    </p:spTree>
    <p:extLst>
      <p:ext uri="{BB962C8B-B14F-4D97-AF65-F5344CB8AC3E}">
        <p14:creationId xmlns:p14="http://schemas.microsoft.com/office/powerpoint/2010/main" val="13321681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66F55-5233-4362-B6FE-D018FD976EEA}"/>
              </a:ext>
            </a:extLst>
          </p:cNvPr>
          <p:cNvSpPr>
            <a:spLocks noGrp="1"/>
          </p:cNvSpPr>
          <p:nvPr>
            <p:ph type="title"/>
          </p:nvPr>
        </p:nvSpPr>
        <p:spPr/>
        <p:txBody>
          <a:bodyPr/>
          <a:lstStyle/>
          <a:p>
            <a:r>
              <a:rPr lang="en-US" dirty="0"/>
              <a:t>What happens when there is no big hug?</a:t>
            </a:r>
          </a:p>
        </p:txBody>
      </p:sp>
      <p:sp>
        <p:nvSpPr>
          <p:cNvPr id="3" name="Content Placeholder 2">
            <a:extLst>
              <a:ext uri="{FF2B5EF4-FFF2-40B4-BE49-F238E27FC236}">
                <a16:creationId xmlns:a16="http://schemas.microsoft.com/office/drawing/2014/main" id="{5172A1D5-78FF-4284-BCB4-E8AA88D53A35}"/>
              </a:ext>
            </a:extLst>
          </p:cNvPr>
          <p:cNvSpPr>
            <a:spLocks noGrp="1"/>
          </p:cNvSpPr>
          <p:nvPr>
            <p:ph idx="1"/>
          </p:nvPr>
        </p:nvSpPr>
        <p:spPr/>
        <p:txBody>
          <a:bodyPr>
            <a:normAutofit/>
          </a:bodyPr>
          <a:lstStyle/>
          <a:p>
            <a:r>
              <a:rPr lang="en-US" dirty="0"/>
              <a:t>The replacement of dense networks of interpersonal relationships and socially embedded exchange with impersonal institutions has sometimes led to alienation, exploitation, and commodification. </a:t>
            </a:r>
          </a:p>
          <a:p>
            <a:r>
              <a:rPr lang="en-US" dirty="0"/>
              <a:t>Unfortunately, Marx’s answer, Classical Socialism, was incapable of supporting the needs not being met by commercialization, let alone the needs that were being met by it (sustainable economic patterns!).</a:t>
            </a:r>
          </a:p>
          <a:p>
            <a:r>
              <a:rPr lang="en-US" dirty="0"/>
              <a:t>So, the Church responded with the introduction of Catholic Social Teaching, starting with the encyclical letter Rerum Novarum in 1891 by Pope Leo XIII</a:t>
            </a:r>
          </a:p>
          <a:p>
            <a:endParaRPr lang="en-US" dirty="0"/>
          </a:p>
          <a:p>
            <a:endParaRPr lang="en-US" dirty="0"/>
          </a:p>
        </p:txBody>
      </p:sp>
    </p:spTree>
    <p:extLst>
      <p:ext uri="{BB962C8B-B14F-4D97-AF65-F5344CB8AC3E}">
        <p14:creationId xmlns:p14="http://schemas.microsoft.com/office/powerpoint/2010/main" val="8853171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9E4CF-3D18-4240-9EFB-8C64462D7E5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EC50575-7447-4EF0-897C-67BBA1239525}"/>
              </a:ext>
            </a:extLst>
          </p:cNvPr>
          <p:cNvSpPr>
            <a:spLocks noGrp="1"/>
          </p:cNvSpPr>
          <p:nvPr>
            <p:ph idx="1"/>
          </p:nvPr>
        </p:nvSpPr>
        <p:spPr/>
        <p:txBody>
          <a:bodyPr>
            <a:normAutofit lnSpcReduction="10000"/>
          </a:bodyPr>
          <a:lstStyle/>
          <a:p>
            <a:r>
              <a:rPr lang="en-US" dirty="0"/>
              <a:t>We’ve seen how moderate individualism and impersonal </a:t>
            </a:r>
            <a:r>
              <a:rPr lang="en-US" dirty="0" err="1"/>
              <a:t>prosociality</a:t>
            </a:r>
            <a:r>
              <a:rPr lang="en-US" dirty="0"/>
              <a:t> are causally related to the necessary conditions for our four economic patterns.</a:t>
            </a:r>
          </a:p>
          <a:p>
            <a:r>
              <a:rPr lang="en-US" dirty="0"/>
              <a:t>This causal relationship is mediated through voluntary associations, informal institutions, and social norms. </a:t>
            </a:r>
          </a:p>
          <a:p>
            <a:r>
              <a:rPr lang="en-US" dirty="0"/>
              <a:t>The Catholic Church’s MFP was influential in dissolving the kinship norms and associated psychologies which limited the necessary conditions for our four economic patterns. </a:t>
            </a:r>
          </a:p>
          <a:p>
            <a:r>
              <a:rPr lang="en-US" dirty="0"/>
              <a:t>By the time of industrialization, something had gone wrong with the equilibrium, and there seemed to be an increase in alienation and exploitation.</a:t>
            </a:r>
          </a:p>
        </p:txBody>
      </p:sp>
    </p:spTree>
    <p:extLst>
      <p:ext uri="{BB962C8B-B14F-4D97-AF65-F5344CB8AC3E}">
        <p14:creationId xmlns:p14="http://schemas.microsoft.com/office/powerpoint/2010/main" val="34573257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9E4CF-3D18-4240-9EFB-8C64462D7E5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EC50575-7447-4EF0-897C-67BBA1239525}"/>
              </a:ext>
            </a:extLst>
          </p:cNvPr>
          <p:cNvSpPr>
            <a:spLocks noGrp="1"/>
          </p:cNvSpPr>
          <p:nvPr>
            <p:ph idx="1"/>
          </p:nvPr>
        </p:nvSpPr>
        <p:spPr/>
        <p:txBody>
          <a:bodyPr>
            <a:normAutofit/>
          </a:bodyPr>
          <a:lstStyle/>
          <a:p>
            <a:r>
              <a:rPr lang="en-US" dirty="0"/>
              <a:t>There were two answers to what to do that were especially prominent: Marx’s answer, and Pope Leo XII’s answer.</a:t>
            </a:r>
          </a:p>
          <a:p>
            <a:r>
              <a:rPr lang="en-US" dirty="0"/>
              <a:t>Marx’s answer correctly noted a connection between religion and the continued operation of markets; he recommended attacking both!</a:t>
            </a:r>
          </a:p>
          <a:p>
            <a:r>
              <a:rPr lang="en-US" dirty="0"/>
              <a:t>The Catholic Church’s answer also correctly noted a connection between religion and the continued operation of markets; but it recommended supporting both by doubling down on voluntary associations and proposing a new type of justice for how to harmonize them with each other: social justice!</a:t>
            </a:r>
          </a:p>
        </p:txBody>
      </p:sp>
    </p:spTree>
    <p:extLst>
      <p:ext uri="{BB962C8B-B14F-4D97-AF65-F5344CB8AC3E}">
        <p14:creationId xmlns:p14="http://schemas.microsoft.com/office/powerpoint/2010/main" val="8977815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9E4CF-3D18-4240-9EFB-8C64462D7E5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EC50575-7447-4EF0-897C-67BBA1239525}"/>
              </a:ext>
            </a:extLst>
          </p:cNvPr>
          <p:cNvSpPr>
            <a:spLocks noGrp="1"/>
          </p:cNvSpPr>
          <p:nvPr>
            <p:ph idx="1"/>
          </p:nvPr>
        </p:nvSpPr>
        <p:spPr/>
        <p:txBody>
          <a:bodyPr>
            <a:normAutofit/>
          </a:bodyPr>
          <a:lstStyle/>
          <a:p>
            <a:r>
              <a:rPr lang="en-US" dirty="0"/>
              <a:t>Much of what we will do later in the course will be to analyze the Church’s response: social justice!</a:t>
            </a:r>
          </a:p>
          <a:p>
            <a:r>
              <a:rPr lang="en-US" dirty="0"/>
              <a:t>But, before we get there, we need to do two things:</a:t>
            </a:r>
          </a:p>
          <a:p>
            <a:r>
              <a:rPr lang="en-US" dirty="0"/>
              <a:t>(1) See what happens when we attack markets and the Church simultaneously, by studying the empirical patterns of Classical Socialism.</a:t>
            </a:r>
          </a:p>
          <a:p>
            <a:r>
              <a:rPr lang="en-US" dirty="0"/>
              <a:t>(2) Learn some Thomistic Philosophy and Theology, which formed the theoretical foundation for Rerum Novarum and at least the first 50 years of Catholic Social Teaching!</a:t>
            </a:r>
          </a:p>
          <a:p>
            <a:endParaRPr lang="en-US" dirty="0"/>
          </a:p>
        </p:txBody>
      </p:sp>
    </p:spTree>
    <p:extLst>
      <p:ext uri="{BB962C8B-B14F-4D97-AF65-F5344CB8AC3E}">
        <p14:creationId xmlns:p14="http://schemas.microsoft.com/office/powerpoint/2010/main" val="3447726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52288-93EF-4A9A-871C-7E7115CA70D5}"/>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ED5D3DF4-44FB-4DDB-9D72-9E0E3F146B11}"/>
              </a:ext>
            </a:extLst>
          </p:cNvPr>
          <p:cNvSpPr>
            <a:spLocks noGrp="1"/>
          </p:cNvSpPr>
          <p:nvPr>
            <p:ph idx="1"/>
          </p:nvPr>
        </p:nvSpPr>
        <p:spPr/>
        <p:txBody>
          <a:bodyPr/>
          <a:lstStyle/>
          <a:p>
            <a:r>
              <a:rPr lang="en-US" dirty="0"/>
              <a:t>In the Summer of 1994, Joseph Henrich spent a few months traveling by dugout canoe among various remote </a:t>
            </a:r>
            <a:r>
              <a:rPr lang="en-US" dirty="0" err="1"/>
              <a:t>Matsigenka</a:t>
            </a:r>
            <a:r>
              <a:rPr lang="en-US" dirty="0"/>
              <a:t> communities while conducting anthropological fieldwork on how markets shape farming practices. </a:t>
            </a:r>
          </a:p>
          <a:p>
            <a:r>
              <a:rPr lang="en-US" dirty="0"/>
              <a:t>The </a:t>
            </a:r>
            <a:r>
              <a:rPr lang="en-US" dirty="0" err="1"/>
              <a:t>Matsigenka</a:t>
            </a:r>
            <a:r>
              <a:rPr lang="en-US" dirty="0"/>
              <a:t> are highly independent slash-and-burn farmers who traditionally lived in nuclear families or small family hamlets scattered throughout a region of the Peruvian Amazon.</a:t>
            </a:r>
          </a:p>
          <a:p>
            <a:r>
              <a:rPr lang="en-US" dirty="0"/>
              <a:t>During this first summer of research, he was repeatedly struck by how these communities, despite their small size, struggled to work together on village projects.</a:t>
            </a:r>
          </a:p>
        </p:txBody>
      </p:sp>
    </p:spTree>
    <p:extLst>
      <p:ext uri="{BB962C8B-B14F-4D97-AF65-F5344CB8AC3E}">
        <p14:creationId xmlns:p14="http://schemas.microsoft.com/office/powerpoint/2010/main" val="3335675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1B643-E56F-4577-B0B8-BF407E44A477}"/>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271F415A-5361-48C6-A3F6-6788BBD41F53}"/>
              </a:ext>
            </a:extLst>
          </p:cNvPr>
          <p:cNvSpPr>
            <a:spLocks noGrp="1"/>
          </p:cNvSpPr>
          <p:nvPr>
            <p:ph idx="1"/>
          </p:nvPr>
        </p:nvSpPr>
        <p:spPr/>
        <p:txBody>
          <a:bodyPr/>
          <a:lstStyle/>
          <a:p>
            <a:r>
              <a:rPr lang="en-US" dirty="0"/>
              <a:t>People cooperated easily with their extended families and sometimes with nearby households, but free-riding prevailed when it came time to build village schools, fix the community’s rice processor, or even trim the common grass field.</a:t>
            </a:r>
          </a:p>
          <a:p>
            <a:r>
              <a:rPr lang="en-US" dirty="0"/>
              <a:t>During the subsequent year, while puzzling over these observations, he learned about an experiment called the Ultimatum Game.</a:t>
            </a:r>
          </a:p>
          <a:p>
            <a:r>
              <a:rPr lang="en-US" dirty="0"/>
              <a:t>Immediately, he planned to try it out on the </a:t>
            </a:r>
            <a:r>
              <a:rPr lang="en-US" dirty="0" err="1"/>
              <a:t>Matsigenka</a:t>
            </a:r>
            <a:r>
              <a:rPr lang="en-US" dirty="0"/>
              <a:t> the following summer.</a:t>
            </a:r>
          </a:p>
        </p:txBody>
      </p:sp>
    </p:spTree>
    <p:extLst>
      <p:ext uri="{BB962C8B-B14F-4D97-AF65-F5344CB8AC3E}">
        <p14:creationId xmlns:p14="http://schemas.microsoft.com/office/powerpoint/2010/main" val="2782088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0AC3C-6F3F-4DCF-A5D9-AC0EF1BB8214}"/>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2CF70FFB-AEA3-4B34-9135-8C05B99A03F6}"/>
              </a:ext>
            </a:extLst>
          </p:cNvPr>
          <p:cNvSpPr>
            <a:spLocks noGrp="1"/>
          </p:cNvSpPr>
          <p:nvPr>
            <p:ph idx="1"/>
          </p:nvPr>
        </p:nvSpPr>
        <p:spPr/>
        <p:txBody>
          <a:bodyPr>
            <a:normAutofit fontScale="92500" lnSpcReduction="20000"/>
          </a:bodyPr>
          <a:lstStyle/>
          <a:p>
            <a:r>
              <a:rPr lang="en-US" dirty="0"/>
              <a:t>In the Ultimatum Game (UG), two individuals are anonymously paired and must divide a sum of real money – the stake – between them.</a:t>
            </a:r>
          </a:p>
          <a:p>
            <a:r>
              <a:rPr lang="en-US" dirty="0"/>
              <a:t>Say the stake is $100.</a:t>
            </a:r>
          </a:p>
          <a:p>
            <a:r>
              <a:rPr lang="en-US" dirty="0"/>
              <a:t>The first player – the proposer – must make an offer between zero and the full amount ($100) to the second player – the receiver.</a:t>
            </a:r>
          </a:p>
          <a:p>
            <a:r>
              <a:rPr lang="en-US" dirty="0"/>
              <a:t>Suppose the proposer offers $10 out of the $100 to the receiver.</a:t>
            </a:r>
          </a:p>
          <a:p>
            <a:r>
              <a:rPr lang="en-US" dirty="0"/>
              <a:t>The receiver must then decide whether to accept or reject this offer.</a:t>
            </a:r>
          </a:p>
          <a:p>
            <a:r>
              <a:rPr lang="en-US" dirty="0"/>
              <a:t>If she accepts, she gets the amount offered ($10 in this example), and the proposer gets the remainder ($90).</a:t>
            </a:r>
          </a:p>
          <a:p>
            <a:r>
              <a:rPr lang="en-US" dirty="0"/>
              <a:t>If the receiver rejects, both players get zero.</a:t>
            </a:r>
          </a:p>
          <a:p>
            <a:r>
              <a:rPr lang="en-US" dirty="0"/>
              <a:t>The interaction is anonymous and one-shot, meaning that the pair will never interact again and won’t learn each other’s identity.</a:t>
            </a:r>
          </a:p>
        </p:txBody>
      </p:sp>
    </p:spTree>
    <p:extLst>
      <p:ext uri="{BB962C8B-B14F-4D97-AF65-F5344CB8AC3E}">
        <p14:creationId xmlns:p14="http://schemas.microsoft.com/office/powerpoint/2010/main" val="3275367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2DB24-8BF8-4612-9340-230C04C169DA}"/>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E3DFA4A8-27E2-49AB-85BB-1021E858C416}"/>
              </a:ext>
            </a:extLst>
          </p:cNvPr>
          <p:cNvSpPr>
            <a:spLocks noGrp="1"/>
          </p:cNvSpPr>
          <p:nvPr>
            <p:ph idx="1"/>
          </p:nvPr>
        </p:nvSpPr>
        <p:spPr/>
        <p:txBody>
          <a:bodyPr>
            <a:normAutofit fontScale="85000" lnSpcReduction="20000"/>
          </a:bodyPr>
          <a:lstStyle/>
          <a:p>
            <a:r>
              <a:rPr lang="en-US" dirty="0"/>
              <a:t>If people have individual utility functions based purely on their own consumption (as proposed in mid-20</a:t>
            </a:r>
            <a:r>
              <a:rPr lang="en-US" baseline="30000" dirty="0"/>
              <a:t>th</a:t>
            </a:r>
            <a:r>
              <a:rPr lang="en-US" dirty="0"/>
              <a:t> century theoretical economics), and we apply late 20</a:t>
            </a:r>
            <a:r>
              <a:rPr lang="en-US" baseline="30000" dirty="0"/>
              <a:t>th</a:t>
            </a:r>
            <a:r>
              <a:rPr lang="en-US" dirty="0"/>
              <a:t> century game theory to these utility functions, we get a very clear prediction of what people will do (and ought to do!) in the Ultimatum Game:</a:t>
            </a:r>
          </a:p>
          <a:p>
            <a:r>
              <a:rPr lang="en-US" dirty="0"/>
              <a:t>In the UG, as long as the proposer offers more than zero, receivers face a choice between some cash if they accept, and nothing if they reject.</a:t>
            </a:r>
          </a:p>
          <a:p>
            <a:r>
              <a:rPr lang="en-US" dirty="0"/>
              <a:t>Faced with this simple choice, income-maximizing receivers should always accept non-zero offers.</a:t>
            </a:r>
          </a:p>
          <a:p>
            <a:r>
              <a:rPr lang="en-US" dirty="0"/>
              <a:t>Proposers, realizing the stark choice faced by receivers, should make the smallest positive offer they can.</a:t>
            </a:r>
          </a:p>
          <a:p>
            <a:r>
              <a:rPr lang="en-US" dirty="0"/>
              <a:t>Thus, if we put $100 on the line and limit people to making offers in $10 increments, this theory predicts that proposers should offer receivers only $10 out of the $100.</a:t>
            </a:r>
          </a:p>
        </p:txBody>
      </p:sp>
    </p:spTree>
    <p:extLst>
      <p:ext uri="{BB962C8B-B14F-4D97-AF65-F5344CB8AC3E}">
        <p14:creationId xmlns:p14="http://schemas.microsoft.com/office/powerpoint/2010/main" val="825753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F4AE3-9A19-4C18-B791-96D39B7D707A}"/>
              </a:ext>
            </a:extLst>
          </p:cNvPr>
          <p:cNvSpPr>
            <a:spLocks noGrp="1"/>
          </p:cNvSpPr>
          <p:nvPr>
            <p:ph type="title"/>
          </p:nvPr>
        </p:nvSpPr>
        <p:spPr/>
        <p:txBody>
          <a:bodyPr/>
          <a:lstStyle/>
          <a:p>
            <a:r>
              <a:rPr lang="en-US" dirty="0"/>
              <a:t>True Individualism vs. Moderate Individualism</a:t>
            </a:r>
          </a:p>
        </p:txBody>
      </p:sp>
      <p:sp>
        <p:nvSpPr>
          <p:cNvPr id="3" name="Content Placeholder 2">
            <a:extLst>
              <a:ext uri="{FF2B5EF4-FFF2-40B4-BE49-F238E27FC236}">
                <a16:creationId xmlns:a16="http://schemas.microsoft.com/office/drawing/2014/main" id="{F2380EE2-4170-4D32-BB23-3B6FCEDF6E6D}"/>
              </a:ext>
            </a:extLst>
          </p:cNvPr>
          <p:cNvSpPr>
            <a:spLocks noGrp="1"/>
          </p:cNvSpPr>
          <p:nvPr>
            <p:ph idx="1"/>
          </p:nvPr>
        </p:nvSpPr>
        <p:spPr/>
        <p:txBody>
          <a:bodyPr/>
          <a:lstStyle/>
          <a:p>
            <a:r>
              <a:rPr lang="en-US" dirty="0"/>
              <a:t>In societies heavily influenced by the historical Christian Church (what Henrich calls WEIRD societies), most adults over about age 25 offer half ($50).</a:t>
            </a:r>
          </a:p>
          <a:p>
            <a:r>
              <a:rPr lang="en-US" dirty="0"/>
              <a:t>Offers of less than 40 percent ($40) are frequently rejected.</a:t>
            </a:r>
          </a:p>
          <a:p>
            <a:r>
              <a:rPr lang="en-US" dirty="0"/>
              <a:t>The average offer is usually about 48 percent of the stake.</a:t>
            </a:r>
          </a:p>
          <a:p>
            <a:r>
              <a:rPr lang="en-US" dirty="0"/>
              <a:t>In these populations, following standard game theory is a bad move.</a:t>
            </a:r>
          </a:p>
          <a:p>
            <a:r>
              <a:rPr lang="en-US" dirty="0"/>
              <a:t>WEIRD people reveal strong inclinations for equal offers in the Ultimatum Game.</a:t>
            </a:r>
          </a:p>
        </p:txBody>
      </p:sp>
    </p:spTree>
    <p:extLst>
      <p:ext uri="{BB962C8B-B14F-4D97-AF65-F5344CB8AC3E}">
        <p14:creationId xmlns:p14="http://schemas.microsoft.com/office/powerpoint/2010/main" val="4094266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TotalTime>
  <Words>3920</Words>
  <Application>Microsoft Office PowerPoint</Application>
  <PresentationFormat>Widescreen</PresentationFormat>
  <Paragraphs>214</Paragraphs>
  <Slides>45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Calibri Light</vt:lpstr>
      <vt:lpstr>Office Theme</vt:lpstr>
      <vt:lpstr>Economy, Divine and Human</vt:lpstr>
      <vt:lpstr>Outline</vt:lpstr>
      <vt:lpstr>Review</vt:lpstr>
      <vt:lpstr>Review</vt:lpstr>
      <vt:lpstr>True Individualism vs. Moderate Individualism</vt:lpstr>
      <vt:lpstr>True Individualism vs. Moderate Individualism</vt:lpstr>
      <vt:lpstr>True Individualism vs. Moderate Individualism</vt:lpstr>
      <vt:lpstr>True Individualism vs. Moderate Individualism</vt:lpstr>
      <vt:lpstr>True Individualism vs. Moderate Individualism</vt:lpstr>
      <vt:lpstr>True Individualism vs. Moderate Individualism</vt:lpstr>
      <vt:lpstr>True Individualism vs. Moderate Individualism</vt:lpstr>
      <vt:lpstr>True Individualism vs. Moderate Individualism</vt:lpstr>
      <vt:lpstr>True Individualism vs. Moderate Individualism</vt:lpstr>
      <vt:lpstr>Market Integration &amp; Impersonal Prosociality</vt:lpstr>
      <vt:lpstr>Market Integration &amp; Impersonal Prosociality</vt:lpstr>
      <vt:lpstr>Market Integration &amp; Impersonal Prosociality</vt:lpstr>
      <vt:lpstr>Market Integration &amp; Impersonal Prosociality</vt:lpstr>
      <vt:lpstr>Market Integration &amp; Impersonal Prosociality</vt:lpstr>
      <vt:lpstr>Market Integration &amp; Impersonal Prosociality</vt:lpstr>
      <vt:lpstr>Market Integration &amp; Impersonal Prosociality</vt:lpstr>
      <vt:lpstr>Market Integration &amp; Impersonal Prosociality</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The Oromo, markets, &amp; voluntary associations</vt:lpstr>
      <vt:lpstr>Interpersonal vs. Impersonal prosociality</vt:lpstr>
      <vt:lpstr>Interpersonal vs. Impersonal prosociality</vt:lpstr>
      <vt:lpstr>Interpersonal vs. Impersonal prosociality</vt:lpstr>
      <vt:lpstr>Interpersonal vs. Impersonal prosociality</vt:lpstr>
      <vt:lpstr>PowerPoint Presentation</vt:lpstr>
      <vt:lpstr>What happens when there is no big hug?</vt:lpstr>
      <vt:lpstr>What happens when there is no big hug?</vt:lpstr>
      <vt:lpstr>Next Steps</vt:lpstr>
      <vt:lpstr>Next Steps</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187</cp:revision>
  <dcterms:created xsi:type="dcterms:W3CDTF">2023-08-15T17:59:37Z</dcterms:created>
  <dcterms:modified xsi:type="dcterms:W3CDTF">2023-09-20T14:33:57Z</dcterms:modified>
</cp:coreProperties>
</file>