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311" r:id="rId5"/>
    <p:sldId id="312" r:id="rId6"/>
    <p:sldId id="313" r:id="rId7"/>
    <p:sldId id="314" r:id="rId8"/>
    <p:sldId id="315" r:id="rId9"/>
    <p:sldId id="316" r:id="rId10"/>
    <p:sldId id="317" r:id="rId11"/>
    <p:sldId id="318" r:id="rId12"/>
    <p:sldId id="319" r:id="rId13"/>
    <p:sldId id="279" r:id="rId14"/>
    <p:sldId id="280" r:id="rId15"/>
    <p:sldId id="281" r:id="rId16"/>
    <p:sldId id="282" r:id="rId17"/>
    <p:sldId id="265" r:id="rId18"/>
    <p:sldId id="283" r:id="rId19"/>
    <p:sldId id="284" r:id="rId20"/>
    <p:sldId id="285" r:id="rId21"/>
    <p:sldId id="286" r:id="rId22"/>
    <p:sldId id="287" r:id="rId23"/>
    <p:sldId id="288" r:id="rId24"/>
    <p:sldId id="289" r:id="rId25"/>
    <p:sldId id="290" r:id="rId26"/>
    <p:sldId id="291" r:id="rId27"/>
    <p:sldId id="292" r:id="rId28"/>
    <p:sldId id="293" r:id="rId29"/>
    <p:sldId id="294" r:id="rId30"/>
    <p:sldId id="295" r:id="rId31"/>
    <p:sldId id="296" r:id="rId32"/>
    <p:sldId id="297" r:id="rId33"/>
    <p:sldId id="298" r:id="rId34"/>
    <p:sldId id="266" r:id="rId35"/>
    <p:sldId id="301" r:id="rId36"/>
    <p:sldId id="299" r:id="rId37"/>
    <p:sldId id="300" r:id="rId38"/>
    <p:sldId id="302" r:id="rId39"/>
    <p:sldId id="303" r:id="rId40"/>
    <p:sldId id="304" r:id="rId41"/>
    <p:sldId id="305" r:id="rId42"/>
    <p:sldId id="267" r:id="rId43"/>
    <p:sldId id="306" r:id="rId44"/>
    <p:sldId id="307" r:id="rId45"/>
    <p:sldId id="308" r:id="rId46"/>
    <p:sldId id="309" r:id="rId47"/>
    <p:sldId id="310" r:id="rId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A46AD-37F8-48B1-922A-918E2303B63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4810E79-4D30-4496-B4DB-89D31EEEFF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98754C5-BBA1-40B4-AFB3-74AF452E5C7C}"/>
              </a:ext>
            </a:extLst>
          </p:cNvPr>
          <p:cNvSpPr>
            <a:spLocks noGrp="1"/>
          </p:cNvSpPr>
          <p:nvPr>
            <p:ph type="dt" sz="half" idx="10"/>
          </p:nvPr>
        </p:nvSpPr>
        <p:spPr/>
        <p:txBody>
          <a:bodyPr/>
          <a:lstStyle/>
          <a:p>
            <a:fld id="{405A71FD-FCCC-4FFB-BC75-CE1A9797A0EA}" type="datetimeFigureOut">
              <a:rPr lang="en-US" smtClean="0"/>
              <a:t>9/18/2023</a:t>
            </a:fld>
            <a:endParaRPr lang="en-US"/>
          </a:p>
        </p:txBody>
      </p:sp>
      <p:sp>
        <p:nvSpPr>
          <p:cNvPr id="5" name="Footer Placeholder 4">
            <a:extLst>
              <a:ext uri="{FF2B5EF4-FFF2-40B4-BE49-F238E27FC236}">
                <a16:creationId xmlns:a16="http://schemas.microsoft.com/office/drawing/2014/main" id="{6C07C17F-750D-44D4-B964-2FB025C16E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0E05C5-141C-45A0-BB54-206D692B1864}"/>
              </a:ext>
            </a:extLst>
          </p:cNvPr>
          <p:cNvSpPr>
            <a:spLocks noGrp="1"/>
          </p:cNvSpPr>
          <p:nvPr>
            <p:ph type="sldNum" sz="quarter" idx="12"/>
          </p:nvPr>
        </p:nvSpPr>
        <p:spPr/>
        <p:txBody>
          <a:bodyPr/>
          <a:lstStyle/>
          <a:p>
            <a:fld id="{12DF2070-57AF-4BBF-BE57-4F2BD651BBA5}" type="slidenum">
              <a:rPr lang="en-US" smtClean="0"/>
              <a:t>‹#›</a:t>
            </a:fld>
            <a:endParaRPr lang="en-US"/>
          </a:p>
        </p:txBody>
      </p:sp>
    </p:spTree>
    <p:extLst>
      <p:ext uri="{BB962C8B-B14F-4D97-AF65-F5344CB8AC3E}">
        <p14:creationId xmlns:p14="http://schemas.microsoft.com/office/powerpoint/2010/main" val="12896347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E05F6-B9BC-42F9-BEC0-AE158BD1984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40C50FB-0C0B-4D46-BBCD-160DF4A4DEB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2307DD-32A6-46CD-BF32-B77A62D90F96}"/>
              </a:ext>
            </a:extLst>
          </p:cNvPr>
          <p:cNvSpPr>
            <a:spLocks noGrp="1"/>
          </p:cNvSpPr>
          <p:nvPr>
            <p:ph type="dt" sz="half" idx="10"/>
          </p:nvPr>
        </p:nvSpPr>
        <p:spPr/>
        <p:txBody>
          <a:bodyPr/>
          <a:lstStyle/>
          <a:p>
            <a:fld id="{405A71FD-FCCC-4FFB-BC75-CE1A9797A0EA}" type="datetimeFigureOut">
              <a:rPr lang="en-US" smtClean="0"/>
              <a:t>9/18/2023</a:t>
            </a:fld>
            <a:endParaRPr lang="en-US"/>
          </a:p>
        </p:txBody>
      </p:sp>
      <p:sp>
        <p:nvSpPr>
          <p:cNvPr id="5" name="Footer Placeholder 4">
            <a:extLst>
              <a:ext uri="{FF2B5EF4-FFF2-40B4-BE49-F238E27FC236}">
                <a16:creationId xmlns:a16="http://schemas.microsoft.com/office/drawing/2014/main" id="{D0CE5C7A-061D-4481-94CD-B353CE6B0B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609DBF-330F-4AE8-AC06-6813752E1BC2}"/>
              </a:ext>
            </a:extLst>
          </p:cNvPr>
          <p:cNvSpPr>
            <a:spLocks noGrp="1"/>
          </p:cNvSpPr>
          <p:nvPr>
            <p:ph type="sldNum" sz="quarter" idx="12"/>
          </p:nvPr>
        </p:nvSpPr>
        <p:spPr/>
        <p:txBody>
          <a:bodyPr/>
          <a:lstStyle/>
          <a:p>
            <a:fld id="{12DF2070-57AF-4BBF-BE57-4F2BD651BBA5}" type="slidenum">
              <a:rPr lang="en-US" smtClean="0"/>
              <a:t>‹#›</a:t>
            </a:fld>
            <a:endParaRPr lang="en-US"/>
          </a:p>
        </p:txBody>
      </p:sp>
    </p:spTree>
    <p:extLst>
      <p:ext uri="{BB962C8B-B14F-4D97-AF65-F5344CB8AC3E}">
        <p14:creationId xmlns:p14="http://schemas.microsoft.com/office/powerpoint/2010/main" val="2878926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F74CA38-4E9A-4430-B7FA-3783AE5992F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98DE426-FB36-417F-A282-4D7189BE3FF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6C845D-8F2C-4C55-9DC8-7E502549C1AA}"/>
              </a:ext>
            </a:extLst>
          </p:cNvPr>
          <p:cNvSpPr>
            <a:spLocks noGrp="1"/>
          </p:cNvSpPr>
          <p:nvPr>
            <p:ph type="dt" sz="half" idx="10"/>
          </p:nvPr>
        </p:nvSpPr>
        <p:spPr/>
        <p:txBody>
          <a:bodyPr/>
          <a:lstStyle/>
          <a:p>
            <a:fld id="{405A71FD-FCCC-4FFB-BC75-CE1A9797A0EA}" type="datetimeFigureOut">
              <a:rPr lang="en-US" smtClean="0"/>
              <a:t>9/18/2023</a:t>
            </a:fld>
            <a:endParaRPr lang="en-US"/>
          </a:p>
        </p:txBody>
      </p:sp>
      <p:sp>
        <p:nvSpPr>
          <p:cNvPr id="5" name="Footer Placeholder 4">
            <a:extLst>
              <a:ext uri="{FF2B5EF4-FFF2-40B4-BE49-F238E27FC236}">
                <a16:creationId xmlns:a16="http://schemas.microsoft.com/office/drawing/2014/main" id="{6037150E-C50C-4AB0-A0F0-A51E0E48AA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04633E-81EF-4C71-9472-52E515920B4F}"/>
              </a:ext>
            </a:extLst>
          </p:cNvPr>
          <p:cNvSpPr>
            <a:spLocks noGrp="1"/>
          </p:cNvSpPr>
          <p:nvPr>
            <p:ph type="sldNum" sz="quarter" idx="12"/>
          </p:nvPr>
        </p:nvSpPr>
        <p:spPr/>
        <p:txBody>
          <a:bodyPr/>
          <a:lstStyle/>
          <a:p>
            <a:fld id="{12DF2070-57AF-4BBF-BE57-4F2BD651BBA5}" type="slidenum">
              <a:rPr lang="en-US" smtClean="0"/>
              <a:t>‹#›</a:t>
            </a:fld>
            <a:endParaRPr lang="en-US"/>
          </a:p>
        </p:txBody>
      </p:sp>
    </p:spTree>
    <p:extLst>
      <p:ext uri="{BB962C8B-B14F-4D97-AF65-F5344CB8AC3E}">
        <p14:creationId xmlns:p14="http://schemas.microsoft.com/office/powerpoint/2010/main" val="2320276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3DD1E-24AE-4B02-8E48-742EC7CF6B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9CC8B66-3A39-499B-911B-4484F110720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46AE5F-B1D8-4E31-924E-292F02F128A7}"/>
              </a:ext>
            </a:extLst>
          </p:cNvPr>
          <p:cNvSpPr>
            <a:spLocks noGrp="1"/>
          </p:cNvSpPr>
          <p:nvPr>
            <p:ph type="dt" sz="half" idx="10"/>
          </p:nvPr>
        </p:nvSpPr>
        <p:spPr/>
        <p:txBody>
          <a:bodyPr/>
          <a:lstStyle/>
          <a:p>
            <a:fld id="{405A71FD-FCCC-4FFB-BC75-CE1A9797A0EA}" type="datetimeFigureOut">
              <a:rPr lang="en-US" smtClean="0"/>
              <a:t>9/18/2023</a:t>
            </a:fld>
            <a:endParaRPr lang="en-US"/>
          </a:p>
        </p:txBody>
      </p:sp>
      <p:sp>
        <p:nvSpPr>
          <p:cNvPr id="5" name="Footer Placeholder 4">
            <a:extLst>
              <a:ext uri="{FF2B5EF4-FFF2-40B4-BE49-F238E27FC236}">
                <a16:creationId xmlns:a16="http://schemas.microsoft.com/office/drawing/2014/main" id="{CFFD2108-E0B2-4760-B606-74780EF7E2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DB2859-AE78-46D2-99FD-C02D79AB57E1}"/>
              </a:ext>
            </a:extLst>
          </p:cNvPr>
          <p:cNvSpPr>
            <a:spLocks noGrp="1"/>
          </p:cNvSpPr>
          <p:nvPr>
            <p:ph type="sldNum" sz="quarter" idx="12"/>
          </p:nvPr>
        </p:nvSpPr>
        <p:spPr/>
        <p:txBody>
          <a:bodyPr/>
          <a:lstStyle/>
          <a:p>
            <a:fld id="{12DF2070-57AF-4BBF-BE57-4F2BD651BBA5}" type="slidenum">
              <a:rPr lang="en-US" smtClean="0"/>
              <a:t>‹#›</a:t>
            </a:fld>
            <a:endParaRPr lang="en-US"/>
          </a:p>
        </p:txBody>
      </p:sp>
    </p:spTree>
    <p:extLst>
      <p:ext uri="{BB962C8B-B14F-4D97-AF65-F5344CB8AC3E}">
        <p14:creationId xmlns:p14="http://schemas.microsoft.com/office/powerpoint/2010/main" val="2521801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000B9-E934-42F8-B7AC-6FF37BC0F05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65ED2FA-38B9-413F-ADED-61A11CF685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950468D-FFF1-48B3-8F40-454AAD8D1EE2}"/>
              </a:ext>
            </a:extLst>
          </p:cNvPr>
          <p:cNvSpPr>
            <a:spLocks noGrp="1"/>
          </p:cNvSpPr>
          <p:nvPr>
            <p:ph type="dt" sz="half" idx="10"/>
          </p:nvPr>
        </p:nvSpPr>
        <p:spPr/>
        <p:txBody>
          <a:bodyPr/>
          <a:lstStyle/>
          <a:p>
            <a:fld id="{405A71FD-FCCC-4FFB-BC75-CE1A9797A0EA}" type="datetimeFigureOut">
              <a:rPr lang="en-US" smtClean="0"/>
              <a:t>9/18/2023</a:t>
            </a:fld>
            <a:endParaRPr lang="en-US"/>
          </a:p>
        </p:txBody>
      </p:sp>
      <p:sp>
        <p:nvSpPr>
          <p:cNvPr id="5" name="Footer Placeholder 4">
            <a:extLst>
              <a:ext uri="{FF2B5EF4-FFF2-40B4-BE49-F238E27FC236}">
                <a16:creationId xmlns:a16="http://schemas.microsoft.com/office/drawing/2014/main" id="{2C2BF56E-1063-44A9-9809-955C9EA738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16A4EC-CB6C-4000-BFD6-D82FC79CDE4F}"/>
              </a:ext>
            </a:extLst>
          </p:cNvPr>
          <p:cNvSpPr>
            <a:spLocks noGrp="1"/>
          </p:cNvSpPr>
          <p:nvPr>
            <p:ph type="sldNum" sz="quarter" idx="12"/>
          </p:nvPr>
        </p:nvSpPr>
        <p:spPr/>
        <p:txBody>
          <a:bodyPr/>
          <a:lstStyle/>
          <a:p>
            <a:fld id="{12DF2070-57AF-4BBF-BE57-4F2BD651BBA5}" type="slidenum">
              <a:rPr lang="en-US" smtClean="0"/>
              <a:t>‹#›</a:t>
            </a:fld>
            <a:endParaRPr lang="en-US"/>
          </a:p>
        </p:txBody>
      </p:sp>
    </p:spTree>
    <p:extLst>
      <p:ext uri="{BB962C8B-B14F-4D97-AF65-F5344CB8AC3E}">
        <p14:creationId xmlns:p14="http://schemas.microsoft.com/office/powerpoint/2010/main" val="4045195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7668B-79E2-4B68-AA42-F0762B7E73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0DC398B-5B28-45FB-8A89-E4C4DE497A4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FF85A17-B44A-4004-9F2D-4E4D4A34787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3504235-B707-4FCE-A87E-B72E641A517C}"/>
              </a:ext>
            </a:extLst>
          </p:cNvPr>
          <p:cNvSpPr>
            <a:spLocks noGrp="1"/>
          </p:cNvSpPr>
          <p:nvPr>
            <p:ph type="dt" sz="half" idx="10"/>
          </p:nvPr>
        </p:nvSpPr>
        <p:spPr/>
        <p:txBody>
          <a:bodyPr/>
          <a:lstStyle/>
          <a:p>
            <a:fld id="{405A71FD-FCCC-4FFB-BC75-CE1A9797A0EA}" type="datetimeFigureOut">
              <a:rPr lang="en-US" smtClean="0"/>
              <a:t>9/18/2023</a:t>
            </a:fld>
            <a:endParaRPr lang="en-US"/>
          </a:p>
        </p:txBody>
      </p:sp>
      <p:sp>
        <p:nvSpPr>
          <p:cNvPr id="6" name="Footer Placeholder 5">
            <a:extLst>
              <a:ext uri="{FF2B5EF4-FFF2-40B4-BE49-F238E27FC236}">
                <a16:creationId xmlns:a16="http://schemas.microsoft.com/office/drawing/2014/main" id="{7A882CA8-50D0-4FC0-A795-51056B8678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36A100-93A7-4CA7-B035-00E13E55B13B}"/>
              </a:ext>
            </a:extLst>
          </p:cNvPr>
          <p:cNvSpPr>
            <a:spLocks noGrp="1"/>
          </p:cNvSpPr>
          <p:nvPr>
            <p:ph type="sldNum" sz="quarter" idx="12"/>
          </p:nvPr>
        </p:nvSpPr>
        <p:spPr/>
        <p:txBody>
          <a:bodyPr/>
          <a:lstStyle/>
          <a:p>
            <a:fld id="{12DF2070-57AF-4BBF-BE57-4F2BD651BBA5}" type="slidenum">
              <a:rPr lang="en-US" smtClean="0"/>
              <a:t>‹#›</a:t>
            </a:fld>
            <a:endParaRPr lang="en-US"/>
          </a:p>
        </p:txBody>
      </p:sp>
    </p:spTree>
    <p:extLst>
      <p:ext uri="{BB962C8B-B14F-4D97-AF65-F5344CB8AC3E}">
        <p14:creationId xmlns:p14="http://schemas.microsoft.com/office/powerpoint/2010/main" val="1181028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0667F-0F00-4900-A2F7-7DD7597A701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6785B91-8556-42EB-B4FC-8DEFD7E651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E308E22-2C45-4B09-9248-5C3768C58DF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3656B5-6CE8-4C50-913F-91EE9024CE7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7FC4988-A37A-4799-966F-684BE023BF8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1E70D8B-5ADF-43A7-AA25-89153D95291A}"/>
              </a:ext>
            </a:extLst>
          </p:cNvPr>
          <p:cNvSpPr>
            <a:spLocks noGrp="1"/>
          </p:cNvSpPr>
          <p:nvPr>
            <p:ph type="dt" sz="half" idx="10"/>
          </p:nvPr>
        </p:nvSpPr>
        <p:spPr/>
        <p:txBody>
          <a:bodyPr/>
          <a:lstStyle/>
          <a:p>
            <a:fld id="{405A71FD-FCCC-4FFB-BC75-CE1A9797A0EA}" type="datetimeFigureOut">
              <a:rPr lang="en-US" smtClean="0"/>
              <a:t>9/18/2023</a:t>
            </a:fld>
            <a:endParaRPr lang="en-US"/>
          </a:p>
        </p:txBody>
      </p:sp>
      <p:sp>
        <p:nvSpPr>
          <p:cNvPr id="8" name="Footer Placeholder 7">
            <a:extLst>
              <a:ext uri="{FF2B5EF4-FFF2-40B4-BE49-F238E27FC236}">
                <a16:creationId xmlns:a16="http://schemas.microsoft.com/office/drawing/2014/main" id="{2DB635C1-FD2D-4CA3-8B65-80C6C7AD12F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0FADE9E-F77F-4C26-BEC5-7FC2B5527399}"/>
              </a:ext>
            </a:extLst>
          </p:cNvPr>
          <p:cNvSpPr>
            <a:spLocks noGrp="1"/>
          </p:cNvSpPr>
          <p:nvPr>
            <p:ph type="sldNum" sz="quarter" idx="12"/>
          </p:nvPr>
        </p:nvSpPr>
        <p:spPr/>
        <p:txBody>
          <a:bodyPr/>
          <a:lstStyle/>
          <a:p>
            <a:fld id="{12DF2070-57AF-4BBF-BE57-4F2BD651BBA5}" type="slidenum">
              <a:rPr lang="en-US" smtClean="0"/>
              <a:t>‹#›</a:t>
            </a:fld>
            <a:endParaRPr lang="en-US"/>
          </a:p>
        </p:txBody>
      </p:sp>
    </p:spTree>
    <p:extLst>
      <p:ext uri="{BB962C8B-B14F-4D97-AF65-F5344CB8AC3E}">
        <p14:creationId xmlns:p14="http://schemas.microsoft.com/office/powerpoint/2010/main" val="281054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055E3-D87B-48E9-A1CD-679F2F3CA96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C731509-C628-4DBD-8A25-27C6F885B5CF}"/>
              </a:ext>
            </a:extLst>
          </p:cNvPr>
          <p:cNvSpPr>
            <a:spLocks noGrp="1"/>
          </p:cNvSpPr>
          <p:nvPr>
            <p:ph type="dt" sz="half" idx="10"/>
          </p:nvPr>
        </p:nvSpPr>
        <p:spPr/>
        <p:txBody>
          <a:bodyPr/>
          <a:lstStyle/>
          <a:p>
            <a:fld id="{405A71FD-FCCC-4FFB-BC75-CE1A9797A0EA}" type="datetimeFigureOut">
              <a:rPr lang="en-US" smtClean="0"/>
              <a:t>9/18/2023</a:t>
            </a:fld>
            <a:endParaRPr lang="en-US"/>
          </a:p>
        </p:txBody>
      </p:sp>
      <p:sp>
        <p:nvSpPr>
          <p:cNvPr id="4" name="Footer Placeholder 3">
            <a:extLst>
              <a:ext uri="{FF2B5EF4-FFF2-40B4-BE49-F238E27FC236}">
                <a16:creationId xmlns:a16="http://schemas.microsoft.com/office/drawing/2014/main" id="{F75FCA1B-0841-48A9-AC5E-AC11B74FA38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AA53321-6C39-4309-BFEF-7C6FBB4BC23D}"/>
              </a:ext>
            </a:extLst>
          </p:cNvPr>
          <p:cNvSpPr>
            <a:spLocks noGrp="1"/>
          </p:cNvSpPr>
          <p:nvPr>
            <p:ph type="sldNum" sz="quarter" idx="12"/>
          </p:nvPr>
        </p:nvSpPr>
        <p:spPr/>
        <p:txBody>
          <a:bodyPr/>
          <a:lstStyle/>
          <a:p>
            <a:fld id="{12DF2070-57AF-4BBF-BE57-4F2BD651BBA5}" type="slidenum">
              <a:rPr lang="en-US" smtClean="0"/>
              <a:t>‹#›</a:t>
            </a:fld>
            <a:endParaRPr lang="en-US"/>
          </a:p>
        </p:txBody>
      </p:sp>
    </p:spTree>
    <p:extLst>
      <p:ext uri="{BB962C8B-B14F-4D97-AF65-F5344CB8AC3E}">
        <p14:creationId xmlns:p14="http://schemas.microsoft.com/office/powerpoint/2010/main" val="3371128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F220FAD-BA01-41BF-8706-1E4D33A54749}"/>
              </a:ext>
            </a:extLst>
          </p:cNvPr>
          <p:cNvSpPr>
            <a:spLocks noGrp="1"/>
          </p:cNvSpPr>
          <p:nvPr>
            <p:ph type="dt" sz="half" idx="10"/>
          </p:nvPr>
        </p:nvSpPr>
        <p:spPr/>
        <p:txBody>
          <a:bodyPr/>
          <a:lstStyle/>
          <a:p>
            <a:fld id="{405A71FD-FCCC-4FFB-BC75-CE1A9797A0EA}" type="datetimeFigureOut">
              <a:rPr lang="en-US" smtClean="0"/>
              <a:t>9/18/2023</a:t>
            </a:fld>
            <a:endParaRPr lang="en-US"/>
          </a:p>
        </p:txBody>
      </p:sp>
      <p:sp>
        <p:nvSpPr>
          <p:cNvPr id="3" name="Footer Placeholder 2">
            <a:extLst>
              <a:ext uri="{FF2B5EF4-FFF2-40B4-BE49-F238E27FC236}">
                <a16:creationId xmlns:a16="http://schemas.microsoft.com/office/drawing/2014/main" id="{4CC778DD-722D-4B9D-81E7-C928225F21C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0B7F34F-9CF3-4161-8F4A-B4FCB2FB4B47}"/>
              </a:ext>
            </a:extLst>
          </p:cNvPr>
          <p:cNvSpPr>
            <a:spLocks noGrp="1"/>
          </p:cNvSpPr>
          <p:nvPr>
            <p:ph type="sldNum" sz="quarter" idx="12"/>
          </p:nvPr>
        </p:nvSpPr>
        <p:spPr/>
        <p:txBody>
          <a:bodyPr/>
          <a:lstStyle/>
          <a:p>
            <a:fld id="{12DF2070-57AF-4BBF-BE57-4F2BD651BBA5}" type="slidenum">
              <a:rPr lang="en-US" smtClean="0"/>
              <a:t>‹#›</a:t>
            </a:fld>
            <a:endParaRPr lang="en-US"/>
          </a:p>
        </p:txBody>
      </p:sp>
    </p:spTree>
    <p:extLst>
      <p:ext uri="{BB962C8B-B14F-4D97-AF65-F5344CB8AC3E}">
        <p14:creationId xmlns:p14="http://schemas.microsoft.com/office/powerpoint/2010/main" val="3893345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FF72E-9DA5-46F8-80D2-D83DD42D4A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02105FF-7EB1-4480-8B4B-42D42ACDF1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4A09A4A-E98C-44EA-8930-2CB4B4D42D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D3C7BB7-12D3-4F0D-B441-CAFD848900AC}"/>
              </a:ext>
            </a:extLst>
          </p:cNvPr>
          <p:cNvSpPr>
            <a:spLocks noGrp="1"/>
          </p:cNvSpPr>
          <p:nvPr>
            <p:ph type="dt" sz="half" idx="10"/>
          </p:nvPr>
        </p:nvSpPr>
        <p:spPr/>
        <p:txBody>
          <a:bodyPr/>
          <a:lstStyle/>
          <a:p>
            <a:fld id="{405A71FD-FCCC-4FFB-BC75-CE1A9797A0EA}" type="datetimeFigureOut">
              <a:rPr lang="en-US" smtClean="0"/>
              <a:t>9/18/2023</a:t>
            </a:fld>
            <a:endParaRPr lang="en-US"/>
          </a:p>
        </p:txBody>
      </p:sp>
      <p:sp>
        <p:nvSpPr>
          <p:cNvPr id="6" name="Footer Placeholder 5">
            <a:extLst>
              <a:ext uri="{FF2B5EF4-FFF2-40B4-BE49-F238E27FC236}">
                <a16:creationId xmlns:a16="http://schemas.microsoft.com/office/drawing/2014/main" id="{F8F0DE47-813B-4382-9F26-8FA05C596F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28B741-DA93-40BD-BC10-8ACAE6AD893E}"/>
              </a:ext>
            </a:extLst>
          </p:cNvPr>
          <p:cNvSpPr>
            <a:spLocks noGrp="1"/>
          </p:cNvSpPr>
          <p:nvPr>
            <p:ph type="sldNum" sz="quarter" idx="12"/>
          </p:nvPr>
        </p:nvSpPr>
        <p:spPr/>
        <p:txBody>
          <a:bodyPr/>
          <a:lstStyle/>
          <a:p>
            <a:fld id="{12DF2070-57AF-4BBF-BE57-4F2BD651BBA5}" type="slidenum">
              <a:rPr lang="en-US" smtClean="0"/>
              <a:t>‹#›</a:t>
            </a:fld>
            <a:endParaRPr lang="en-US"/>
          </a:p>
        </p:txBody>
      </p:sp>
    </p:spTree>
    <p:extLst>
      <p:ext uri="{BB962C8B-B14F-4D97-AF65-F5344CB8AC3E}">
        <p14:creationId xmlns:p14="http://schemas.microsoft.com/office/powerpoint/2010/main" val="2206029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A0B0C-AA00-43A5-806D-C0F7FB61C0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52BBE06-F296-45AA-83C5-B2D63DC15E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5800745-5A58-4388-8750-8ED962ADA0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95636E2-F153-44AE-9135-9EC0BBCE0AAA}"/>
              </a:ext>
            </a:extLst>
          </p:cNvPr>
          <p:cNvSpPr>
            <a:spLocks noGrp="1"/>
          </p:cNvSpPr>
          <p:nvPr>
            <p:ph type="dt" sz="half" idx="10"/>
          </p:nvPr>
        </p:nvSpPr>
        <p:spPr/>
        <p:txBody>
          <a:bodyPr/>
          <a:lstStyle/>
          <a:p>
            <a:fld id="{405A71FD-FCCC-4FFB-BC75-CE1A9797A0EA}" type="datetimeFigureOut">
              <a:rPr lang="en-US" smtClean="0"/>
              <a:t>9/18/2023</a:t>
            </a:fld>
            <a:endParaRPr lang="en-US"/>
          </a:p>
        </p:txBody>
      </p:sp>
      <p:sp>
        <p:nvSpPr>
          <p:cNvPr id="6" name="Footer Placeholder 5">
            <a:extLst>
              <a:ext uri="{FF2B5EF4-FFF2-40B4-BE49-F238E27FC236}">
                <a16:creationId xmlns:a16="http://schemas.microsoft.com/office/drawing/2014/main" id="{FBAA801F-7B92-4CFA-9B85-76856E792D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33588C-A3A6-4BB1-8436-7FABF77C64B0}"/>
              </a:ext>
            </a:extLst>
          </p:cNvPr>
          <p:cNvSpPr>
            <a:spLocks noGrp="1"/>
          </p:cNvSpPr>
          <p:nvPr>
            <p:ph type="sldNum" sz="quarter" idx="12"/>
          </p:nvPr>
        </p:nvSpPr>
        <p:spPr/>
        <p:txBody>
          <a:bodyPr/>
          <a:lstStyle/>
          <a:p>
            <a:fld id="{12DF2070-57AF-4BBF-BE57-4F2BD651BBA5}" type="slidenum">
              <a:rPr lang="en-US" smtClean="0"/>
              <a:t>‹#›</a:t>
            </a:fld>
            <a:endParaRPr lang="en-US"/>
          </a:p>
        </p:txBody>
      </p:sp>
    </p:spTree>
    <p:extLst>
      <p:ext uri="{BB962C8B-B14F-4D97-AF65-F5344CB8AC3E}">
        <p14:creationId xmlns:p14="http://schemas.microsoft.com/office/powerpoint/2010/main" val="3689594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83F5F3-AD5A-4696-B67F-F65D877231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4607451-1DA9-445B-8CB2-E2D04D69E2D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C3216E-A5A1-402E-B766-7E20F88B7C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5A71FD-FCCC-4FFB-BC75-CE1A9797A0EA}" type="datetimeFigureOut">
              <a:rPr lang="en-US" smtClean="0"/>
              <a:t>9/18/2023</a:t>
            </a:fld>
            <a:endParaRPr lang="en-US"/>
          </a:p>
        </p:txBody>
      </p:sp>
      <p:sp>
        <p:nvSpPr>
          <p:cNvPr id="5" name="Footer Placeholder 4">
            <a:extLst>
              <a:ext uri="{FF2B5EF4-FFF2-40B4-BE49-F238E27FC236}">
                <a16:creationId xmlns:a16="http://schemas.microsoft.com/office/drawing/2014/main" id="{168C193F-417C-4F5B-BF9C-B1DB95199B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96FE02D-22B9-440F-A03D-DDFD81E46A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DF2070-57AF-4BBF-BE57-4F2BD651BBA5}" type="slidenum">
              <a:rPr lang="en-US" smtClean="0"/>
              <a:t>‹#›</a:t>
            </a:fld>
            <a:endParaRPr lang="en-US"/>
          </a:p>
        </p:txBody>
      </p:sp>
    </p:spTree>
    <p:extLst>
      <p:ext uri="{BB962C8B-B14F-4D97-AF65-F5344CB8AC3E}">
        <p14:creationId xmlns:p14="http://schemas.microsoft.com/office/powerpoint/2010/main" val="3745960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A5ECD-12E4-4841-90B7-4CE424017873}"/>
              </a:ext>
            </a:extLst>
          </p:cNvPr>
          <p:cNvSpPr>
            <a:spLocks noGrp="1"/>
          </p:cNvSpPr>
          <p:nvPr>
            <p:ph type="ctrTitle"/>
          </p:nvPr>
        </p:nvSpPr>
        <p:spPr/>
        <p:txBody>
          <a:bodyPr/>
          <a:lstStyle/>
          <a:p>
            <a:r>
              <a:rPr lang="en-US" dirty="0"/>
              <a:t>Economy, Divine and Human</a:t>
            </a:r>
          </a:p>
        </p:txBody>
      </p:sp>
      <p:sp>
        <p:nvSpPr>
          <p:cNvPr id="3" name="Subtitle 2">
            <a:extLst>
              <a:ext uri="{FF2B5EF4-FFF2-40B4-BE49-F238E27FC236}">
                <a16:creationId xmlns:a16="http://schemas.microsoft.com/office/drawing/2014/main" id="{D924431B-C88C-4FBE-B8EF-22D620AC583A}"/>
              </a:ext>
            </a:extLst>
          </p:cNvPr>
          <p:cNvSpPr>
            <a:spLocks noGrp="1"/>
          </p:cNvSpPr>
          <p:nvPr>
            <p:ph type="subTitle" idx="1"/>
          </p:nvPr>
        </p:nvSpPr>
        <p:spPr/>
        <p:txBody>
          <a:bodyPr>
            <a:normAutofit lnSpcReduction="10000"/>
          </a:bodyPr>
          <a:lstStyle/>
          <a:p>
            <a:r>
              <a:rPr lang="en-US" dirty="0"/>
              <a:t>Professor Kirk Doran</a:t>
            </a:r>
          </a:p>
          <a:p>
            <a:endParaRPr lang="en-US" dirty="0"/>
          </a:p>
          <a:p>
            <a:r>
              <a:rPr lang="en-US" dirty="0"/>
              <a:t>Lecture 8: Monday, September 18, 2023</a:t>
            </a:r>
          </a:p>
          <a:p>
            <a:r>
              <a:rPr lang="en-US" dirty="0"/>
              <a:t>The Catholic Church, Family formation, </a:t>
            </a:r>
            <a:r>
              <a:rPr lang="en-US"/>
              <a:t>and Psychology</a:t>
            </a:r>
            <a:endParaRPr lang="en-US" dirty="0"/>
          </a:p>
        </p:txBody>
      </p:sp>
    </p:spTree>
    <p:extLst>
      <p:ext uri="{BB962C8B-B14F-4D97-AF65-F5344CB8AC3E}">
        <p14:creationId xmlns:p14="http://schemas.microsoft.com/office/powerpoint/2010/main" val="22947016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AD898-27D2-4BA2-BA03-435791C786D5}"/>
              </a:ext>
            </a:extLst>
          </p:cNvPr>
          <p:cNvSpPr>
            <a:spLocks noGrp="1"/>
          </p:cNvSpPr>
          <p:nvPr>
            <p:ph type="title"/>
          </p:nvPr>
        </p:nvSpPr>
        <p:spPr/>
        <p:txBody>
          <a:bodyPr/>
          <a:lstStyle/>
          <a:p>
            <a:r>
              <a:rPr lang="en-US" dirty="0"/>
              <a:t>Review: Causal pathway</a:t>
            </a:r>
          </a:p>
        </p:txBody>
      </p:sp>
      <p:sp>
        <p:nvSpPr>
          <p:cNvPr id="3" name="Content Placeholder 2">
            <a:extLst>
              <a:ext uri="{FF2B5EF4-FFF2-40B4-BE49-F238E27FC236}">
                <a16:creationId xmlns:a16="http://schemas.microsoft.com/office/drawing/2014/main" id="{209D07F9-7F3D-416A-9E3C-A3B1ABDA9325}"/>
              </a:ext>
            </a:extLst>
          </p:cNvPr>
          <p:cNvSpPr>
            <a:spLocks noGrp="1"/>
          </p:cNvSpPr>
          <p:nvPr>
            <p:ph idx="1"/>
          </p:nvPr>
        </p:nvSpPr>
        <p:spPr/>
        <p:txBody>
          <a:bodyPr/>
          <a:lstStyle/>
          <a:p>
            <a:r>
              <a:rPr lang="en-US" dirty="0"/>
              <a:t>The kind of kinship norms that create more successful societies will eventually replace kinship norms which create less successful societies.</a:t>
            </a:r>
          </a:p>
          <a:p>
            <a:r>
              <a:rPr lang="en-US" dirty="0"/>
              <a:t>In turn, these kinship norms provide the foundation for a broader set of social norms and institutions.</a:t>
            </a:r>
          </a:p>
          <a:p>
            <a:r>
              <a:rPr lang="en-US" dirty="0"/>
              <a:t>All of these together can deeply affect the typical psychology of the people in a society.</a:t>
            </a:r>
          </a:p>
          <a:p>
            <a:r>
              <a:rPr lang="en-US" dirty="0"/>
              <a:t>And, finally, if the psychology of the typical person contains the right amount of moderate individualism, then. . . We get economic patterns affecting every day life!!!</a:t>
            </a:r>
          </a:p>
        </p:txBody>
      </p:sp>
    </p:spTree>
    <p:extLst>
      <p:ext uri="{BB962C8B-B14F-4D97-AF65-F5344CB8AC3E}">
        <p14:creationId xmlns:p14="http://schemas.microsoft.com/office/powerpoint/2010/main" val="21317134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AB5FF-141E-44D7-9812-2860C994D551}"/>
              </a:ext>
            </a:extLst>
          </p:cNvPr>
          <p:cNvSpPr>
            <a:spLocks noGrp="1"/>
          </p:cNvSpPr>
          <p:nvPr>
            <p:ph type="title"/>
          </p:nvPr>
        </p:nvSpPr>
        <p:spPr/>
        <p:txBody>
          <a:bodyPr/>
          <a:lstStyle/>
          <a:p>
            <a:r>
              <a:rPr lang="en-US" dirty="0"/>
              <a:t>Review: Where we ended last time</a:t>
            </a:r>
          </a:p>
        </p:txBody>
      </p:sp>
      <p:sp>
        <p:nvSpPr>
          <p:cNvPr id="3" name="Content Placeholder 2">
            <a:extLst>
              <a:ext uri="{FF2B5EF4-FFF2-40B4-BE49-F238E27FC236}">
                <a16:creationId xmlns:a16="http://schemas.microsoft.com/office/drawing/2014/main" id="{33DC57EA-03F9-4116-9343-1E4B354B9064}"/>
              </a:ext>
            </a:extLst>
          </p:cNvPr>
          <p:cNvSpPr>
            <a:spLocks noGrp="1"/>
          </p:cNvSpPr>
          <p:nvPr>
            <p:ph idx="1"/>
          </p:nvPr>
        </p:nvSpPr>
        <p:spPr/>
        <p:txBody>
          <a:bodyPr/>
          <a:lstStyle/>
          <a:p>
            <a:r>
              <a:rPr lang="en-US" dirty="0"/>
              <a:t>So, it remains to show how the Catholic Church may have influenced kinship norms.</a:t>
            </a:r>
          </a:p>
          <a:p>
            <a:r>
              <a:rPr lang="en-US" dirty="0"/>
              <a:t>Monogamy was already common when the Church was founded.</a:t>
            </a:r>
          </a:p>
          <a:p>
            <a:r>
              <a:rPr lang="en-US" dirty="0"/>
              <a:t>So, what was left for the Church to affect?</a:t>
            </a:r>
          </a:p>
          <a:p>
            <a:r>
              <a:rPr lang="en-US" dirty="0"/>
              <a:t>And how did the Church’s changes induce the kind of kinship norms that would eventually favor moderate individualism?</a:t>
            </a:r>
          </a:p>
          <a:p>
            <a:r>
              <a:rPr lang="en-US" dirty="0"/>
              <a:t>That’s what we’ll see in today’s lecture!!!</a:t>
            </a:r>
          </a:p>
        </p:txBody>
      </p:sp>
    </p:spTree>
    <p:extLst>
      <p:ext uri="{BB962C8B-B14F-4D97-AF65-F5344CB8AC3E}">
        <p14:creationId xmlns:p14="http://schemas.microsoft.com/office/powerpoint/2010/main" val="20235414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9E9F5-1C42-4D6E-8742-2FC8E44D7FD3}"/>
              </a:ext>
            </a:extLst>
          </p:cNvPr>
          <p:cNvSpPr>
            <a:spLocks noGrp="1"/>
          </p:cNvSpPr>
          <p:nvPr>
            <p:ph type="title"/>
          </p:nvPr>
        </p:nvSpPr>
        <p:spPr/>
        <p:txBody>
          <a:bodyPr/>
          <a:lstStyle/>
          <a:p>
            <a:r>
              <a:rPr lang="en-US" dirty="0"/>
              <a:t>The New Family</a:t>
            </a:r>
          </a:p>
        </p:txBody>
      </p:sp>
      <p:sp>
        <p:nvSpPr>
          <p:cNvPr id="3" name="Content Placeholder 2">
            <a:extLst>
              <a:ext uri="{FF2B5EF4-FFF2-40B4-BE49-F238E27FC236}">
                <a16:creationId xmlns:a16="http://schemas.microsoft.com/office/drawing/2014/main" id="{6648A591-9D7E-4B62-9613-C640477EFA26}"/>
              </a:ext>
            </a:extLst>
          </p:cNvPr>
          <p:cNvSpPr>
            <a:spLocks noGrp="1"/>
          </p:cNvSpPr>
          <p:nvPr>
            <p:ph idx="1"/>
          </p:nvPr>
        </p:nvSpPr>
        <p:spPr/>
        <p:txBody>
          <a:bodyPr/>
          <a:lstStyle/>
          <a:p>
            <a:r>
              <a:rPr lang="en-US" dirty="0"/>
              <a:t>Let’s start by looking at how odd many of the families in societies influenced by Christianity look by the standards of human history.</a:t>
            </a:r>
          </a:p>
        </p:txBody>
      </p:sp>
    </p:spTree>
    <p:extLst>
      <p:ext uri="{BB962C8B-B14F-4D97-AF65-F5344CB8AC3E}">
        <p14:creationId xmlns:p14="http://schemas.microsoft.com/office/powerpoint/2010/main" val="830770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2C4BF-822D-4CC8-9618-1CEA49EB88D0}"/>
              </a:ext>
            </a:extLst>
          </p:cNvPr>
          <p:cNvSpPr>
            <a:spLocks noGrp="1"/>
          </p:cNvSpPr>
          <p:nvPr>
            <p:ph type="title"/>
          </p:nvPr>
        </p:nvSpPr>
        <p:spPr/>
        <p:txBody>
          <a:bodyPr/>
          <a:lstStyle/>
          <a:p>
            <a:r>
              <a:rPr lang="en-US" dirty="0"/>
              <a:t>The New Family</a:t>
            </a:r>
          </a:p>
        </p:txBody>
      </p:sp>
      <p:sp>
        <p:nvSpPr>
          <p:cNvPr id="3" name="Content Placeholder 2">
            <a:extLst>
              <a:ext uri="{FF2B5EF4-FFF2-40B4-BE49-F238E27FC236}">
                <a16:creationId xmlns:a16="http://schemas.microsoft.com/office/drawing/2014/main" id="{12E78B63-8096-4AD8-B0C9-102A74A5FD10}"/>
              </a:ext>
            </a:extLst>
          </p:cNvPr>
          <p:cNvSpPr>
            <a:spLocks noGrp="1"/>
          </p:cNvSpPr>
          <p:nvPr>
            <p:ph idx="1"/>
          </p:nvPr>
        </p:nvSpPr>
        <p:spPr/>
        <p:txBody>
          <a:bodyPr/>
          <a:lstStyle/>
          <a:p>
            <a:r>
              <a:rPr lang="en-US" dirty="0"/>
              <a:t>The families found in societies that have been directly or indirectly impacted by Christianity are weird.</a:t>
            </a:r>
          </a:p>
          <a:p>
            <a:r>
              <a:rPr lang="en-US" dirty="0"/>
              <a:t>They are peculiar, even exotic, from a global and historical perspective.</a:t>
            </a:r>
          </a:p>
          <a:p>
            <a:r>
              <a:rPr lang="en-US" dirty="0"/>
              <a:t>We don’t have lineages or large kindreds that stretch out in all directions, entangling us in a web of familial responsibilities.</a:t>
            </a:r>
          </a:p>
          <a:p>
            <a:r>
              <a:rPr lang="en-US" dirty="0"/>
              <a:t>Our identity, sense of self, legal existence, and personal security are not tied to membership in a house or clan, or to our position in a relational network.</a:t>
            </a:r>
          </a:p>
        </p:txBody>
      </p:sp>
    </p:spTree>
    <p:extLst>
      <p:ext uri="{BB962C8B-B14F-4D97-AF65-F5344CB8AC3E}">
        <p14:creationId xmlns:p14="http://schemas.microsoft.com/office/powerpoint/2010/main" val="41495368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2C4BF-822D-4CC8-9618-1CEA49EB88D0}"/>
              </a:ext>
            </a:extLst>
          </p:cNvPr>
          <p:cNvSpPr>
            <a:spLocks noGrp="1"/>
          </p:cNvSpPr>
          <p:nvPr>
            <p:ph type="title"/>
          </p:nvPr>
        </p:nvSpPr>
        <p:spPr/>
        <p:txBody>
          <a:bodyPr/>
          <a:lstStyle/>
          <a:p>
            <a:r>
              <a:rPr lang="en-US" dirty="0"/>
              <a:t>The New Family</a:t>
            </a:r>
          </a:p>
        </p:txBody>
      </p:sp>
      <p:sp>
        <p:nvSpPr>
          <p:cNvPr id="3" name="Content Placeholder 2">
            <a:extLst>
              <a:ext uri="{FF2B5EF4-FFF2-40B4-BE49-F238E27FC236}">
                <a16:creationId xmlns:a16="http://schemas.microsoft.com/office/drawing/2014/main" id="{12E78B63-8096-4AD8-B0C9-102A74A5FD10}"/>
              </a:ext>
            </a:extLst>
          </p:cNvPr>
          <p:cNvSpPr>
            <a:spLocks noGrp="1"/>
          </p:cNvSpPr>
          <p:nvPr>
            <p:ph idx="1"/>
          </p:nvPr>
        </p:nvSpPr>
        <p:spPr/>
        <p:txBody>
          <a:bodyPr/>
          <a:lstStyle/>
          <a:p>
            <a:r>
              <a:rPr lang="en-US" dirty="0"/>
              <a:t>We limit ourselves to one spouse, and social norms usually exclude us from marrying relatives, including our cousins, nieces, step-children, and in-laws.</a:t>
            </a:r>
          </a:p>
          <a:p>
            <a:r>
              <a:rPr lang="en-US" dirty="0"/>
              <a:t>Instead of arranged marriages, our “love marriages” are usually motivated by mutual affection and compatibility. </a:t>
            </a:r>
          </a:p>
          <a:p>
            <a:r>
              <a:rPr lang="en-US" dirty="0"/>
              <a:t>Ideally, newly married couples set up residence independent of their parents, establishing what anthropologists call </a:t>
            </a:r>
            <a:r>
              <a:rPr lang="en-US" i="1" dirty="0"/>
              <a:t>neolocal residence</a:t>
            </a:r>
            <a:r>
              <a:rPr lang="en-US" dirty="0"/>
              <a:t>.</a:t>
            </a:r>
          </a:p>
          <a:p>
            <a:endParaRPr lang="en-US" dirty="0"/>
          </a:p>
        </p:txBody>
      </p:sp>
    </p:spTree>
    <p:extLst>
      <p:ext uri="{BB962C8B-B14F-4D97-AF65-F5344CB8AC3E}">
        <p14:creationId xmlns:p14="http://schemas.microsoft.com/office/powerpoint/2010/main" val="27775504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08232-3D07-44D0-B86A-88115409466D}"/>
              </a:ext>
            </a:extLst>
          </p:cNvPr>
          <p:cNvSpPr>
            <a:spLocks noGrp="1"/>
          </p:cNvSpPr>
          <p:nvPr>
            <p:ph type="title"/>
          </p:nvPr>
        </p:nvSpPr>
        <p:spPr/>
        <p:txBody>
          <a:bodyPr/>
          <a:lstStyle/>
          <a:p>
            <a:r>
              <a:rPr lang="en-US" dirty="0"/>
              <a:t>The New Family</a:t>
            </a:r>
          </a:p>
        </p:txBody>
      </p:sp>
      <p:sp>
        <p:nvSpPr>
          <p:cNvPr id="3" name="Content Placeholder 2">
            <a:extLst>
              <a:ext uri="{FF2B5EF4-FFF2-40B4-BE49-F238E27FC236}">
                <a16:creationId xmlns:a16="http://schemas.microsoft.com/office/drawing/2014/main" id="{D80DC442-3295-46DF-8E09-8A3F291122EE}"/>
              </a:ext>
            </a:extLst>
          </p:cNvPr>
          <p:cNvSpPr>
            <a:spLocks noGrp="1"/>
          </p:cNvSpPr>
          <p:nvPr>
            <p:ph idx="1"/>
          </p:nvPr>
        </p:nvSpPr>
        <p:spPr/>
        <p:txBody>
          <a:bodyPr/>
          <a:lstStyle/>
          <a:p>
            <a:r>
              <a:rPr lang="en-US" dirty="0"/>
              <a:t>Unlike patrilineal clans or </a:t>
            </a:r>
            <a:r>
              <a:rPr lang="en-US" dirty="0" err="1"/>
              <a:t>segmentary</a:t>
            </a:r>
            <a:r>
              <a:rPr lang="en-US" dirty="0"/>
              <a:t> lineages, our relatedness is measured bilaterally, by tracking descent equally through both fathers and mothers.</a:t>
            </a:r>
          </a:p>
          <a:p>
            <a:r>
              <a:rPr lang="en-US" dirty="0"/>
              <a:t>Property is individually owned, and bequests are personal decisions.</a:t>
            </a:r>
          </a:p>
          <a:p>
            <a:r>
              <a:rPr lang="en-US" dirty="0"/>
              <a:t>We don’t, for example, have claims on the land owned by our brother, and we have no veto on his decision to sell it. </a:t>
            </a:r>
          </a:p>
          <a:p>
            <a:r>
              <a:rPr lang="en-US" dirty="0"/>
              <a:t>Nuclear families form a distinct core in our societies but reside together only until the children marry to form new households.</a:t>
            </a:r>
          </a:p>
        </p:txBody>
      </p:sp>
    </p:spTree>
    <p:extLst>
      <p:ext uri="{BB962C8B-B14F-4D97-AF65-F5344CB8AC3E}">
        <p14:creationId xmlns:p14="http://schemas.microsoft.com/office/powerpoint/2010/main" val="31201886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32488-EF86-4387-A6DE-354EF47B1B95}"/>
              </a:ext>
            </a:extLst>
          </p:cNvPr>
          <p:cNvSpPr>
            <a:spLocks noGrp="1"/>
          </p:cNvSpPr>
          <p:nvPr>
            <p:ph type="title"/>
          </p:nvPr>
        </p:nvSpPr>
        <p:spPr/>
        <p:txBody>
          <a:bodyPr/>
          <a:lstStyle/>
          <a:p>
            <a:r>
              <a:rPr lang="en-US" dirty="0"/>
              <a:t>The New Family</a:t>
            </a:r>
          </a:p>
        </p:txBody>
      </p:sp>
      <p:sp>
        <p:nvSpPr>
          <p:cNvPr id="3" name="Content Placeholder 2">
            <a:extLst>
              <a:ext uri="{FF2B5EF4-FFF2-40B4-BE49-F238E27FC236}">
                <a16:creationId xmlns:a16="http://schemas.microsoft.com/office/drawing/2014/main" id="{BBC1E580-BEFB-453B-8178-A6EF45370059}"/>
              </a:ext>
            </a:extLst>
          </p:cNvPr>
          <p:cNvSpPr>
            <a:spLocks noGrp="1"/>
          </p:cNvSpPr>
          <p:nvPr>
            <p:ph idx="1"/>
          </p:nvPr>
        </p:nvSpPr>
        <p:spPr/>
        <p:txBody>
          <a:bodyPr/>
          <a:lstStyle/>
          <a:p>
            <a:r>
              <a:rPr lang="en-US" dirty="0"/>
              <a:t>Beyond these small families, our kinship ties are fewer and weaker than those of most other societies.</a:t>
            </a:r>
          </a:p>
          <a:p>
            <a:r>
              <a:rPr lang="en-US" dirty="0"/>
              <a:t>Though kinship does assert itself from time to time, it usually remains subordinate to higher-level political, social, and economic institutions.</a:t>
            </a:r>
          </a:p>
        </p:txBody>
      </p:sp>
    </p:spTree>
    <p:extLst>
      <p:ext uri="{BB962C8B-B14F-4D97-AF65-F5344CB8AC3E}">
        <p14:creationId xmlns:p14="http://schemas.microsoft.com/office/powerpoint/2010/main" val="15922212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810F9-65BE-40C1-A1C1-41334F692096}"/>
              </a:ext>
            </a:extLst>
          </p:cNvPr>
          <p:cNvSpPr>
            <a:spLocks noGrp="1"/>
          </p:cNvSpPr>
          <p:nvPr>
            <p:ph type="title"/>
          </p:nvPr>
        </p:nvSpPr>
        <p:spPr/>
        <p:txBody>
          <a:bodyPr/>
          <a:lstStyle/>
          <a:p>
            <a:r>
              <a:rPr lang="en-US" dirty="0"/>
              <a:t>Dissolving the Traditional Family</a:t>
            </a:r>
          </a:p>
        </p:txBody>
      </p:sp>
      <p:sp>
        <p:nvSpPr>
          <p:cNvPr id="3" name="Content Placeholder 2">
            <a:extLst>
              <a:ext uri="{FF2B5EF4-FFF2-40B4-BE49-F238E27FC236}">
                <a16:creationId xmlns:a16="http://schemas.microsoft.com/office/drawing/2014/main" id="{C0A6484F-CAD7-4733-B86E-E87FF2BD310F}"/>
              </a:ext>
            </a:extLst>
          </p:cNvPr>
          <p:cNvSpPr>
            <a:spLocks noGrp="1"/>
          </p:cNvSpPr>
          <p:nvPr>
            <p:ph idx="1"/>
          </p:nvPr>
        </p:nvSpPr>
        <p:spPr/>
        <p:txBody>
          <a:bodyPr/>
          <a:lstStyle/>
          <a:p>
            <a:r>
              <a:rPr lang="en-US" dirty="0"/>
              <a:t>The roots of this new family can be found in the slowly expanding package of doctrines, prohibitions, and prescriptions that the Catholic Church gradually adopted and energetically promoted, starting before the end of the Western Roman Empire.</a:t>
            </a:r>
          </a:p>
          <a:p>
            <a:r>
              <a:rPr lang="en-US" dirty="0"/>
              <a:t>For centuries, during Late Antiquity and well into the Middle Ages, the Church’s marriage and family policies were part of a larger cultural evolutionary process in which its beliefs and practices were competing with many other gods, spirits, rituals, and institutional forms for the hearts, minds, and souls of Europeans.</a:t>
            </a:r>
          </a:p>
        </p:txBody>
      </p:sp>
    </p:spTree>
    <p:extLst>
      <p:ext uri="{BB962C8B-B14F-4D97-AF65-F5344CB8AC3E}">
        <p14:creationId xmlns:p14="http://schemas.microsoft.com/office/powerpoint/2010/main" val="23639949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810F9-65BE-40C1-A1C1-41334F692096}"/>
              </a:ext>
            </a:extLst>
          </p:cNvPr>
          <p:cNvSpPr>
            <a:spLocks noGrp="1"/>
          </p:cNvSpPr>
          <p:nvPr>
            <p:ph type="title"/>
          </p:nvPr>
        </p:nvSpPr>
        <p:spPr/>
        <p:txBody>
          <a:bodyPr/>
          <a:lstStyle/>
          <a:p>
            <a:r>
              <a:rPr lang="en-US" dirty="0"/>
              <a:t>Dissolving the Traditional Family</a:t>
            </a:r>
          </a:p>
        </p:txBody>
      </p:sp>
      <p:sp>
        <p:nvSpPr>
          <p:cNvPr id="3" name="Content Placeholder 2">
            <a:extLst>
              <a:ext uri="{FF2B5EF4-FFF2-40B4-BE49-F238E27FC236}">
                <a16:creationId xmlns:a16="http://schemas.microsoft.com/office/drawing/2014/main" id="{C0A6484F-CAD7-4733-B86E-E87FF2BD310F}"/>
              </a:ext>
            </a:extLst>
          </p:cNvPr>
          <p:cNvSpPr>
            <a:spLocks noGrp="1"/>
          </p:cNvSpPr>
          <p:nvPr>
            <p:ph idx="1"/>
          </p:nvPr>
        </p:nvSpPr>
        <p:spPr/>
        <p:txBody>
          <a:bodyPr/>
          <a:lstStyle/>
          <a:p>
            <a:r>
              <a:rPr lang="en-US" dirty="0"/>
              <a:t>The Catholic Church vied against ancestor gods, traditional tribal deities such as Thor and Odin, the old Roman state religion (Jupiter, Mercury, etc.), and various Mediterranean salvation cults (Isis and Mithras, among others), as well as diverse variants of Christianity.</a:t>
            </a:r>
          </a:p>
          <a:p>
            <a:r>
              <a:rPr lang="en-US" dirty="0"/>
              <a:t>These other Christian sects were serious competition and included the Nestorian, Coptic, Syrian, Arian, and Armenian Churches.</a:t>
            </a:r>
          </a:p>
        </p:txBody>
      </p:sp>
    </p:spTree>
    <p:extLst>
      <p:ext uri="{BB962C8B-B14F-4D97-AF65-F5344CB8AC3E}">
        <p14:creationId xmlns:p14="http://schemas.microsoft.com/office/powerpoint/2010/main" val="2924057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79CE7-B8A5-4B1F-B9F0-2D8EE9F5EE0F}"/>
              </a:ext>
            </a:extLst>
          </p:cNvPr>
          <p:cNvSpPr>
            <a:spLocks noGrp="1"/>
          </p:cNvSpPr>
          <p:nvPr>
            <p:ph type="title"/>
          </p:nvPr>
        </p:nvSpPr>
        <p:spPr/>
        <p:txBody>
          <a:bodyPr/>
          <a:lstStyle/>
          <a:p>
            <a:r>
              <a:rPr lang="en-US" dirty="0"/>
              <a:t>Dissolving the Traditional Family</a:t>
            </a:r>
          </a:p>
        </p:txBody>
      </p:sp>
      <p:sp>
        <p:nvSpPr>
          <p:cNvPr id="3" name="Content Placeholder 2">
            <a:extLst>
              <a:ext uri="{FF2B5EF4-FFF2-40B4-BE49-F238E27FC236}">
                <a16:creationId xmlns:a16="http://schemas.microsoft.com/office/drawing/2014/main" id="{C4600AA7-57EB-45BF-BF3B-67FD1B27449F}"/>
              </a:ext>
            </a:extLst>
          </p:cNvPr>
          <p:cNvSpPr>
            <a:spLocks noGrp="1"/>
          </p:cNvSpPr>
          <p:nvPr>
            <p:ph idx="1"/>
          </p:nvPr>
        </p:nvSpPr>
        <p:spPr/>
        <p:txBody>
          <a:bodyPr/>
          <a:lstStyle/>
          <a:p>
            <a:r>
              <a:rPr lang="en-US" dirty="0"/>
              <a:t>The Goths, for example, who played a role in the fall of the Western Roman Empire, were not pagans but Arian Christians. Arians, major heretics in the Western Church, held the astonishing view that God the Son (Jesus) was </a:t>
            </a:r>
            <a:r>
              <a:rPr lang="en-US" i="1" dirty="0"/>
              <a:t>created</a:t>
            </a:r>
            <a:r>
              <a:rPr lang="en-US" dirty="0"/>
              <a:t> by God the Father at a particular point in time.</a:t>
            </a:r>
          </a:p>
          <a:p>
            <a:endParaRPr lang="en-US" dirty="0"/>
          </a:p>
        </p:txBody>
      </p:sp>
    </p:spTree>
    <p:extLst>
      <p:ext uri="{BB962C8B-B14F-4D97-AF65-F5344CB8AC3E}">
        <p14:creationId xmlns:p14="http://schemas.microsoft.com/office/powerpoint/2010/main" val="2495320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8B1FA-07D6-4363-B7E8-94A00A3176CF}"/>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F5C44D55-3000-4304-8626-7EEB98272E38}"/>
              </a:ext>
            </a:extLst>
          </p:cNvPr>
          <p:cNvSpPr>
            <a:spLocks noGrp="1"/>
          </p:cNvSpPr>
          <p:nvPr>
            <p:ph idx="1"/>
          </p:nvPr>
        </p:nvSpPr>
        <p:spPr/>
        <p:txBody>
          <a:bodyPr>
            <a:normAutofit fontScale="92500" lnSpcReduction="20000"/>
          </a:bodyPr>
          <a:lstStyle/>
          <a:p>
            <a:pPr marL="514350" indent="-514350">
              <a:buAutoNum type="arabicParenBoth"/>
            </a:pPr>
            <a:r>
              <a:rPr lang="en-US" dirty="0"/>
              <a:t>Prayer</a:t>
            </a:r>
          </a:p>
          <a:p>
            <a:pPr marL="514350" indent="-514350">
              <a:buAutoNum type="arabicParenBoth"/>
            </a:pPr>
            <a:r>
              <a:rPr lang="en-US" dirty="0"/>
              <a:t>Review</a:t>
            </a:r>
          </a:p>
          <a:p>
            <a:pPr marL="514350" indent="-514350">
              <a:buAutoNum type="arabicParenBoth"/>
            </a:pPr>
            <a:r>
              <a:rPr lang="en-US" dirty="0"/>
              <a:t>The New Family</a:t>
            </a:r>
          </a:p>
          <a:p>
            <a:pPr marL="514350" indent="-514350">
              <a:buAutoNum type="arabicParenBoth"/>
            </a:pPr>
            <a:r>
              <a:rPr lang="en-US" dirty="0"/>
              <a:t>Dissolving the Traditional Family</a:t>
            </a:r>
          </a:p>
          <a:p>
            <a:pPr marL="514350" indent="-514350">
              <a:buAutoNum type="arabicParenBoth"/>
            </a:pPr>
            <a:r>
              <a:rPr lang="en-US" dirty="0"/>
              <a:t>Pre-Christian Europe</a:t>
            </a:r>
          </a:p>
          <a:p>
            <a:pPr marL="514350" indent="-514350">
              <a:buAutoNum type="arabicParenBoth"/>
            </a:pPr>
            <a:r>
              <a:rPr lang="en-US" dirty="0"/>
              <a:t>The Church’s Marriage and Family Program (MFP)</a:t>
            </a:r>
          </a:p>
          <a:p>
            <a:pPr marL="514350" indent="-514350">
              <a:buAutoNum type="arabicParenBoth"/>
            </a:pPr>
            <a:r>
              <a:rPr lang="en-US" dirty="0"/>
              <a:t>The Carolingians, Manorialism, and the European Marriage Pattern</a:t>
            </a:r>
          </a:p>
          <a:p>
            <a:pPr marL="514350" indent="-514350">
              <a:buAutoNum type="arabicParenBoth"/>
            </a:pPr>
            <a:r>
              <a:rPr lang="en-US" dirty="0"/>
              <a:t>European Marriage Pattern</a:t>
            </a:r>
          </a:p>
          <a:p>
            <a:pPr marL="514350" indent="-514350">
              <a:buAutoNum type="arabicParenBoth"/>
            </a:pPr>
            <a:r>
              <a:rPr lang="en-US" dirty="0"/>
              <a:t>Downstream Transformations</a:t>
            </a:r>
          </a:p>
          <a:p>
            <a:pPr marL="514350" indent="-514350">
              <a:buAutoNum type="arabicParenBoth"/>
            </a:pPr>
            <a:r>
              <a:rPr lang="en-US" dirty="0"/>
              <a:t> Next Steps</a:t>
            </a:r>
          </a:p>
          <a:p>
            <a:pPr marL="514350" indent="-514350">
              <a:buAutoNum type="arabicParenBoth"/>
            </a:pPr>
            <a:endParaRPr lang="en-US" dirty="0"/>
          </a:p>
        </p:txBody>
      </p:sp>
    </p:spTree>
    <p:extLst>
      <p:ext uri="{BB962C8B-B14F-4D97-AF65-F5344CB8AC3E}">
        <p14:creationId xmlns:p14="http://schemas.microsoft.com/office/powerpoint/2010/main" val="4864392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79CE7-B8A5-4B1F-B9F0-2D8EE9F5EE0F}"/>
              </a:ext>
            </a:extLst>
          </p:cNvPr>
          <p:cNvSpPr>
            <a:spLocks noGrp="1"/>
          </p:cNvSpPr>
          <p:nvPr>
            <p:ph type="title"/>
          </p:nvPr>
        </p:nvSpPr>
        <p:spPr/>
        <p:txBody>
          <a:bodyPr/>
          <a:lstStyle/>
          <a:p>
            <a:r>
              <a:rPr lang="en-US" dirty="0"/>
              <a:t>Dissolving the Traditional Family</a:t>
            </a:r>
          </a:p>
        </p:txBody>
      </p:sp>
      <p:sp>
        <p:nvSpPr>
          <p:cNvPr id="3" name="Content Placeholder 2">
            <a:extLst>
              <a:ext uri="{FF2B5EF4-FFF2-40B4-BE49-F238E27FC236}">
                <a16:creationId xmlns:a16="http://schemas.microsoft.com/office/drawing/2014/main" id="{C4600AA7-57EB-45BF-BF3B-67FD1B27449F}"/>
              </a:ext>
            </a:extLst>
          </p:cNvPr>
          <p:cNvSpPr>
            <a:spLocks noGrp="1"/>
          </p:cNvSpPr>
          <p:nvPr>
            <p:ph idx="1"/>
          </p:nvPr>
        </p:nvSpPr>
        <p:spPr/>
        <p:txBody>
          <a:bodyPr/>
          <a:lstStyle/>
          <a:p>
            <a:r>
              <a:rPr lang="en-US" dirty="0"/>
              <a:t>Today, it’s clear that the Western Church won this religious competition hands down.</a:t>
            </a:r>
          </a:p>
          <a:p>
            <a:r>
              <a:rPr lang="en-US" dirty="0"/>
              <a:t>Christianity is the world’s largest religion, having captured over 30% of the global population.</a:t>
            </a:r>
          </a:p>
          <a:p>
            <a:r>
              <a:rPr lang="en-US" dirty="0"/>
              <a:t>More specifically, 85-90 percent of modern Christians trace their cultural descent through the Roman Catholic Church, back to the Western Church in Rome and the subset of the Eastern Churches still in communion with it, and not to the heresies we listed above.</a:t>
            </a:r>
          </a:p>
          <a:p>
            <a:endParaRPr lang="en-US" dirty="0"/>
          </a:p>
        </p:txBody>
      </p:sp>
    </p:spTree>
    <p:extLst>
      <p:ext uri="{BB962C8B-B14F-4D97-AF65-F5344CB8AC3E}">
        <p14:creationId xmlns:p14="http://schemas.microsoft.com/office/powerpoint/2010/main" val="35471873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79CE7-B8A5-4B1F-B9F0-2D8EE9F5EE0F}"/>
              </a:ext>
            </a:extLst>
          </p:cNvPr>
          <p:cNvSpPr>
            <a:spLocks noGrp="1"/>
          </p:cNvSpPr>
          <p:nvPr>
            <p:ph type="title"/>
          </p:nvPr>
        </p:nvSpPr>
        <p:spPr/>
        <p:txBody>
          <a:bodyPr/>
          <a:lstStyle/>
          <a:p>
            <a:r>
              <a:rPr lang="en-US" dirty="0"/>
              <a:t>Dissolving the Traditional Family</a:t>
            </a:r>
          </a:p>
        </p:txBody>
      </p:sp>
      <p:sp>
        <p:nvSpPr>
          <p:cNvPr id="3" name="Content Placeholder 2">
            <a:extLst>
              <a:ext uri="{FF2B5EF4-FFF2-40B4-BE49-F238E27FC236}">
                <a16:creationId xmlns:a16="http://schemas.microsoft.com/office/drawing/2014/main" id="{C4600AA7-57EB-45BF-BF3B-67FD1B27449F}"/>
              </a:ext>
            </a:extLst>
          </p:cNvPr>
          <p:cNvSpPr>
            <a:spLocks noGrp="1"/>
          </p:cNvSpPr>
          <p:nvPr>
            <p:ph idx="1"/>
          </p:nvPr>
        </p:nvSpPr>
        <p:spPr/>
        <p:txBody>
          <a:bodyPr/>
          <a:lstStyle/>
          <a:p>
            <a:r>
              <a:rPr lang="en-US" dirty="0"/>
              <a:t>This outcome was far from clear when the Western half of the Roman Empire broke up.</a:t>
            </a:r>
          </a:p>
          <a:p>
            <a:r>
              <a:rPr lang="en-US" dirty="0"/>
              <a:t>The Eastern Orthodox Church, as the state religion of the Byzantine Empire, was backed by powerful Roman state institutions and military might.</a:t>
            </a:r>
          </a:p>
          <a:p>
            <a:r>
              <a:rPr lang="en-US" dirty="0"/>
              <a:t>The Nestorian Church, based in cosmopolitan Persia, had established missions in India no later than 300AD, and in Chine by 635AD, many centuries before the Roman Catholic Church would arrive in these places.</a:t>
            </a:r>
          </a:p>
          <a:p>
            <a:endParaRPr lang="en-US" dirty="0"/>
          </a:p>
        </p:txBody>
      </p:sp>
    </p:spTree>
    <p:extLst>
      <p:ext uri="{BB962C8B-B14F-4D97-AF65-F5344CB8AC3E}">
        <p14:creationId xmlns:p14="http://schemas.microsoft.com/office/powerpoint/2010/main" val="28755468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79CE7-B8A5-4B1F-B9F0-2D8EE9F5EE0F}"/>
              </a:ext>
            </a:extLst>
          </p:cNvPr>
          <p:cNvSpPr>
            <a:spLocks noGrp="1"/>
          </p:cNvSpPr>
          <p:nvPr>
            <p:ph type="title"/>
          </p:nvPr>
        </p:nvSpPr>
        <p:spPr/>
        <p:txBody>
          <a:bodyPr/>
          <a:lstStyle/>
          <a:p>
            <a:r>
              <a:rPr lang="en-US" dirty="0"/>
              <a:t>Dissolving the Traditional Family</a:t>
            </a:r>
          </a:p>
        </p:txBody>
      </p:sp>
      <p:sp>
        <p:nvSpPr>
          <p:cNvPr id="3" name="Content Placeholder 2">
            <a:extLst>
              <a:ext uri="{FF2B5EF4-FFF2-40B4-BE49-F238E27FC236}">
                <a16:creationId xmlns:a16="http://schemas.microsoft.com/office/drawing/2014/main" id="{C4600AA7-57EB-45BF-BF3B-67FD1B27449F}"/>
              </a:ext>
            </a:extLst>
          </p:cNvPr>
          <p:cNvSpPr>
            <a:spLocks noGrp="1"/>
          </p:cNvSpPr>
          <p:nvPr>
            <p:ph idx="1"/>
          </p:nvPr>
        </p:nvSpPr>
        <p:spPr/>
        <p:txBody>
          <a:bodyPr/>
          <a:lstStyle/>
          <a:p>
            <a:r>
              <a:rPr lang="en-US" dirty="0"/>
              <a:t>Why did the Western Church so dominate in the long run, not only exterminating or commandeering all of Europe’s traditional gods and rituals but also outpacing other versions of Christianity?</a:t>
            </a:r>
          </a:p>
          <a:p>
            <a:r>
              <a:rPr lang="en-US" dirty="0"/>
              <a:t>As a Catholic, ultimately I believe the answer is God’s providence.</a:t>
            </a:r>
          </a:p>
          <a:p>
            <a:r>
              <a:rPr lang="en-US" dirty="0"/>
              <a:t>But it is worthwhile, even as a Catholic, to consider the mechanisms and means by which this took place.</a:t>
            </a:r>
          </a:p>
          <a:p>
            <a:endParaRPr lang="en-US" dirty="0"/>
          </a:p>
          <a:p>
            <a:endParaRPr lang="en-US" dirty="0"/>
          </a:p>
        </p:txBody>
      </p:sp>
    </p:spTree>
    <p:extLst>
      <p:ext uri="{BB962C8B-B14F-4D97-AF65-F5344CB8AC3E}">
        <p14:creationId xmlns:p14="http://schemas.microsoft.com/office/powerpoint/2010/main" val="29532723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79CE7-B8A5-4B1F-B9F0-2D8EE9F5EE0F}"/>
              </a:ext>
            </a:extLst>
          </p:cNvPr>
          <p:cNvSpPr>
            <a:spLocks noGrp="1"/>
          </p:cNvSpPr>
          <p:nvPr>
            <p:ph type="title"/>
          </p:nvPr>
        </p:nvSpPr>
        <p:spPr/>
        <p:txBody>
          <a:bodyPr/>
          <a:lstStyle/>
          <a:p>
            <a:r>
              <a:rPr lang="en-US" dirty="0"/>
              <a:t>Dissolving the Traditional Family</a:t>
            </a:r>
          </a:p>
        </p:txBody>
      </p:sp>
      <p:sp>
        <p:nvSpPr>
          <p:cNvPr id="3" name="Content Placeholder 2">
            <a:extLst>
              <a:ext uri="{FF2B5EF4-FFF2-40B4-BE49-F238E27FC236}">
                <a16:creationId xmlns:a16="http://schemas.microsoft.com/office/drawing/2014/main" id="{C4600AA7-57EB-45BF-BF3B-67FD1B27449F}"/>
              </a:ext>
            </a:extLst>
          </p:cNvPr>
          <p:cNvSpPr>
            <a:spLocks noGrp="1"/>
          </p:cNvSpPr>
          <p:nvPr>
            <p:ph idx="1"/>
          </p:nvPr>
        </p:nvSpPr>
        <p:spPr/>
        <p:txBody>
          <a:bodyPr/>
          <a:lstStyle/>
          <a:p>
            <a:r>
              <a:rPr lang="en-US" dirty="0"/>
              <a:t>There are many important elements to this story:</a:t>
            </a:r>
          </a:p>
          <a:p>
            <a:pPr lvl="1"/>
            <a:r>
              <a:rPr lang="en-US" dirty="0"/>
              <a:t>The keys of Peter</a:t>
            </a:r>
          </a:p>
          <a:p>
            <a:pPr lvl="1"/>
            <a:r>
              <a:rPr lang="en-US" dirty="0"/>
              <a:t>Peter and Paul</a:t>
            </a:r>
          </a:p>
          <a:p>
            <a:pPr lvl="1"/>
            <a:r>
              <a:rPr lang="en-US" dirty="0"/>
              <a:t>Rome’s geographic location</a:t>
            </a:r>
          </a:p>
          <a:p>
            <a:pPr lvl="1"/>
            <a:r>
              <a:rPr lang="en-US" dirty="0"/>
              <a:t>Northern Europe’s technological disadvantage</a:t>
            </a:r>
          </a:p>
          <a:p>
            <a:r>
              <a:rPr lang="en-US" dirty="0"/>
              <a:t>Complexities aside, one of the most important factors in explaining the Catholic Church’s immense successes lies in its extreme package of prohibitions, prescriptions, and preferences surrounding marriage and the family (the Church’s MFP).</a:t>
            </a:r>
          </a:p>
          <a:p>
            <a:endParaRPr lang="en-US" dirty="0"/>
          </a:p>
        </p:txBody>
      </p:sp>
    </p:spTree>
    <p:extLst>
      <p:ext uri="{BB962C8B-B14F-4D97-AF65-F5344CB8AC3E}">
        <p14:creationId xmlns:p14="http://schemas.microsoft.com/office/powerpoint/2010/main" val="23041276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79CE7-B8A5-4B1F-B9F0-2D8EE9F5EE0F}"/>
              </a:ext>
            </a:extLst>
          </p:cNvPr>
          <p:cNvSpPr>
            <a:spLocks noGrp="1"/>
          </p:cNvSpPr>
          <p:nvPr>
            <p:ph type="title"/>
          </p:nvPr>
        </p:nvSpPr>
        <p:spPr/>
        <p:txBody>
          <a:bodyPr/>
          <a:lstStyle/>
          <a:p>
            <a:r>
              <a:rPr lang="en-US" dirty="0"/>
              <a:t>Dissolving the Traditional Family</a:t>
            </a:r>
          </a:p>
        </p:txBody>
      </p:sp>
      <p:sp>
        <p:nvSpPr>
          <p:cNvPr id="3" name="Content Placeholder 2">
            <a:extLst>
              <a:ext uri="{FF2B5EF4-FFF2-40B4-BE49-F238E27FC236}">
                <a16:creationId xmlns:a16="http://schemas.microsoft.com/office/drawing/2014/main" id="{C4600AA7-57EB-45BF-BF3B-67FD1B27449F}"/>
              </a:ext>
            </a:extLst>
          </p:cNvPr>
          <p:cNvSpPr>
            <a:spLocks noGrp="1"/>
          </p:cNvSpPr>
          <p:nvPr>
            <p:ph idx="1"/>
          </p:nvPr>
        </p:nvSpPr>
        <p:spPr/>
        <p:txBody>
          <a:bodyPr/>
          <a:lstStyle/>
          <a:p>
            <a:r>
              <a:rPr lang="en-US" dirty="0"/>
              <a:t>Despite possessing not the clearest roots in the Sacred Scriptures, the Church’s MFP was gradually ritualized and disseminated wherever possible through a combination of persuasion, ostracism, supernatural threats, and secular punishments.</a:t>
            </a:r>
          </a:p>
          <a:p>
            <a:r>
              <a:rPr lang="en-US" dirty="0"/>
              <a:t>As these practices were slowly internalized by Christians and transmitted to later generations as commonsense social norms, people’s lives and psychology were altered in crucial ways.</a:t>
            </a:r>
          </a:p>
          <a:p>
            <a:endParaRPr lang="en-US" dirty="0"/>
          </a:p>
        </p:txBody>
      </p:sp>
    </p:spTree>
    <p:extLst>
      <p:ext uri="{BB962C8B-B14F-4D97-AF65-F5344CB8AC3E}">
        <p14:creationId xmlns:p14="http://schemas.microsoft.com/office/powerpoint/2010/main" val="3830946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79CE7-B8A5-4B1F-B9F0-2D8EE9F5EE0F}"/>
              </a:ext>
            </a:extLst>
          </p:cNvPr>
          <p:cNvSpPr>
            <a:spLocks noGrp="1"/>
          </p:cNvSpPr>
          <p:nvPr>
            <p:ph type="title"/>
          </p:nvPr>
        </p:nvSpPr>
        <p:spPr/>
        <p:txBody>
          <a:bodyPr/>
          <a:lstStyle/>
          <a:p>
            <a:r>
              <a:rPr lang="en-US" dirty="0"/>
              <a:t>Dissolving the Traditional Family</a:t>
            </a:r>
          </a:p>
        </p:txBody>
      </p:sp>
      <p:sp>
        <p:nvSpPr>
          <p:cNvPr id="3" name="Content Placeholder 2">
            <a:extLst>
              <a:ext uri="{FF2B5EF4-FFF2-40B4-BE49-F238E27FC236}">
                <a16:creationId xmlns:a16="http://schemas.microsoft.com/office/drawing/2014/main" id="{C4600AA7-57EB-45BF-BF3B-67FD1B27449F}"/>
              </a:ext>
            </a:extLst>
          </p:cNvPr>
          <p:cNvSpPr>
            <a:spLocks noGrp="1"/>
          </p:cNvSpPr>
          <p:nvPr>
            <p:ph idx="1"/>
          </p:nvPr>
        </p:nvSpPr>
        <p:spPr/>
        <p:txBody>
          <a:bodyPr/>
          <a:lstStyle/>
          <a:p>
            <a:r>
              <a:rPr lang="en-US" dirty="0"/>
              <a:t>These policies slowly transformed the experience of ordinary individuals by forcing them to adapt to, and reorganize their social habits around, a world without intensive kin-based </a:t>
            </a:r>
            <a:r>
              <a:rPr lang="en-US" dirty="0" err="1"/>
              <a:t>instutitions</a:t>
            </a:r>
            <a:r>
              <a:rPr lang="en-US" dirty="0"/>
              <a:t>.</a:t>
            </a:r>
          </a:p>
          <a:p>
            <a:endParaRPr lang="en-US" dirty="0"/>
          </a:p>
        </p:txBody>
      </p:sp>
    </p:spTree>
    <p:extLst>
      <p:ext uri="{BB962C8B-B14F-4D97-AF65-F5344CB8AC3E}">
        <p14:creationId xmlns:p14="http://schemas.microsoft.com/office/powerpoint/2010/main" val="30021015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79CE7-B8A5-4B1F-B9F0-2D8EE9F5EE0F}"/>
              </a:ext>
            </a:extLst>
          </p:cNvPr>
          <p:cNvSpPr>
            <a:spLocks noGrp="1"/>
          </p:cNvSpPr>
          <p:nvPr>
            <p:ph type="title"/>
          </p:nvPr>
        </p:nvSpPr>
        <p:spPr/>
        <p:txBody>
          <a:bodyPr/>
          <a:lstStyle/>
          <a:p>
            <a:r>
              <a:rPr lang="en-US" dirty="0"/>
              <a:t>Dissolving the Traditional Family</a:t>
            </a:r>
          </a:p>
        </p:txBody>
      </p:sp>
      <p:sp>
        <p:nvSpPr>
          <p:cNvPr id="3" name="Content Placeholder 2">
            <a:extLst>
              <a:ext uri="{FF2B5EF4-FFF2-40B4-BE49-F238E27FC236}">
                <a16:creationId xmlns:a16="http://schemas.microsoft.com/office/drawing/2014/main" id="{C4600AA7-57EB-45BF-BF3B-67FD1B27449F}"/>
              </a:ext>
            </a:extLst>
          </p:cNvPr>
          <p:cNvSpPr>
            <a:spLocks noGrp="1"/>
          </p:cNvSpPr>
          <p:nvPr>
            <p:ph idx="1"/>
          </p:nvPr>
        </p:nvSpPr>
        <p:spPr/>
        <p:txBody>
          <a:bodyPr/>
          <a:lstStyle/>
          <a:p>
            <a:r>
              <a:rPr lang="en-US" dirty="0"/>
              <a:t>Throughout this process, the Church was competing not only with other religious complexes, but also with intensive kin-based institutions and tribal loyalties.</a:t>
            </a:r>
          </a:p>
          <a:p>
            <a:r>
              <a:rPr lang="en-US" dirty="0"/>
              <a:t>By undermining intensive kinship, the Church’s marriage and family policies gradually released individuals from the responsibilities, obligations, and benefits of their clans and houses, creating both more opportunities and greater incentives for people to devote themselves to the Church and, later, to other voluntary organizations. </a:t>
            </a:r>
          </a:p>
        </p:txBody>
      </p:sp>
    </p:spTree>
    <p:extLst>
      <p:ext uri="{BB962C8B-B14F-4D97-AF65-F5344CB8AC3E}">
        <p14:creationId xmlns:p14="http://schemas.microsoft.com/office/powerpoint/2010/main" val="13045187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49FEE-C3F0-49F4-9473-E7C56C8AF6CC}"/>
              </a:ext>
            </a:extLst>
          </p:cNvPr>
          <p:cNvSpPr>
            <a:spLocks noGrp="1"/>
          </p:cNvSpPr>
          <p:nvPr>
            <p:ph type="title"/>
          </p:nvPr>
        </p:nvSpPr>
        <p:spPr/>
        <p:txBody>
          <a:bodyPr/>
          <a:lstStyle/>
          <a:p>
            <a:r>
              <a:rPr lang="en-US" dirty="0"/>
              <a:t>Pre-Christian Europe</a:t>
            </a:r>
          </a:p>
        </p:txBody>
      </p:sp>
      <p:sp>
        <p:nvSpPr>
          <p:cNvPr id="3" name="Content Placeholder 2">
            <a:extLst>
              <a:ext uri="{FF2B5EF4-FFF2-40B4-BE49-F238E27FC236}">
                <a16:creationId xmlns:a16="http://schemas.microsoft.com/office/drawing/2014/main" id="{A90B6F69-0EDC-4688-B84C-A35F45F80A19}"/>
              </a:ext>
            </a:extLst>
          </p:cNvPr>
          <p:cNvSpPr>
            <a:spLocks noGrp="1"/>
          </p:cNvSpPr>
          <p:nvPr>
            <p:ph idx="1"/>
          </p:nvPr>
        </p:nvSpPr>
        <p:spPr/>
        <p:txBody>
          <a:bodyPr>
            <a:normAutofit lnSpcReduction="10000"/>
          </a:bodyPr>
          <a:lstStyle/>
          <a:p>
            <a:pPr marL="514350" indent="-514350">
              <a:buAutoNum type="arabicParenBoth"/>
            </a:pPr>
            <a:r>
              <a:rPr lang="en-US" dirty="0"/>
              <a:t>People lived enmeshed in kin-based organizations within tribal groups or networks. Extended family households were part of larger kin-groups (clans, houses, lineages, etc.), some of which were called </a:t>
            </a:r>
            <a:r>
              <a:rPr lang="en-US" dirty="0" err="1"/>
              <a:t>sippen</a:t>
            </a:r>
            <a:r>
              <a:rPr lang="en-US" dirty="0"/>
              <a:t> (Germanic) or septs (Celtic).</a:t>
            </a:r>
          </a:p>
          <a:p>
            <a:pPr marL="514350" indent="-514350">
              <a:buAutoNum type="arabicParenBoth"/>
            </a:pPr>
            <a:r>
              <a:rPr lang="en-US" dirty="0"/>
              <a:t>Inheritance and </a:t>
            </a:r>
            <a:r>
              <a:rPr lang="en-US" dirty="0" err="1"/>
              <a:t>postmarital</a:t>
            </a:r>
            <a:r>
              <a:rPr lang="en-US" dirty="0"/>
              <a:t> residence had patrilineal biases: people often lived in extended patrilineal households, and wives moved to live with their husband’s kinfolk.</a:t>
            </a:r>
          </a:p>
          <a:p>
            <a:pPr marL="514350" indent="-514350">
              <a:buAutoNum type="arabicParenBoth"/>
            </a:pPr>
            <a:r>
              <a:rPr lang="en-US" dirty="0"/>
              <a:t>Many kinship units collectively owned or controlled territory. Even where individual ownership existed, kinfolk often retained inheritance rights such that lands couldn’t be sold or otherwise transferred without the consent of relatives.</a:t>
            </a:r>
          </a:p>
        </p:txBody>
      </p:sp>
    </p:spTree>
    <p:extLst>
      <p:ext uri="{BB962C8B-B14F-4D97-AF65-F5344CB8AC3E}">
        <p14:creationId xmlns:p14="http://schemas.microsoft.com/office/powerpoint/2010/main" val="15615939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49FEE-C3F0-49F4-9473-E7C56C8AF6CC}"/>
              </a:ext>
            </a:extLst>
          </p:cNvPr>
          <p:cNvSpPr>
            <a:spLocks noGrp="1"/>
          </p:cNvSpPr>
          <p:nvPr>
            <p:ph type="title"/>
          </p:nvPr>
        </p:nvSpPr>
        <p:spPr/>
        <p:txBody>
          <a:bodyPr/>
          <a:lstStyle/>
          <a:p>
            <a:r>
              <a:rPr lang="en-US" dirty="0"/>
              <a:t>Pre-Christian Europe</a:t>
            </a:r>
          </a:p>
        </p:txBody>
      </p:sp>
      <p:sp>
        <p:nvSpPr>
          <p:cNvPr id="3" name="Content Placeholder 2">
            <a:extLst>
              <a:ext uri="{FF2B5EF4-FFF2-40B4-BE49-F238E27FC236}">
                <a16:creationId xmlns:a16="http://schemas.microsoft.com/office/drawing/2014/main" id="{A90B6F69-0EDC-4688-B84C-A35F45F80A19}"/>
              </a:ext>
            </a:extLst>
          </p:cNvPr>
          <p:cNvSpPr>
            <a:spLocks noGrp="1"/>
          </p:cNvSpPr>
          <p:nvPr>
            <p:ph idx="1"/>
          </p:nvPr>
        </p:nvSpPr>
        <p:spPr/>
        <p:txBody>
          <a:bodyPr>
            <a:normAutofit/>
          </a:bodyPr>
          <a:lstStyle/>
          <a:p>
            <a:pPr marL="0" indent="0">
              <a:buNone/>
            </a:pPr>
            <a:r>
              <a:rPr lang="en-US" dirty="0"/>
              <a:t>(4) Larger kin-based organizations provided individuals with both their legal and their social identities. Disputes within kin-groups were adjudicated internally, according to custom. Corporate responsibility meant that intentionality sometimes played little role in assigning punishments or levying fines for disputes between kin-groups.</a:t>
            </a:r>
          </a:p>
          <a:p>
            <a:pPr marL="0" indent="0">
              <a:buNone/>
            </a:pPr>
            <a:r>
              <a:rPr lang="en-US" dirty="0"/>
              <a:t>(5) Kin-based organizations provided members with protection, insurance, and security. These organizations cared for sick, injured, and poor members, as well as the elderly.</a:t>
            </a:r>
          </a:p>
        </p:txBody>
      </p:sp>
    </p:spTree>
    <p:extLst>
      <p:ext uri="{BB962C8B-B14F-4D97-AF65-F5344CB8AC3E}">
        <p14:creationId xmlns:p14="http://schemas.microsoft.com/office/powerpoint/2010/main" val="12515182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49FEE-C3F0-49F4-9473-E7C56C8AF6CC}"/>
              </a:ext>
            </a:extLst>
          </p:cNvPr>
          <p:cNvSpPr>
            <a:spLocks noGrp="1"/>
          </p:cNvSpPr>
          <p:nvPr>
            <p:ph type="title"/>
          </p:nvPr>
        </p:nvSpPr>
        <p:spPr/>
        <p:txBody>
          <a:bodyPr/>
          <a:lstStyle/>
          <a:p>
            <a:r>
              <a:rPr lang="en-US" dirty="0"/>
              <a:t>Pre-Christian Europe</a:t>
            </a:r>
          </a:p>
        </p:txBody>
      </p:sp>
      <p:sp>
        <p:nvSpPr>
          <p:cNvPr id="3" name="Content Placeholder 2">
            <a:extLst>
              <a:ext uri="{FF2B5EF4-FFF2-40B4-BE49-F238E27FC236}">
                <a16:creationId xmlns:a16="http://schemas.microsoft.com/office/drawing/2014/main" id="{A90B6F69-0EDC-4688-B84C-A35F45F80A19}"/>
              </a:ext>
            </a:extLst>
          </p:cNvPr>
          <p:cNvSpPr>
            <a:spLocks noGrp="1"/>
          </p:cNvSpPr>
          <p:nvPr>
            <p:ph idx="1"/>
          </p:nvPr>
        </p:nvSpPr>
        <p:spPr/>
        <p:txBody>
          <a:bodyPr>
            <a:normAutofit/>
          </a:bodyPr>
          <a:lstStyle/>
          <a:p>
            <a:pPr marL="0" indent="0">
              <a:buNone/>
            </a:pPr>
            <a:r>
              <a:rPr lang="en-US" dirty="0"/>
              <a:t>(6) Arranged marriages with relatives were customary, as were marriage payments like dowry or bride price (where the groom or his family pays for the bride).</a:t>
            </a:r>
          </a:p>
          <a:p>
            <a:pPr marL="0" indent="0">
              <a:buNone/>
            </a:pPr>
            <a:r>
              <a:rPr lang="en-US" dirty="0"/>
              <a:t>(7) Polygynous marriages were common for high-status men. In many communities, men could pair with only one “primary” wife, typically someone of roughly equal status, but could then add secondary wives, usually of lower social status.</a:t>
            </a:r>
          </a:p>
        </p:txBody>
      </p:sp>
    </p:spTree>
    <p:extLst>
      <p:ext uri="{BB962C8B-B14F-4D97-AF65-F5344CB8AC3E}">
        <p14:creationId xmlns:p14="http://schemas.microsoft.com/office/powerpoint/2010/main" val="762826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C241D-EC61-4535-9F79-0C8D54F4BDB1}"/>
              </a:ext>
            </a:extLst>
          </p:cNvPr>
          <p:cNvSpPr>
            <a:spLocks noGrp="1"/>
          </p:cNvSpPr>
          <p:nvPr>
            <p:ph type="title"/>
          </p:nvPr>
        </p:nvSpPr>
        <p:spPr/>
        <p:txBody>
          <a:bodyPr/>
          <a:lstStyle/>
          <a:p>
            <a:r>
              <a:rPr lang="en-US" dirty="0"/>
              <a:t>Review</a:t>
            </a:r>
          </a:p>
        </p:txBody>
      </p:sp>
      <p:sp>
        <p:nvSpPr>
          <p:cNvPr id="3" name="Content Placeholder 2">
            <a:extLst>
              <a:ext uri="{FF2B5EF4-FFF2-40B4-BE49-F238E27FC236}">
                <a16:creationId xmlns:a16="http://schemas.microsoft.com/office/drawing/2014/main" id="{0FD3914B-F40C-4488-A9D9-FF2BE052DD64}"/>
              </a:ext>
            </a:extLst>
          </p:cNvPr>
          <p:cNvSpPr>
            <a:spLocks noGrp="1"/>
          </p:cNvSpPr>
          <p:nvPr>
            <p:ph idx="1"/>
          </p:nvPr>
        </p:nvSpPr>
        <p:spPr/>
        <p:txBody>
          <a:bodyPr/>
          <a:lstStyle/>
          <a:p>
            <a:r>
              <a:rPr lang="en-US" dirty="0"/>
              <a:t>Let’s review where we ended last time.</a:t>
            </a:r>
          </a:p>
        </p:txBody>
      </p:sp>
    </p:spTree>
    <p:extLst>
      <p:ext uri="{BB962C8B-B14F-4D97-AF65-F5344CB8AC3E}">
        <p14:creationId xmlns:p14="http://schemas.microsoft.com/office/powerpoint/2010/main" val="654698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324B-588F-4131-9D03-CBC08FF2C501}"/>
              </a:ext>
            </a:extLst>
          </p:cNvPr>
          <p:cNvSpPr>
            <a:spLocks noGrp="1"/>
          </p:cNvSpPr>
          <p:nvPr>
            <p:ph type="title"/>
          </p:nvPr>
        </p:nvSpPr>
        <p:spPr/>
        <p:txBody>
          <a:bodyPr/>
          <a:lstStyle/>
          <a:p>
            <a:r>
              <a:rPr lang="en-US" dirty="0"/>
              <a:t>The Church’s MFP</a:t>
            </a:r>
          </a:p>
        </p:txBody>
      </p:sp>
      <p:sp>
        <p:nvSpPr>
          <p:cNvPr id="3" name="Content Placeholder 2">
            <a:extLst>
              <a:ext uri="{FF2B5EF4-FFF2-40B4-BE49-F238E27FC236}">
                <a16:creationId xmlns:a16="http://schemas.microsoft.com/office/drawing/2014/main" id="{869C2961-7D72-49ED-8A9F-CDA2EA20375D}"/>
              </a:ext>
            </a:extLst>
          </p:cNvPr>
          <p:cNvSpPr>
            <a:spLocks noGrp="1"/>
          </p:cNvSpPr>
          <p:nvPr>
            <p:ph idx="1"/>
          </p:nvPr>
        </p:nvSpPr>
        <p:spPr/>
        <p:txBody>
          <a:bodyPr/>
          <a:lstStyle/>
          <a:p>
            <a:pPr marL="514350" indent="-514350">
              <a:buAutoNum type="arabicParenBoth"/>
            </a:pPr>
            <a:r>
              <a:rPr lang="en-US" dirty="0"/>
              <a:t>Prohibited marriage to blood relatives. These prohibitions were gradually extended to include quite distant relatives, up to sixth cousins. This essentially tabooed marriage or sex between those who shared one or more of their 128 great-great-great-great-great-grandparents. </a:t>
            </a:r>
          </a:p>
          <a:p>
            <a:pPr marL="514350" indent="-514350">
              <a:buAutoNum type="arabicParenBoth"/>
            </a:pPr>
            <a:r>
              <a:rPr lang="en-US" dirty="0"/>
              <a:t>Prohibited marriage to affinal kin within the circle of tabooed blood relatives. If your husband died, you couldn’t then marry his brother, your bother-in-law. In the eyes of the Church, your husband’s brother became like your real brother (incest!).</a:t>
            </a:r>
          </a:p>
        </p:txBody>
      </p:sp>
    </p:spTree>
    <p:extLst>
      <p:ext uri="{BB962C8B-B14F-4D97-AF65-F5344CB8AC3E}">
        <p14:creationId xmlns:p14="http://schemas.microsoft.com/office/powerpoint/2010/main" val="20913888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324B-588F-4131-9D03-CBC08FF2C501}"/>
              </a:ext>
            </a:extLst>
          </p:cNvPr>
          <p:cNvSpPr>
            <a:spLocks noGrp="1"/>
          </p:cNvSpPr>
          <p:nvPr>
            <p:ph type="title"/>
          </p:nvPr>
        </p:nvSpPr>
        <p:spPr/>
        <p:txBody>
          <a:bodyPr/>
          <a:lstStyle/>
          <a:p>
            <a:r>
              <a:rPr lang="en-US" dirty="0"/>
              <a:t>The Church’s MFP</a:t>
            </a:r>
          </a:p>
        </p:txBody>
      </p:sp>
      <p:sp>
        <p:nvSpPr>
          <p:cNvPr id="3" name="Content Placeholder 2">
            <a:extLst>
              <a:ext uri="{FF2B5EF4-FFF2-40B4-BE49-F238E27FC236}">
                <a16:creationId xmlns:a16="http://schemas.microsoft.com/office/drawing/2014/main" id="{869C2961-7D72-49ED-8A9F-CDA2EA20375D}"/>
              </a:ext>
            </a:extLst>
          </p:cNvPr>
          <p:cNvSpPr>
            <a:spLocks noGrp="1"/>
          </p:cNvSpPr>
          <p:nvPr>
            <p:ph idx="1"/>
          </p:nvPr>
        </p:nvSpPr>
        <p:spPr/>
        <p:txBody>
          <a:bodyPr/>
          <a:lstStyle/>
          <a:p>
            <a:pPr marL="0" indent="0">
              <a:buNone/>
            </a:pPr>
            <a:r>
              <a:rPr lang="en-US" dirty="0"/>
              <a:t>(6) Discouraged the adoption of children unless the children were actually orphaned. Mothers were to care for their own children: if they couldn’t, the Church or godparents would provide.</a:t>
            </a:r>
          </a:p>
          <a:p>
            <a:pPr marL="0" indent="0">
              <a:buNone/>
            </a:pPr>
            <a:r>
              <a:rPr lang="en-US" dirty="0"/>
              <a:t>(7) Required both the bride and groom to publicly consent (“I do”) to marriage. This suppressed marriages and began to more firmly hitch marriage to romantic love.</a:t>
            </a:r>
          </a:p>
          <a:p>
            <a:pPr marL="0" indent="0">
              <a:buNone/>
            </a:pPr>
            <a:r>
              <a:rPr lang="en-US" dirty="0"/>
              <a:t>(8) Encouraged, and sometimes required, newly married couples to set up independent households – neolocal residence. The Church also encouraged the use of traditional marriage payments (e.g., dowry) to help fund this new residence.</a:t>
            </a:r>
          </a:p>
        </p:txBody>
      </p:sp>
    </p:spTree>
    <p:extLst>
      <p:ext uri="{BB962C8B-B14F-4D97-AF65-F5344CB8AC3E}">
        <p14:creationId xmlns:p14="http://schemas.microsoft.com/office/powerpoint/2010/main" val="41411428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324B-588F-4131-9D03-CBC08FF2C501}"/>
              </a:ext>
            </a:extLst>
          </p:cNvPr>
          <p:cNvSpPr>
            <a:spLocks noGrp="1"/>
          </p:cNvSpPr>
          <p:nvPr>
            <p:ph type="title"/>
          </p:nvPr>
        </p:nvSpPr>
        <p:spPr/>
        <p:txBody>
          <a:bodyPr/>
          <a:lstStyle/>
          <a:p>
            <a:r>
              <a:rPr lang="en-US" dirty="0"/>
              <a:t>The Church’s MFP</a:t>
            </a:r>
          </a:p>
        </p:txBody>
      </p:sp>
      <p:sp>
        <p:nvSpPr>
          <p:cNvPr id="3" name="Content Placeholder 2">
            <a:extLst>
              <a:ext uri="{FF2B5EF4-FFF2-40B4-BE49-F238E27FC236}">
                <a16:creationId xmlns:a16="http://schemas.microsoft.com/office/drawing/2014/main" id="{869C2961-7D72-49ED-8A9F-CDA2EA20375D}"/>
              </a:ext>
            </a:extLst>
          </p:cNvPr>
          <p:cNvSpPr>
            <a:spLocks noGrp="1"/>
          </p:cNvSpPr>
          <p:nvPr>
            <p:ph idx="1"/>
          </p:nvPr>
        </p:nvSpPr>
        <p:spPr/>
        <p:txBody>
          <a:bodyPr/>
          <a:lstStyle/>
          <a:p>
            <a:pPr marL="0" indent="0">
              <a:buNone/>
            </a:pPr>
            <a:r>
              <a:rPr lang="en-US" dirty="0"/>
              <a:t>(9) Encouraged the individual ownership of property (land) and inheritance by personal testament. This meant that individuals could personally decide where their property went, both during their life, and after their death.</a:t>
            </a:r>
          </a:p>
          <a:p>
            <a:pPr marL="0" indent="0">
              <a:buNone/>
            </a:pPr>
            <a:endParaRPr lang="en-US" dirty="0"/>
          </a:p>
        </p:txBody>
      </p:sp>
    </p:spTree>
    <p:extLst>
      <p:ext uri="{BB962C8B-B14F-4D97-AF65-F5344CB8AC3E}">
        <p14:creationId xmlns:p14="http://schemas.microsoft.com/office/powerpoint/2010/main" val="8019878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09690-B0A0-4E2A-A21B-19F1780AF268}"/>
              </a:ext>
            </a:extLst>
          </p:cNvPr>
          <p:cNvSpPr>
            <a:spLocks noGrp="1"/>
          </p:cNvSpPr>
          <p:nvPr>
            <p:ph type="title"/>
          </p:nvPr>
        </p:nvSpPr>
        <p:spPr/>
        <p:txBody>
          <a:bodyPr/>
          <a:lstStyle/>
          <a:p>
            <a:r>
              <a:rPr lang="en-US" dirty="0"/>
              <a:t>The Church’s MFP</a:t>
            </a:r>
          </a:p>
        </p:txBody>
      </p:sp>
      <p:sp>
        <p:nvSpPr>
          <p:cNvPr id="3" name="Content Placeholder 2">
            <a:extLst>
              <a:ext uri="{FF2B5EF4-FFF2-40B4-BE49-F238E27FC236}">
                <a16:creationId xmlns:a16="http://schemas.microsoft.com/office/drawing/2014/main" id="{9E02A71E-6EB2-4D02-AE4B-F25DABAD3CD2}"/>
              </a:ext>
            </a:extLst>
          </p:cNvPr>
          <p:cNvSpPr>
            <a:spLocks noGrp="1"/>
          </p:cNvSpPr>
          <p:nvPr>
            <p:ph idx="1"/>
          </p:nvPr>
        </p:nvSpPr>
        <p:spPr/>
        <p:txBody>
          <a:bodyPr/>
          <a:lstStyle/>
          <a:p>
            <a:r>
              <a:rPr lang="en-US" dirty="0"/>
              <a:t>To anyone other than an anthropologist, this might all sound boring or inconsequential, hardly a spark that might have ignited the blaze of Western civilization or the source of a major shift in people’s psychology.</a:t>
            </a:r>
          </a:p>
          <a:p>
            <a:r>
              <a:rPr lang="en-US" dirty="0"/>
              <a:t>However, by looking more closely, we can see how the Church’s policies threw a barrage of monkey wrenches into the machinery of intensive kinship while simultaneously catalyzing its own spread.</a:t>
            </a:r>
          </a:p>
        </p:txBody>
      </p:sp>
    </p:spTree>
    <p:extLst>
      <p:ext uri="{BB962C8B-B14F-4D97-AF65-F5344CB8AC3E}">
        <p14:creationId xmlns:p14="http://schemas.microsoft.com/office/powerpoint/2010/main" val="6258068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89477-4AAA-4E50-9E3B-DE062675F612}"/>
              </a:ext>
            </a:extLst>
          </p:cNvPr>
          <p:cNvSpPr>
            <a:spLocks noGrp="1"/>
          </p:cNvSpPr>
          <p:nvPr>
            <p:ph type="title"/>
          </p:nvPr>
        </p:nvSpPr>
        <p:spPr>
          <a:xfrm>
            <a:off x="838200" y="365125"/>
            <a:ext cx="10515600" cy="1325563"/>
          </a:xfrm>
        </p:spPr>
        <p:txBody>
          <a:bodyPr/>
          <a:lstStyle/>
          <a:p>
            <a:r>
              <a:rPr lang="en-US" dirty="0"/>
              <a:t>The Carolingians, Manorialism, and the European Marriage Pattern</a:t>
            </a:r>
          </a:p>
        </p:txBody>
      </p:sp>
      <p:sp>
        <p:nvSpPr>
          <p:cNvPr id="3" name="Content Placeholder 2">
            <a:extLst>
              <a:ext uri="{FF2B5EF4-FFF2-40B4-BE49-F238E27FC236}">
                <a16:creationId xmlns:a16="http://schemas.microsoft.com/office/drawing/2014/main" id="{8C366241-957C-4659-8FE3-6E6438A359CB}"/>
              </a:ext>
            </a:extLst>
          </p:cNvPr>
          <p:cNvSpPr>
            <a:spLocks noGrp="1"/>
          </p:cNvSpPr>
          <p:nvPr>
            <p:ph idx="1"/>
          </p:nvPr>
        </p:nvSpPr>
        <p:spPr/>
        <p:txBody>
          <a:bodyPr/>
          <a:lstStyle/>
          <a:p>
            <a:r>
              <a:rPr lang="en-US" dirty="0"/>
              <a:t>Beginning in the late 500s, the Church found common cause with Frankish rulers.</a:t>
            </a:r>
          </a:p>
          <a:p>
            <a:r>
              <a:rPr lang="en-US" dirty="0"/>
              <a:t>This alliance between popes and the Frankish kinds eventually lead to a great period of growth called the Carolingian age, named after the Frankish kind Charlemagne, crowned “Emperor of the Romans” on Christmas Day in 800AD.</a:t>
            </a:r>
          </a:p>
          <a:p>
            <a:r>
              <a:rPr lang="en-US" dirty="0"/>
              <a:t>Carolingian support for the Church’s MFP reshaped European populations in ways that opened the door to new forms of organization and production.  First of these is Manorialism.</a:t>
            </a:r>
          </a:p>
          <a:p>
            <a:endParaRPr lang="en-US" dirty="0"/>
          </a:p>
        </p:txBody>
      </p:sp>
    </p:spTree>
    <p:extLst>
      <p:ext uri="{BB962C8B-B14F-4D97-AF65-F5344CB8AC3E}">
        <p14:creationId xmlns:p14="http://schemas.microsoft.com/office/powerpoint/2010/main" val="40534492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89477-4AAA-4E50-9E3B-DE062675F612}"/>
              </a:ext>
            </a:extLst>
          </p:cNvPr>
          <p:cNvSpPr>
            <a:spLocks noGrp="1"/>
          </p:cNvSpPr>
          <p:nvPr>
            <p:ph type="title"/>
          </p:nvPr>
        </p:nvSpPr>
        <p:spPr/>
        <p:txBody>
          <a:bodyPr/>
          <a:lstStyle/>
          <a:p>
            <a:r>
              <a:rPr lang="en-US" dirty="0"/>
              <a:t>The Carolingians, Manorialism, and the European Marriage Pattern</a:t>
            </a:r>
          </a:p>
        </p:txBody>
      </p:sp>
      <p:sp>
        <p:nvSpPr>
          <p:cNvPr id="3" name="Content Placeholder 2">
            <a:extLst>
              <a:ext uri="{FF2B5EF4-FFF2-40B4-BE49-F238E27FC236}">
                <a16:creationId xmlns:a16="http://schemas.microsoft.com/office/drawing/2014/main" id="{8C366241-957C-4659-8FE3-6E6438A359CB}"/>
              </a:ext>
            </a:extLst>
          </p:cNvPr>
          <p:cNvSpPr>
            <a:spLocks noGrp="1"/>
          </p:cNvSpPr>
          <p:nvPr>
            <p:ph idx="1"/>
          </p:nvPr>
        </p:nvSpPr>
        <p:spPr/>
        <p:txBody>
          <a:bodyPr/>
          <a:lstStyle/>
          <a:p>
            <a:r>
              <a:rPr lang="en-US" dirty="0"/>
              <a:t>Manorialism = peasant couples entered into economic exchange relationships with large landowners and other peasant households.</a:t>
            </a:r>
          </a:p>
          <a:p>
            <a:r>
              <a:rPr lang="en-US" dirty="0"/>
              <a:t>Although some of these farmers were serfs, tied to the land, many were free people. </a:t>
            </a:r>
          </a:p>
          <a:p>
            <a:r>
              <a:rPr lang="en-US" dirty="0"/>
              <a:t>If their household needed labor the couple hired teenagers or young adults from other households rather than tapping their own limited kin networks.</a:t>
            </a:r>
          </a:p>
          <a:p>
            <a:r>
              <a:rPr lang="en-US" dirty="0"/>
              <a:t>A couple’s children, depending on labor demands, often moved out during adolescence or young adulthood to begin working in either the lord’s household or some other household that needed labor.</a:t>
            </a:r>
          </a:p>
        </p:txBody>
      </p:sp>
    </p:spTree>
    <p:extLst>
      <p:ext uri="{BB962C8B-B14F-4D97-AF65-F5344CB8AC3E}">
        <p14:creationId xmlns:p14="http://schemas.microsoft.com/office/powerpoint/2010/main" val="29781574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89477-4AAA-4E50-9E3B-DE062675F612}"/>
              </a:ext>
            </a:extLst>
          </p:cNvPr>
          <p:cNvSpPr>
            <a:spLocks noGrp="1"/>
          </p:cNvSpPr>
          <p:nvPr>
            <p:ph type="title"/>
          </p:nvPr>
        </p:nvSpPr>
        <p:spPr/>
        <p:txBody>
          <a:bodyPr/>
          <a:lstStyle/>
          <a:p>
            <a:r>
              <a:rPr lang="en-US" dirty="0"/>
              <a:t>The Carolingians, Manorialism, and the European Marriage Pattern</a:t>
            </a:r>
          </a:p>
        </p:txBody>
      </p:sp>
      <p:sp>
        <p:nvSpPr>
          <p:cNvPr id="3" name="Content Placeholder 2">
            <a:extLst>
              <a:ext uri="{FF2B5EF4-FFF2-40B4-BE49-F238E27FC236}">
                <a16:creationId xmlns:a16="http://schemas.microsoft.com/office/drawing/2014/main" id="{8C366241-957C-4659-8FE3-6E6438A359CB}"/>
              </a:ext>
            </a:extLst>
          </p:cNvPr>
          <p:cNvSpPr>
            <a:spLocks noGrp="1"/>
          </p:cNvSpPr>
          <p:nvPr>
            <p:ph idx="1"/>
          </p:nvPr>
        </p:nvSpPr>
        <p:spPr/>
        <p:txBody>
          <a:bodyPr/>
          <a:lstStyle/>
          <a:p>
            <a:r>
              <a:rPr lang="en-US" dirty="0"/>
              <a:t>When a son married, he could take over his parents’ household or set up his own under his parents’ lord or some other landowner.</a:t>
            </a:r>
          </a:p>
          <a:p>
            <a:r>
              <a:rPr lang="en-US" dirty="0"/>
              <a:t>Or he could move to a town or city.</a:t>
            </a:r>
          </a:p>
          <a:p>
            <a:r>
              <a:rPr lang="en-US" dirty="0"/>
              <a:t>If he took over his parents’ farm, he’d become the head of household rather than working under his father; his parents then moved into a semiretirement phase.</a:t>
            </a:r>
          </a:p>
        </p:txBody>
      </p:sp>
    </p:spTree>
    <p:extLst>
      <p:ext uri="{BB962C8B-B14F-4D97-AF65-F5344CB8AC3E}">
        <p14:creationId xmlns:p14="http://schemas.microsoft.com/office/powerpoint/2010/main" val="40114749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89477-4AAA-4E50-9E3B-DE062675F612}"/>
              </a:ext>
            </a:extLst>
          </p:cNvPr>
          <p:cNvSpPr>
            <a:spLocks noGrp="1"/>
          </p:cNvSpPr>
          <p:nvPr>
            <p:ph type="title"/>
          </p:nvPr>
        </p:nvSpPr>
        <p:spPr/>
        <p:txBody>
          <a:bodyPr/>
          <a:lstStyle/>
          <a:p>
            <a:r>
              <a:rPr lang="en-US" dirty="0"/>
              <a:t>The Carolingians, Manorialism, and the European Marriage Pattern</a:t>
            </a:r>
          </a:p>
        </p:txBody>
      </p:sp>
      <p:sp>
        <p:nvSpPr>
          <p:cNvPr id="3" name="Content Placeholder 2">
            <a:extLst>
              <a:ext uri="{FF2B5EF4-FFF2-40B4-BE49-F238E27FC236}">
                <a16:creationId xmlns:a16="http://schemas.microsoft.com/office/drawing/2014/main" id="{8C366241-957C-4659-8FE3-6E6438A359CB}"/>
              </a:ext>
            </a:extLst>
          </p:cNvPr>
          <p:cNvSpPr>
            <a:spLocks noGrp="1"/>
          </p:cNvSpPr>
          <p:nvPr>
            <p:ph idx="1"/>
          </p:nvPr>
        </p:nvSpPr>
        <p:spPr/>
        <p:txBody>
          <a:bodyPr/>
          <a:lstStyle/>
          <a:p>
            <a:r>
              <a:rPr lang="en-US" dirty="0"/>
              <a:t>By allocating labor independent of kin ties, this economic system cemented neolocal residence and further curtailed patriarchal authority.</a:t>
            </a:r>
          </a:p>
          <a:p>
            <a:r>
              <a:rPr lang="en-US" dirty="0"/>
              <a:t>Unrelated households in these manors provided a flexible labor pool and often cooperated by sharing water, mills, beehives, woodlands, orchards, vineyards, and stables.</a:t>
            </a:r>
          </a:p>
        </p:txBody>
      </p:sp>
    </p:spTree>
    <p:extLst>
      <p:ext uri="{BB962C8B-B14F-4D97-AF65-F5344CB8AC3E}">
        <p14:creationId xmlns:p14="http://schemas.microsoft.com/office/powerpoint/2010/main" val="14721864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89477-4AAA-4E50-9E3B-DE062675F612}"/>
              </a:ext>
            </a:extLst>
          </p:cNvPr>
          <p:cNvSpPr>
            <a:spLocks noGrp="1"/>
          </p:cNvSpPr>
          <p:nvPr>
            <p:ph type="title"/>
          </p:nvPr>
        </p:nvSpPr>
        <p:spPr/>
        <p:txBody>
          <a:bodyPr/>
          <a:lstStyle/>
          <a:p>
            <a:r>
              <a:rPr lang="en-US" dirty="0"/>
              <a:t>The Carolingians, Manorialism, and the European Marriage Pattern</a:t>
            </a:r>
          </a:p>
        </p:txBody>
      </p:sp>
      <p:sp>
        <p:nvSpPr>
          <p:cNvPr id="3" name="Content Placeholder 2">
            <a:extLst>
              <a:ext uri="{FF2B5EF4-FFF2-40B4-BE49-F238E27FC236}">
                <a16:creationId xmlns:a16="http://schemas.microsoft.com/office/drawing/2014/main" id="{8C366241-957C-4659-8FE3-6E6438A359CB}"/>
              </a:ext>
            </a:extLst>
          </p:cNvPr>
          <p:cNvSpPr>
            <a:spLocks noGrp="1"/>
          </p:cNvSpPr>
          <p:nvPr>
            <p:ph idx="1"/>
          </p:nvPr>
        </p:nvSpPr>
        <p:spPr/>
        <p:txBody>
          <a:bodyPr/>
          <a:lstStyle/>
          <a:p>
            <a:r>
              <a:rPr lang="en-US" dirty="0"/>
              <a:t>Cross-culturally, the reliance of Frankish manorialism on unrelated household helpers was unusual, as were nuclear households and neolocal residence.</a:t>
            </a:r>
          </a:p>
          <a:p>
            <a:r>
              <a:rPr lang="en-US" dirty="0"/>
              <a:t>The weak kin ties of these manors meant that individuals and couples could (sometimes) leave for better options elsewhere, on other estates or in towns and monasteries.</a:t>
            </a:r>
          </a:p>
          <a:p>
            <a:r>
              <a:rPr lang="en-US" b="1" dirty="0"/>
              <a:t>Which of our four main economic patterns from the start of the course will this induce? How?</a:t>
            </a:r>
          </a:p>
        </p:txBody>
      </p:sp>
    </p:spTree>
    <p:extLst>
      <p:ext uri="{BB962C8B-B14F-4D97-AF65-F5344CB8AC3E}">
        <p14:creationId xmlns:p14="http://schemas.microsoft.com/office/powerpoint/2010/main" val="32457851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8060A-BEC5-4E8D-8C71-17CF034CB271}"/>
              </a:ext>
            </a:extLst>
          </p:cNvPr>
          <p:cNvSpPr>
            <a:spLocks noGrp="1"/>
          </p:cNvSpPr>
          <p:nvPr>
            <p:ph type="title"/>
          </p:nvPr>
        </p:nvSpPr>
        <p:spPr/>
        <p:txBody>
          <a:bodyPr/>
          <a:lstStyle/>
          <a:p>
            <a:r>
              <a:rPr lang="en-US" dirty="0"/>
              <a:t>European Marriage Pattern</a:t>
            </a:r>
          </a:p>
        </p:txBody>
      </p:sp>
      <p:sp>
        <p:nvSpPr>
          <p:cNvPr id="3" name="Content Placeholder 2">
            <a:extLst>
              <a:ext uri="{FF2B5EF4-FFF2-40B4-BE49-F238E27FC236}">
                <a16:creationId xmlns:a16="http://schemas.microsoft.com/office/drawing/2014/main" id="{2E1C1B31-1FCD-4D20-831E-61AEA0000B29}"/>
              </a:ext>
            </a:extLst>
          </p:cNvPr>
          <p:cNvSpPr>
            <a:spLocks noGrp="1"/>
          </p:cNvSpPr>
          <p:nvPr>
            <p:ph idx="1"/>
          </p:nvPr>
        </p:nvSpPr>
        <p:spPr/>
        <p:txBody>
          <a:bodyPr/>
          <a:lstStyle/>
          <a:p>
            <a:r>
              <a:rPr lang="en-US" dirty="0"/>
              <a:t>BY the end of the Middle Ages and into the Early Modern Period, the demographic data become plentiful enough that historians can begin to statistically delineate the European Marriage Pattern.</a:t>
            </a:r>
          </a:p>
          <a:p>
            <a:r>
              <a:rPr lang="en-US" dirty="0"/>
              <a:t>This pattern is marked by certain key characteristics:</a:t>
            </a:r>
          </a:p>
          <a:p>
            <a:r>
              <a:rPr lang="en-US" dirty="0"/>
              <a:t>(1) Monogamous nuclear families with neolocal residence, with males becoming heads of households at younger ages and wives moving out from under the thumb of their mothers or mothers-</a:t>
            </a:r>
            <a:r>
              <a:rPr lang="en-US" dirty="0" err="1"/>
              <a:t>inlaw</a:t>
            </a:r>
            <a:r>
              <a:rPr lang="en-US" dirty="0"/>
              <a:t>.</a:t>
            </a:r>
          </a:p>
          <a:p>
            <a:r>
              <a:rPr lang="en-US" dirty="0"/>
              <a:t>(2) Late marriage, with the average ages of both men and women often rising into the mid-20s.</a:t>
            </a:r>
          </a:p>
        </p:txBody>
      </p:sp>
    </p:spTree>
    <p:extLst>
      <p:ext uri="{BB962C8B-B14F-4D97-AF65-F5344CB8AC3E}">
        <p14:creationId xmlns:p14="http://schemas.microsoft.com/office/powerpoint/2010/main" val="389272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BE414-0BF0-447F-9286-9B11E9FD7D96}"/>
              </a:ext>
            </a:extLst>
          </p:cNvPr>
          <p:cNvSpPr>
            <a:spLocks noGrp="1"/>
          </p:cNvSpPr>
          <p:nvPr>
            <p:ph type="title"/>
          </p:nvPr>
        </p:nvSpPr>
        <p:spPr/>
        <p:txBody>
          <a:bodyPr/>
          <a:lstStyle/>
          <a:p>
            <a:r>
              <a:rPr lang="en-US" dirty="0"/>
              <a:t>Review: How could the Church be involved?</a:t>
            </a:r>
          </a:p>
        </p:txBody>
      </p:sp>
      <p:sp>
        <p:nvSpPr>
          <p:cNvPr id="3" name="Content Placeholder 2">
            <a:extLst>
              <a:ext uri="{FF2B5EF4-FFF2-40B4-BE49-F238E27FC236}">
                <a16:creationId xmlns:a16="http://schemas.microsoft.com/office/drawing/2014/main" id="{D74CEDA1-6D8F-48E1-A881-F826B547F698}"/>
              </a:ext>
            </a:extLst>
          </p:cNvPr>
          <p:cNvSpPr>
            <a:spLocks noGrp="1"/>
          </p:cNvSpPr>
          <p:nvPr>
            <p:ph idx="1"/>
          </p:nvPr>
        </p:nvSpPr>
        <p:spPr/>
        <p:txBody>
          <a:bodyPr/>
          <a:lstStyle/>
          <a:p>
            <a:r>
              <a:rPr lang="en-US" dirty="0"/>
              <a:t>How might the Catholic Church have been involved in developing societies where such a psychology would be common?</a:t>
            </a:r>
          </a:p>
          <a:p>
            <a:r>
              <a:rPr lang="en-US" dirty="0"/>
              <a:t>To find out, let’s consider the raw ingredients in shaping a society.</a:t>
            </a:r>
          </a:p>
          <a:p>
            <a:r>
              <a:rPr lang="en-US" dirty="0"/>
              <a:t>If the Church has a tendency of getting involved in those raw ingredients, then plausibly it may have a tendency of shaping a society in this way.</a:t>
            </a:r>
          </a:p>
        </p:txBody>
      </p:sp>
    </p:spTree>
    <p:extLst>
      <p:ext uri="{BB962C8B-B14F-4D97-AF65-F5344CB8AC3E}">
        <p14:creationId xmlns:p14="http://schemas.microsoft.com/office/powerpoint/2010/main" val="394859985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8060A-BEC5-4E8D-8C71-17CF034CB271}"/>
              </a:ext>
            </a:extLst>
          </p:cNvPr>
          <p:cNvSpPr>
            <a:spLocks noGrp="1"/>
          </p:cNvSpPr>
          <p:nvPr>
            <p:ph type="title"/>
          </p:nvPr>
        </p:nvSpPr>
        <p:spPr/>
        <p:txBody>
          <a:bodyPr/>
          <a:lstStyle/>
          <a:p>
            <a:r>
              <a:rPr lang="en-US" dirty="0"/>
              <a:t>European Marriage Pattern</a:t>
            </a:r>
          </a:p>
        </p:txBody>
      </p:sp>
      <p:sp>
        <p:nvSpPr>
          <p:cNvPr id="3" name="Content Placeholder 2">
            <a:extLst>
              <a:ext uri="{FF2B5EF4-FFF2-40B4-BE49-F238E27FC236}">
                <a16:creationId xmlns:a16="http://schemas.microsoft.com/office/drawing/2014/main" id="{2E1C1B31-1FCD-4D20-831E-61AEA0000B29}"/>
              </a:ext>
            </a:extLst>
          </p:cNvPr>
          <p:cNvSpPr>
            <a:spLocks noGrp="1"/>
          </p:cNvSpPr>
          <p:nvPr>
            <p:ph idx="1"/>
          </p:nvPr>
        </p:nvSpPr>
        <p:spPr/>
        <p:txBody>
          <a:bodyPr/>
          <a:lstStyle/>
          <a:p>
            <a:r>
              <a:rPr lang="en-US" dirty="0"/>
              <a:t>(3) Many women never marry: By age 30, some 15-25 percent of north-western European women remained unmarried. The Church provided a respectable alternative institutional mechanism to evade marriage: women could enter the convent. By contrast, in most societies close to 100 percent of females married, and usually at young ages.</a:t>
            </a:r>
          </a:p>
          <a:p>
            <a:r>
              <a:rPr lang="en-US" dirty="0"/>
              <a:t>(4) Smaller families and lower fertility: smaller families were likely influenced by many factors, including fewer kin ties (less childcare), neolocal residence (less pressure from in-laws), a later age of marriage, and a lack of polygyny.</a:t>
            </a:r>
          </a:p>
        </p:txBody>
      </p:sp>
    </p:spTree>
    <p:extLst>
      <p:ext uri="{BB962C8B-B14F-4D97-AF65-F5344CB8AC3E}">
        <p14:creationId xmlns:p14="http://schemas.microsoft.com/office/powerpoint/2010/main" val="557493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8060A-BEC5-4E8D-8C71-17CF034CB271}"/>
              </a:ext>
            </a:extLst>
          </p:cNvPr>
          <p:cNvSpPr>
            <a:spLocks noGrp="1"/>
          </p:cNvSpPr>
          <p:nvPr>
            <p:ph type="title"/>
          </p:nvPr>
        </p:nvSpPr>
        <p:spPr/>
        <p:txBody>
          <a:bodyPr/>
          <a:lstStyle/>
          <a:p>
            <a:r>
              <a:rPr lang="en-US" dirty="0"/>
              <a:t>European Marriage Pattern</a:t>
            </a:r>
          </a:p>
        </p:txBody>
      </p:sp>
      <p:sp>
        <p:nvSpPr>
          <p:cNvPr id="3" name="Content Placeholder 2">
            <a:extLst>
              <a:ext uri="{FF2B5EF4-FFF2-40B4-BE49-F238E27FC236}">
                <a16:creationId xmlns:a16="http://schemas.microsoft.com/office/drawing/2014/main" id="{2E1C1B31-1FCD-4D20-831E-61AEA0000B29}"/>
              </a:ext>
            </a:extLst>
          </p:cNvPr>
          <p:cNvSpPr>
            <a:spLocks noGrp="1"/>
          </p:cNvSpPr>
          <p:nvPr>
            <p:ph idx="1"/>
          </p:nvPr>
        </p:nvSpPr>
        <p:spPr/>
        <p:txBody>
          <a:bodyPr/>
          <a:lstStyle/>
          <a:p>
            <a:r>
              <a:rPr lang="en-US" dirty="0"/>
              <a:t>(5) Premarital labor period: Between late childhood and early adulthood, young people often moved to work in the homes of other families, where they could earn money, learn new skills, and see how other households operated. The use of nonrelatives as “life-cycle servants” is rare in a global and historical perspective.</a:t>
            </a:r>
          </a:p>
        </p:txBody>
      </p:sp>
    </p:spTree>
    <p:extLst>
      <p:ext uri="{BB962C8B-B14F-4D97-AF65-F5344CB8AC3E}">
        <p14:creationId xmlns:p14="http://schemas.microsoft.com/office/powerpoint/2010/main" val="30980477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D2A46-DBE4-4B85-8BD2-986EE5AB47DD}"/>
              </a:ext>
            </a:extLst>
          </p:cNvPr>
          <p:cNvSpPr>
            <a:spLocks noGrp="1"/>
          </p:cNvSpPr>
          <p:nvPr>
            <p:ph type="title"/>
          </p:nvPr>
        </p:nvSpPr>
        <p:spPr/>
        <p:txBody>
          <a:bodyPr/>
          <a:lstStyle/>
          <a:p>
            <a:r>
              <a:rPr lang="en-US" dirty="0"/>
              <a:t>Downstream Transformations</a:t>
            </a:r>
          </a:p>
        </p:txBody>
      </p:sp>
      <p:sp>
        <p:nvSpPr>
          <p:cNvPr id="3" name="Content Placeholder 2">
            <a:extLst>
              <a:ext uri="{FF2B5EF4-FFF2-40B4-BE49-F238E27FC236}">
                <a16:creationId xmlns:a16="http://schemas.microsoft.com/office/drawing/2014/main" id="{4CA31371-41F5-4D85-9E09-37F62A8D3ECC}"/>
              </a:ext>
            </a:extLst>
          </p:cNvPr>
          <p:cNvSpPr>
            <a:spLocks noGrp="1"/>
          </p:cNvSpPr>
          <p:nvPr>
            <p:ph idx="1"/>
          </p:nvPr>
        </p:nvSpPr>
        <p:spPr/>
        <p:txBody>
          <a:bodyPr/>
          <a:lstStyle/>
          <a:p>
            <a:r>
              <a:rPr lang="en-US" dirty="0"/>
              <a:t>As their intensive kin-based institutions dissolved, medieval Europeans became increasingly free to move, both relationally and residentially.</a:t>
            </a:r>
          </a:p>
          <a:p>
            <a:r>
              <a:rPr lang="en-US" dirty="0"/>
              <a:t>Released from family obligations and inherited interdependence, individuals began to choose their own associates – their friends, spouses, business partners, and even patrons – and construct their own relational networks.</a:t>
            </a:r>
          </a:p>
        </p:txBody>
      </p:sp>
    </p:spTree>
    <p:extLst>
      <p:ext uri="{BB962C8B-B14F-4D97-AF65-F5344CB8AC3E}">
        <p14:creationId xmlns:p14="http://schemas.microsoft.com/office/powerpoint/2010/main" val="360488791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D2A46-DBE4-4B85-8BD2-986EE5AB47DD}"/>
              </a:ext>
            </a:extLst>
          </p:cNvPr>
          <p:cNvSpPr>
            <a:spLocks noGrp="1"/>
          </p:cNvSpPr>
          <p:nvPr>
            <p:ph type="title"/>
          </p:nvPr>
        </p:nvSpPr>
        <p:spPr/>
        <p:txBody>
          <a:bodyPr/>
          <a:lstStyle/>
          <a:p>
            <a:r>
              <a:rPr lang="en-US" dirty="0"/>
              <a:t>Downstream Transformations</a:t>
            </a:r>
          </a:p>
        </p:txBody>
      </p:sp>
      <p:sp>
        <p:nvSpPr>
          <p:cNvPr id="3" name="Content Placeholder 2">
            <a:extLst>
              <a:ext uri="{FF2B5EF4-FFF2-40B4-BE49-F238E27FC236}">
                <a16:creationId xmlns:a16="http://schemas.microsoft.com/office/drawing/2014/main" id="{4CA31371-41F5-4D85-9E09-37F62A8D3ECC}"/>
              </a:ext>
            </a:extLst>
          </p:cNvPr>
          <p:cNvSpPr>
            <a:spLocks noGrp="1"/>
          </p:cNvSpPr>
          <p:nvPr>
            <p:ph idx="1"/>
          </p:nvPr>
        </p:nvSpPr>
        <p:spPr/>
        <p:txBody>
          <a:bodyPr/>
          <a:lstStyle/>
          <a:p>
            <a:r>
              <a:rPr lang="en-US" dirty="0"/>
              <a:t>Relational freedom spurred residential mobility, as individuals and nuclear families relocated to new lands and growing urban communities.</a:t>
            </a:r>
          </a:p>
          <a:p>
            <a:r>
              <a:rPr lang="en-US" dirty="0"/>
              <a:t>This opened a door to the development and spread of voluntary associations, including new religious organizations as well as novel institutions such as charter towns, professional guilds, and universities.</a:t>
            </a:r>
          </a:p>
          <a:p>
            <a:r>
              <a:rPr lang="en-US" dirty="0"/>
              <a:t>Such developments, underpinned by the psychological changes, ushered in the Urban, Commercial, and Legal Revolutions of the High Middle Ages.</a:t>
            </a:r>
          </a:p>
        </p:txBody>
      </p:sp>
    </p:spTree>
    <p:extLst>
      <p:ext uri="{BB962C8B-B14F-4D97-AF65-F5344CB8AC3E}">
        <p14:creationId xmlns:p14="http://schemas.microsoft.com/office/powerpoint/2010/main" val="16745608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D2A46-DBE4-4B85-8BD2-986EE5AB47DD}"/>
              </a:ext>
            </a:extLst>
          </p:cNvPr>
          <p:cNvSpPr>
            <a:spLocks noGrp="1"/>
          </p:cNvSpPr>
          <p:nvPr>
            <p:ph type="title"/>
          </p:nvPr>
        </p:nvSpPr>
        <p:spPr/>
        <p:txBody>
          <a:bodyPr/>
          <a:lstStyle/>
          <a:p>
            <a:r>
              <a:rPr lang="en-US" dirty="0"/>
              <a:t>Downstream Transformations</a:t>
            </a:r>
          </a:p>
        </p:txBody>
      </p:sp>
      <p:sp>
        <p:nvSpPr>
          <p:cNvPr id="3" name="Content Placeholder 2">
            <a:extLst>
              <a:ext uri="{FF2B5EF4-FFF2-40B4-BE49-F238E27FC236}">
                <a16:creationId xmlns:a16="http://schemas.microsoft.com/office/drawing/2014/main" id="{4CA31371-41F5-4D85-9E09-37F62A8D3ECC}"/>
              </a:ext>
            </a:extLst>
          </p:cNvPr>
          <p:cNvSpPr>
            <a:spLocks noGrp="1"/>
          </p:cNvSpPr>
          <p:nvPr>
            <p:ph idx="1"/>
          </p:nvPr>
        </p:nvSpPr>
        <p:spPr/>
        <p:txBody>
          <a:bodyPr/>
          <a:lstStyle/>
          <a:p>
            <a:r>
              <a:rPr lang="en-US" dirty="0"/>
              <a:t>The impact of societal change on the Church itself is interesting, as it represents a kind of feedback between the social and psychological shifts wrought by the MFP and the subsequent evolution of Catholic institutions.</a:t>
            </a:r>
          </a:p>
          <a:p>
            <a:r>
              <a:rPr lang="en-US" dirty="0"/>
              <a:t>For example, the early monasteries in Anglo-Saxon England, before Pope Gregory’s team arrived around 600AD, tended to be family affairs.</a:t>
            </a:r>
          </a:p>
          <a:p>
            <a:r>
              <a:rPr lang="en-US" dirty="0"/>
              <a:t>The offices of abbot and abbess passed among brothers or from mother to daughter.</a:t>
            </a:r>
          </a:p>
        </p:txBody>
      </p:sp>
    </p:spTree>
    <p:extLst>
      <p:ext uri="{BB962C8B-B14F-4D97-AF65-F5344CB8AC3E}">
        <p14:creationId xmlns:p14="http://schemas.microsoft.com/office/powerpoint/2010/main" val="264568381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D2A46-DBE4-4B85-8BD2-986EE5AB47DD}"/>
              </a:ext>
            </a:extLst>
          </p:cNvPr>
          <p:cNvSpPr>
            <a:spLocks noGrp="1"/>
          </p:cNvSpPr>
          <p:nvPr>
            <p:ph type="title"/>
          </p:nvPr>
        </p:nvSpPr>
        <p:spPr/>
        <p:txBody>
          <a:bodyPr/>
          <a:lstStyle/>
          <a:p>
            <a:r>
              <a:rPr lang="en-US" dirty="0"/>
              <a:t>Downstream Transformations</a:t>
            </a:r>
          </a:p>
        </p:txBody>
      </p:sp>
      <p:sp>
        <p:nvSpPr>
          <p:cNvPr id="3" name="Content Placeholder 2">
            <a:extLst>
              <a:ext uri="{FF2B5EF4-FFF2-40B4-BE49-F238E27FC236}">
                <a16:creationId xmlns:a16="http://schemas.microsoft.com/office/drawing/2014/main" id="{4CA31371-41F5-4D85-9E09-37F62A8D3ECC}"/>
              </a:ext>
            </a:extLst>
          </p:cNvPr>
          <p:cNvSpPr>
            <a:spLocks noGrp="1"/>
          </p:cNvSpPr>
          <p:nvPr>
            <p:ph idx="1"/>
          </p:nvPr>
        </p:nvSpPr>
        <p:spPr/>
        <p:txBody>
          <a:bodyPr/>
          <a:lstStyle/>
          <a:p>
            <a:r>
              <a:rPr lang="en-US" dirty="0"/>
              <a:t>In Ireland, these practices continued for centuries, as monasteries were run by wealthy Irish clans and passed down as communal property.</a:t>
            </a:r>
          </a:p>
          <a:p>
            <a:r>
              <a:rPr lang="en-US" dirty="0"/>
              <a:t>However the destruction of kin-based institutions with the reach of the Carolingian Empire, combined with the eventual delegitimization of priests’ children, gradually suppressed the strong intrusion of intensive kinship into the Church’s organizations.</a:t>
            </a:r>
          </a:p>
        </p:txBody>
      </p:sp>
    </p:spTree>
    <p:extLst>
      <p:ext uri="{BB962C8B-B14F-4D97-AF65-F5344CB8AC3E}">
        <p14:creationId xmlns:p14="http://schemas.microsoft.com/office/powerpoint/2010/main" val="11218980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D2A46-DBE4-4B85-8BD2-986EE5AB47DD}"/>
              </a:ext>
            </a:extLst>
          </p:cNvPr>
          <p:cNvSpPr>
            <a:spLocks noGrp="1"/>
          </p:cNvSpPr>
          <p:nvPr>
            <p:ph type="title"/>
          </p:nvPr>
        </p:nvSpPr>
        <p:spPr/>
        <p:txBody>
          <a:bodyPr/>
          <a:lstStyle/>
          <a:p>
            <a:r>
              <a:rPr lang="en-US" dirty="0"/>
              <a:t>Downstream Transformations</a:t>
            </a:r>
          </a:p>
        </p:txBody>
      </p:sp>
      <p:sp>
        <p:nvSpPr>
          <p:cNvPr id="3" name="Content Placeholder 2">
            <a:extLst>
              <a:ext uri="{FF2B5EF4-FFF2-40B4-BE49-F238E27FC236}">
                <a16:creationId xmlns:a16="http://schemas.microsoft.com/office/drawing/2014/main" id="{4CA31371-41F5-4D85-9E09-37F62A8D3ECC}"/>
              </a:ext>
            </a:extLst>
          </p:cNvPr>
          <p:cNvSpPr>
            <a:spLocks noGrp="1"/>
          </p:cNvSpPr>
          <p:nvPr>
            <p:ph idx="1"/>
          </p:nvPr>
        </p:nvSpPr>
        <p:spPr/>
        <p:txBody>
          <a:bodyPr>
            <a:normAutofit fontScale="92500" lnSpcReduction="10000"/>
          </a:bodyPr>
          <a:lstStyle/>
          <a:p>
            <a:r>
              <a:rPr lang="en-US" dirty="0"/>
              <a:t>Many monasteries required aspiring monks to cut their kin ties as a condition of membership, making them choose between the Church and their families.</a:t>
            </a:r>
          </a:p>
          <a:p>
            <a:r>
              <a:rPr lang="en-US" dirty="0"/>
              <a:t>Beginning with Clun Abbey (910AD) and accelerating with the emergence of the Cistercian Order (1098AD), monasteries became less like clan businesses:</a:t>
            </a:r>
          </a:p>
          <a:p>
            <a:pPr lvl="1"/>
            <a:r>
              <a:rPr lang="en-US" dirty="0"/>
              <a:t>Democratic election of abbots</a:t>
            </a:r>
          </a:p>
          <a:p>
            <a:pPr lvl="1"/>
            <a:r>
              <a:rPr lang="en-US" dirty="0"/>
              <a:t>Written charters</a:t>
            </a:r>
          </a:p>
          <a:p>
            <a:pPr lvl="1"/>
            <a:r>
              <a:rPr lang="en-US" dirty="0"/>
              <a:t>Hierarchical franchise structure that began to balance local independence with centralized authority</a:t>
            </a:r>
          </a:p>
          <a:p>
            <a:r>
              <a:rPr lang="en-US" dirty="0"/>
              <a:t>These became extremely important in the development of the Church itself!!!</a:t>
            </a:r>
          </a:p>
        </p:txBody>
      </p:sp>
    </p:spTree>
    <p:extLst>
      <p:ext uri="{BB962C8B-B14F-4D97-AF65-F5344CB8AC3E}">
        <p14:creationId xmlns:p14="http://schemas.microsoft.com/office/powerpoint/2010/main" val="273039851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88DEA1-D231-4129-9FB7-BFA22B53B694}"/>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FFA04EE7-D99B-47F3-89F3-798E434AA63E}"/>
              </a:ext>
            </a:extLst>
          </p:cNvPr>
          <p:cNvSpPr>
            <a:spLocks noGrp="1"/>
          </p:cNvSpPr>
          <p:nvPr>
            <p:ph idx="1"/>
          </p:nvPr>
        </p:nvSpPr>
        <p:spPr/>
        <p:txBody>
          <a:bodyPr/>
          <a:lstStyle/>
          <a:p>
            <a:r>
              <a:rPr lang="en-US" dirty="0"/>
              <a:t>This hints that part of the “moderate individualism” that was so fertile for instantiating stable economic patterns had to do with the development of new institutions coupled to a new psychology.</a:t>
            </a:r>
          </a:p>
          <a:p>
            <a:r>
              <a:rPr lang="en-US" dirty="0"/>
              <a:t>These new institutions of the High Middle Ages may have helped instantiate commerce and cooperation, peaceful competition, and the development of patterns of life amenable to the continual operation of market forces.</a:t>
            </a:r>
          </a:p>
          <a:p>
            <a:r>
              <a:rPr lang="en-US" dirty="0"/>
              <a:t>To find out how this happened, stay tuned for Lecture 9!!!</a:t>
            </a:r>
          </a:p>
        </p:txBody>
      </p:sp>
    </p:spTree>
    <p:extLst>
      <p:ext uri="{BB962C8B-B14F-4D97-AF65-F5344CB8AC3E}">
        <p14:creationId xmlns:p14="http://schemas.microsoft.com/office/powerpoint/2010/main" val="2144449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2C636-5F9D-49FF-81CE-2F956CB22546}"/>
              </a:ext>
            </a:extLst>
          </p:cNvPr>
          <p:cNvSpPr>
            <a:spLocks noGrp="1"/>
          </p:cNvSpPr>
          <p:nvPr>
            <p:ph type="title"/>
          </p:nvPr>
        </p:nvSpPr>
        <p:spPr/>
        <p:txBody>
          <a:bodyPr/>
          <a:lstStyle/>
          <a:p>
            <a:r>
              <a:rPr lang="en-US" dirty="0"/>
              <a:t>Review: Evolving Societies</a:t>
            </a:r>
          </a:p>
        </p:txBody>
      </p:sp>
      <p:sp>
        <p:nvSpPr>
          <p:cNvPr id="3" name="Content Placeholder 2">
            <a:extLst>
              <a:ext uri="{FF2B5EF4-FFF2-40B4-BE49-F238E27FC236}">
                <a16:creationId xmlns:a16="http://schemas.microsoft.com/office/drawing/2014/main" id="{5BA2A7CC-837D-4AC0-BA04-EE0FF9D27833}"/>
              </a:ext>
            </a:extLst>
          </p:cNvPr>
          <p:cNvSpPr>
            <a:spLocks noGrp="1"/>
          </p:cNvSpPr>
          <p:nvPr>
            <p:ph idx="1"/>
          </p:nvPr>
        </p:nvSpPr>
        <p:spPr/>
        <p:txBody>
          <a:bodyPr/>
          <a:lstStyle/>
          <a:p>
            <a:r>
              <a:rPr lang="en-US" dirty="0"/>
              <a:t>Human Societies are stitched together by culturally transmitted social norms that cluster into institutions.</a:t>
            </a:r>
          </a:p>
          <a:p>
            <a:r>
              <a:rPr lang="en-US" dirty="0"/>
              <a:t>For example, marriage institutions around the world are composed of social norms that regulate things like who individuals can marry (e.g., not stepchildren), how many spouses they can have (e.g., one at a time), and where the married couple lives after marriage (e.g., with the husband’s family).</a:t>
            </a:r>
          </a:p>
          <a:p>
            <a:r>
              <a:rPr lang="en-US" dirty="0"/>
              <a:t>We’re talking about informal institutions: social norms</a:t>
            </a:r>
          </a:p>
        </p:txBody>
      </p:sp>
    </p:spTree>
    <p:extLst>
      <p:ext uri="{BB962C8B-B14F-4D97-AF65-F5344CB8AC3E}">
        <p14:creationId xmlns:p14="http://schemas.microsoft.com/office/powerpoint/2010/main" val="2687476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79885-5CF7-4CA9-93CB-190FAB6A87D1}"/>
              </a:ext>
            </a:extLst>
          </p:cNvPr>
          <p:cNvSpPr>
            <a:spLocks noGrp="1"/>
          </p:cNvSpPr>
          <p:nvPr>
            <p:ph type="title"/>
          </p:nvPr>
        </p:nvSpPr>
        <p:spPr/>
        <p:txBody>
          <a:bodyPr/>
          <a:lstStyle/>
          <a:p>
            <a:r>
              <a:rPr lang="en-US" dirty="0"/>
              <a:t>Review: Social Norms</a:t>
            </a:r>
          </a:p>
        </p:txBody>
      </p:sp>
      <p:sp>
        <p:nvSpPr>
          <p:cNvPr id="3" name="Content Placeholder 2">
            <a:extLst>
              <a:ext uri="{FF2B5EF4-FFF2-40B4-BE49-F238E27FC236}">
                <a16:creationId xmlns:a16="http://schemas.microsoft.com/office/drawing/2014/main" id="{E74E2DB3-0E24-4BD7-887F-C669864A7F4E}"/>
              </a:ext>
            </a:extLst>
          </p:cNvPr>
          <p:cNvSpPr>
            <a:spLocks noGrp="1"/>
          </p:cNvSpPr>
          <p:nvPr>
            <p:ph idx="1"/>
          </p:nvPr>
        </p:nvSpPr>
        <p:spPr/>
        <p:txBody>
          <a:bodyPr/>
          <a:lstStyle/>
          <a:p>
            <a:r>
              <a:rPr lang="en-US" dirty="0"/>
              <a:t>Social norms arise directly from cultural learning and social interaction – that is, via cultural evolution.</a:t>
            </a:r>
          </a:p>
          <a:p>
            <a:r>
              <a:rPr lang="en-US" dirty="0"/>
              <a:t>Just as we can learn the proper way to hunt, we can culturally acquire certain social behaviors  as well as the standards for judging others on those behaviors.</a:t>
            </a:r>
          </a:p>
          <a:p>
            <a:r>
              <a:rPr lang="en-US" dirty="0"/>
              <a:t>Many social norms prescribe or proscribe certain behaviors, and violation of them incurs the wrath of the community.</a:t>
            </a:r>
          </a:p>
          <a:p>
            <a:r>
              <a:rPr lang="en-US" dirty="0"/>
              <a:t>Other norms are social standards that, if exceeded, inspire affirmation or respect from the community.</a:t>
            </a:r>
          </a:p>
          <a:p>
            <a:endParaRPr lang="en-US" dirty="0"/>
          </a:p>
        </p:txBody>
      </p:sp>
    </p:spTree>
    <p:extLst>
      <p:ext uri="{BB962C8B-B14F-4D97-AF65-F5344CB8AC3E}">
        <p14:creationId xmlns:p14="http://schemas.microsoft.com/office/powerpoint/2010/main" val="3707165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39D23-8D21-48F4-BA59-A7D79C2B0D1F}"/>
              </a:ext>
            </a:extLst>
          </p:cNvPr>
          <p:cNvSpPr>
            <a:spLocks noGrp="1"/>
          </p:cNvSpPr>
          <p:nvPr>
            <p:ph type="title"/>
          </p:nvPr>
        </p:nvSpPr>
        <p:spPr/>
        <p:txBody>
          <a:bodyPr/>
          <a:lstStyle/>
          <a:p>
            <a:r>
              <a:rPr lang="en-US" dirty="0"/>
              <a:t>Review: Kinship norms</a:t>
            </a:r>
          </a:p>
        </p:txBody>
      </p:sp>
      <p:sp>
        <p:nvSpPr>
          <p:cNvPr id="3" name="Content Placeholder 2">
            <a:extLst>
              <a:ext uri="{FF2B5EF4-FFF2-40B4-BE49-F238E27FC236}">
                <a16:creationId xmlns:a16="http://schemas.microsoft.com/office/drawing/2014/main" id="{89EABB08-61E3-425E-B7C6-B26D77DD87F0}"/>
              </a:ext>
            </a:extLst>
          </p:cNvPr>
          <p:cNvSpPr>
            <a:spLocks noGrp="1"/>
          </p:cNvSpPr>
          <p:nvPr>
            <p:ph idx="1"/>
          </p:nvPr>
        </p:nvSpPr>
        <p:spPr/>
        <p:txBody>
          <a:bodyPr/>
          <a:lstStyle/>
          <a:p>
            <a:r>
              <a:rPr lang="en-US" dirty="0"/>
              <a:t>Our most fundamental institutions are rooted in kinship.</a:t>
            </a:r>
          </a:p>
          <a:p>
            <a:r>
              <a:rPr lang="en-US" dirty="0"/>
              <a:t>Humans possess innate altruistic inclinations toward our close genetic relatives – kin altruism.</a:t>
            </a:r>
          </a:p>
          <a:p>
            <a:r>
              <a:rPr lang="en-US" dirty="0"/>
              <a:t>This evolved aspect of our psychology explains why parents love their babies and siblings usually stick together.</a:t>
            </a:r>
          </a:p>
          <a:p>
            <a:r>
              <a:rPr lang="en-US" dirty="0"/>
              <a:t>Kinship norms not only reinforce these powerful motivations, by creating social expectations in communities (e.g., siblings should help each other), but extend these expectations outward from the nuclear family to more distant relatives, and even to strangers.</a:t>
            </a:r>
          </a:p>
        </p:txBody>
      </p:sp>
    </p:spTree>
    <p:extLst>
      <p:ext uri="{BB962C8B-B14F-4D97-AF65-F5344CB8AC3E}">
        <p14:creationId xmlns:p14="http://schemas.microsoft.com/office/powerpoint/2010/main" val="2160534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39D23-8D21-48F4-BA59-A7D79C2B0D1F}"/>
              </a:ext>
            </a:extLst>
          </p:cNvPr>
          <p:cNvSpPr>
            <a:spLocks noGrp="1"/>
          </p:cNvSpPr>
          <p:nvPr>
            <p:ph type="title"/>
          </p:nvPr>
        </p:nvSpPr>
        <p:spPr/>
        <p:txBody>
          <a:bodyPr/>
          <a:lstStyle/>
          <a:p>
            <a:r>
              <a:rPr lang="en-US" dirty="0"/>
              <a:t>Review: Kinship norms</a:t>
            </a:r>
          </a:p>
        </p:txBody>
      </p:sp>
      <p:sp>
        <p:nvSpPr>
          <p:cNvPr id="3" name="Content Placeholder 2">
            <a:extLst>
              <a:ext uri="{FF2B5EF4-FFF2-40B4-BE49-F238E27FC236}">
                <a16:creationId xmlns:a16="http://schemas.microsoft.com/office/drawing/2014/main" id="{89EABB08-61E3-425E-B7C6-B26D77DD87F0}"/>
              </a:ext>
            </a:extLst>
          </p:cNvPr>
          <p:cNvSpPr>
            <a:spLocks noGrp="1"/>
          </p:cNvSpPr>
          <p:nvPr>
            <p:ph idx="1"/>
          </p:nvPr>
        </p:nvSpPr>
        <p:spPr/>
        <p:txBody>
          <a:bodyPr/>
          <a:lstStyle/>
          <a:p>
            <a:r>
              <a:rPr lang="en-US" dirty="0"/>
              <a:t>When more distant relatives get called “mom,” “dad,” “brother, “ and “sister”, sets of norms and perhaps even some internalized motivations about the relationships get stretched outward along with the labels, effectively pulling more distant kinfolk closer over time.</a:t>
            </a:r>
          </a:p>
          <a:p>
            <a:endParaRPr lang="en-US" dirty="0"/>
          </a:p>
        </p:txBody>
      </p:sp>
    </p:spTree>
    <p:extLst>
      <p:ext uri="{BB962C8B-B14F-4D97-AF65-F5344CB8AC3E}">
        <p14:creationId xmlns:p14="http://schemas.microsoft.com/office/powerpoint/2010/main" val="23403278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C36B5-1E44-48EC-AB1D-E6A28CF356FB}"/>
              </a:ext>
            </a:extLst>
          </p:cNvPr>
          <p:cNvSpPr>
            <a:spLocks noGrp="1"/>
          </p:cNvSpPr>
          <p:nvPr>
            <p:ph type="title"/>
          </p:nvPr>
        </p:nvSpPr>
        <p:spPr/>
        <p:txBody>
          <a:bodyPr/>
          <a:lstStyle/>
          <a:p>
            <a:r>
              <a:rPr lang="en-US" dirty="0"/>
              <a:t>Review: The key driver of kinship norms</a:t>
            </a:r>
          </a:p>
        </p:txBody>
      </p:sp>
      <p:sp>
        <p:nvSpPr>
          <p:cNvPr id="3" name="Content Placeholder 2">
            <a:extLst>
              <a:ext uri="{FF2B5EF4-FFF2-40B4-BE49-F238E27FC236}">
                <a16:creationId xmlns:a16="http://schemas.microsoft.com/office/drawing/2014/main" id="{D090ADD7-3792-4249-A1DC-852FA117C460}"/>
              </a:ext>
            </a:extLst>
          </p:cNvPr>
          <p:cNvSpPr>
            <a:spLocks noGrp="1"/>
          </p:cNvSpPr>
          <p:nvPr>
            <p:ph idx="1"/>
          </p:nvPr>
        </p:nvSpPr>
        <p:spPr/>
        <p:txBody>
          <a:bodyPr/>
          <a:lstStyle/>
          <a:p>
            <a:r>
              <a:rPr lang="en-US" dirty="0"/>
              <a:t>What is the key driver of development – and change – in kinship norms?</a:t>
            </a:r>
          </a:p>
          <a:p>
            <a:r>
              <a:rPr lang="en-US" dirty="0"/>
              <a:t>It’s marriage!</a:t>
            </a:r>
          </a:p>
          <a:p>
            <a:r>
              <a:rPr lang="en-US" dirty="0"/>
              <a:t>Marriage represents the keystone institution for most – though not all – societies and may be the most primeval of human institutions.</a:t>
            </a:r>
          </a:p>
          <a:p>
            <a:r>
              <a:rPr lang="en-US" dirty="0"/>
              <a:t>In harnessing our pair-bonding instincts to build up larger societies and broader social networks of </a:t>
            </a:r>
            <a:r>
              <a:rPr lang="en-US" dirty="0" err="1"/>
              <a:t>affines</a:t>
            </a:r>
            <a:r>
              <a:rPr lang="en-US" dirty="0"/>
              <a:t> (in-laws, </a:t>
            </a:r>
            <a:r>
              <a:rPr lang="en-US" dirty="0" err="1"/>
              <a:t>etc</a:t>
            </a:r>
            <a:r>
              <a:rPr lang="en-US" dirty="0"/>
              <a:t>), cultural evolution has often favored lifelong marital bonds, because these bongs stitch large (and hence, successful) kin networks together.</a:t>
            </a:r>
          </a:p>
        </p:txBody>
      </p:sp>
    </p:spTree>
    <p:extLst>
      <p:ext uri="{BB962C8B-B14F-4D97-AF65-F5344CB8AC3E}">
        <p14:creationId xmlns:p14="http://schemas.microsoft.com/office/powerpoint/2010/main" val="3530319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2613</TotalTime>
  <Words>3500</Words>
  <Application>Microsoft Office PowerPoint</Application>
  <PresentationFormat>Widescreen</PresentationFormat>
  <Paragraphs>185</Paragraphs>
  <Slides>47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47</vt:i4>
      </vt:variant>
    </vt:vector>
  </HeadingPairs>
  <TitlesOfParts>
    <vt:vector size="51" baseType="lpstr">
      <vt:lpstr>Arial</vt:lpstr>
      <vt:lpstr>Calibri</vt:lpstr>
      <vt:lpstr>Calibri Light</vt:lpstr>
      <vt:lpstr>Office Theme</vt:lpstr>
      <vt:lpstr>Economy, Divine and Human</vt:lpstr>
      <vt:lpstr>Outline</vt:lpstr>
      <vt:lpstr>Review</vt:lpstr>
      <vt:lpstr>Review: How could the Church be involved?</vt:lpstr>
      <vt:lpstr>Review: Evolving Societies</vt:lpstr>
      <vt:lpstr>Review: Social Norms</vt:lpstr>
      <vt:lpstr>Review: Kinship norms</vt:lpstr>
      <vt:lpstr>Review: Kinship norms</vt:lpstr>
      <vt:lpstr>Review: The key driver of kinship norms</vt:lpstr>
      <vt:lpstr>Review: Causal pathway</vt:lpstr>
      <vt:lpstr>Review: Where we ended last time</vt:lpstr>
      <vt:lpstr>The New Family</vt:lpstr>
      <vt:lpstr>The New Family</vt:lpstr>
      <vt:lpstr>The New Family</vt:lpstr>
      <vt:lpstr>The New Family</vt:lpstr>
      <vt:lpstr>The New Family</vt:lpstr>
      <vt:lpstr>Dissolving the Traditional Family</vt:lpstr>
      <vt:lpstr>Dissolving the Traditional Family</vt:lpstr>
      <vt:lpstr>Dissolving the Traditional Family</vt:lpstr>
      <vt:lpstr>Dissolving the Traditional Family</vt:lpstr>
      <vt:lpstr>Dissolving the Traditional Family</vt:lpstr>
      <vt:lpstr>Dissolving the Traditional Family</vt:lpstr>
      <vt:lpstr>Dissolving the Traditional Family</vt:lpstr>
      <vt:lpstr>Dissolving the Traditional Family</vt:lpstr>
      <vt:lpstr>Dissolving the Traditional Family</vt:lpstr>
      <vt:lpstr>Dissolving the Traditional Family</vt:lpstr>
      <vt:lpstr>Pre-Christian Europe</vt:lpstr>
      <vt:lpstr>Pre-Christian Europe</vt:lpstr>
      <vt:lpstr>Pre-Christian Europe</vt:lpstr>
      <vt:lpstr>The Church’s MFP</vt:lpstr>
      <vt:lpstr>The Church’s MFP</vt:lpstr>
      <vt:lpstr>The Church’s MFP</vt:lpstr>
      <vt:lpstr>The Church’s MFP</vt:lpstr>
      <vt:lpstr>The Carolingians, Manorialism, and the European Marriage Pattern</vt:lpstr>
      <vt:lpstr>The Carolingians, Manorialism, and the European Marriage Pattern</vt:lpstr>
      <vt:lpstr>The Carolingians, Manorialism, and the European Marriage Pattern</vt:lpstr>
      <vt:lpstr>The Carolingians, Manorialism, and the European Marriage Pattern</vt:lpstr>
      <vt:lpstr>The Carolingians, Manorialism, and the European Marriage Pattern</vt:lpstr>
      <vt:lpstr>European Marriage Pattern</vt:lpstr>
      <vt:lpstr>European Marriage Pattern</vt:lpstr>
      <vt:lpstr>European Marriage Pattern</vt:lpstr>
      <vt:lpstr>Downstream Transformations</vt:lpstr>
      <vt:lpstr>Downstream Transformations</vt:lpstr>
      <vt:lpstr>Downstream Transformations</vt:lpstr>
      <vt:lpstr>Downstream Transformations</vt:lpstr>
      <vt:lpstr>Downstream Transformations</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Economy, Divine and Human</dc:title>
  <dc:creator>Kirk Doran</dc:creator>
  <cp:lastModifiedBy>Kirk Doran</cp:lastModifiedBy>
  <cp:revision>136</cp:revision>
  <dcterms:created xsi:type="dcterms:W3CDTF">2023-08-15T17:59:37Z</dcterms:created>
  <dcterms:modified xsi:type="dcterms:W3CDTF">2023-09-18T14:45:20Z</dcterms:modified>
</cp:coreProperties>
</file>