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6" r:id="rId3"/>
    <p:sldId id="258" r:id="rId4"/>
    <p:sldId id="287" r:id="rId5"/>
    <p:sldId id="288" r:id="rId6"/>
    <p:sldId id="289" r:id="rId7"/>
    <p:sldId id="290" r:id="rId8"/>
    <p:sldId id="291" r:id="rId9"/>
    <p:sldId id="259" r:id="rId10"/>
    <p:sldId id="292" r:id="rId11"/>
    <p:sldId id="293" r:id="rId12"/>
    <p:sldId id="294" r:id="rId13"/>
    <p:sldId id="260" r:id="rId14"/>
    <p:sldId id="295" r:id="rId15"/>
    <p:sldId id="296" r:id="rId16"/>
    <p:sldId id="261" r:id="rId17"/>
    <p:sldId id="262" r:id="rId18"/>
    <p:sldId id="263" r:id="rId19"/>
    <p:sldId id="297" r:id="rId20"/>
    <p:sldId id="264" r:id="rId21"/>
    <p:sldId id="265" r:id="rId22"/>
    <p:sldId id="266" r:id="rId23"/>
    <p:sldId id="267" r:id="rId24"/>
    <p:sldId id="268" r:id="rId25"/>
    <p:sldId id="269" r:id="rId26"/>
    <p:sldId id="270" r:id="rId27"/>
    <p:sldId id="271" r:id="rId28"/>
    <p:sldId id="272" r:id="rId29"/>
    <p:sldId id="302" r:id="rId30"/>
    <p:sldId id="298" r:id="rId31"/>
    <p:sldId id="299" r:id="rId32"/>
    <p:sldId id="300" r:id="rId33"/>
    <p:sldId id="301" r:id="rId34"/>
    <p:sldId id="273" r:id="rId35"/>
    <p:sldId id="274" r:id="rId36"/>
    <p:sldId id="303" r:id="rId37"/>
    <p:sldId id="304" r:id="rId38"/>
    <p:sldId id="305" r:id="rId39"/>
    <p:sldId id="275" r:id="rId40"/>
    <p:sldId id="276" r:id="rId41"/>
    <p:sldId id="277" r:id="rId42"/>
    <p:sldId id="278" r:id="rId43"/>
    <p:sldId id="279" r:id="rId44"/>
    <p:sldId id="280" r:id="rId45"/>
    <p:sldId id="281" r:id="rId46"/>
    <p:sldId id="282" r:id="rId47"/>
    <p:sldId id="283" r:id="rId48"/>
    <p:sldId id="284" r:id="rId49"/>
    <p:sldId id="285" r:id="rId50"/>
    <p:sldId id="286" r:id="rId51"/>
    <p:sldId id="312" r:id="rId52"/>
    <p:sldId id="256" r:id="rId53"/>
    <p:sldId id="307" r:id="rId54"/>
    <p:sldId id="308" r:id="rId55"/>
    <p:sldId id="309" r:id="rId56"/>
    <p:sldId id="310" r:id="rId57"/>
    <p:sldId id="311"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7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Roles and Relationships</c:v>
                </c:pt>
              </c:strCache>
            </c:strRef>
          </c:tx>
          <c:spPr>
            <a:solidFill>
              <a:schemeClr val="accent1"/>
            </a:solidFill>
            <a:ln>
              <a:noFill/>
            </a:ln>
            <a:effectLst/>
          </c:spPr>
          <c:invertIfNegative val="0"/>
          <c:cat>
            <c:strRef>
              <c:f>Sheet1!$A$2:$A$6</c:f>
              <c:strCache>
                <c:ptCount val="5"/>
                <c:pt idx="0">
                  <c:v>U.S. Undergrads </c:v>
                </c:pt>
                <c:pt idx="1">
                  <c:v>Nairobi Undergrads</c:v>
                </c:pt>
                <c:pt idx="2">
                  <c:v>Nairobi Laborers</c:v>
                </c:pt>
                <c:pt idx="3">
                  <c:v>Maasai Nomads</c:v>
                </c:pt>
                <c:pt idx="4">
                  <c:v>Samburu Nomads</c:v>
                </c:pt>
              </c:strCache>
            </c:strRef>
          </c:cat>
          <c:val>
            <c:numRef>
              <c:f>Sheet1!$B$2:$B$6</c:f>
              <c:numCache>
                <c:formatCode>General</c:formatCode>
                <c:ptCount val="5"/>
                <c:pt idx="0">
                  <c:v>12</c:v>
                </c:pt>
                <c:pt idx="1">
                  <c:v>17</c:v>
                </c:pt>
                <c:pt idx="2">
                  <c:v>58</c:v>
                </c:pt>
                <c:pt idx="3">
                  <c:v>80</c:v>
                </c:pt>
                <c:pt idx="4">
                  <c:v>84</c:v>
                </c:pt>
              </c:numCache>
            </c:numRef>
          </c:val>
          <c:extLst>
            <c:ext xmlns:c16="http://schemas.microsoft.com/office/drawing/2014/chart" uri="{C3380CC4-5D6E-409C-BE32-E72D297353CC}">
              <c16:uniqueId val="{00000000-44C9-4915-9C60-736C861F267F}"/>
            </c:ext>
          </c:extLst>
        </c:ser>
        <c:ser>
          <c:idx val="1"/>
          <c:order val="1"/>
          <c:tx>
            <c:strRef>
              <c:f>Sheet1!$C$1</c:f>
              <c:strCache>
                <c:ptCount val="1"/>
                <c:pt idx="0">
                  <c:v>Personal attributes, abilities, and aspirations</c:v>
                </c:pt>
              </c:strCache>
            </c:strRef>
          </c:tx>
          <c:spPr>
            <a:solidFill>
              <a:schemeClr val="accent2"/>
            </a:solidFill>
            <a:ln>
              <a:noFill/>
            </a:ln>
            <a:effectLst/>
          </c:spPr>
          <c:invertIfNegative val="0"/>
          <c:cat>
            <c:strRef>
              <c:f>Sheet1!$A$2:$A$6</c:f>
              <c:strCache>
                <c:ptCount val="5"/>
                <c:pt idx="0">
                  <c:v>U.S. Undergrads </c:v>
                </c:pt>
                <c:pt idx="1">
                  <c:v>Nairobi Undergrads</c:v>
                </c:pt>
                <c:pt idx="2">
                  <c:v>Nairobi Laborers</c:v>
                </c:pt>
                <c:pt idx="3">
                  <c:v>Maasai Nomads</c:v>
                </c:pt>
                <c:pt idx="4">
                  <c:v>Samburu Nomads</c:v>
                </c:pt>
              </c:strCache>
            </c:strRef>
          </c:cat>
          <c:val>
            <c:numRef>
              <c:f>Sheet1!$C$2:$C$6</c:f>
              <c:numCache>
                <c:formatCode>General</c:formatCode>
                <c:ptCount val="5"/>
                <c:pt idx="0">
                  <c:v>88</c:v>
                </c:pt>
                <c:pt idx="1">
                  <c:v>83</c:v>
                </c:pt>
                <c:pt idx="2">
                  <c:v>42</c:v>
                </c:pt>
                <c:pt idx="3">
                  <c:v>20</c:v>
                </c:pt>
                <c:pt idx="4">
                  <c:v>16</c:v>
                </c:pt>
              </c:numCache>
            </c:numRef>
          </c:val>
          <c:extLst>
            <c:ext xmlns:c16="http://schemas.microsoft.com/office/drawing/2014/chart" uri="{C3380CC4-5D6E-409C-BE32-E72D297353CC}">
              <c16:uniqueId val="{00000001-44C9-4915-9C60-736C861F267F}"/>
            </c:ext>
          </c:extLst>
        </c:ser>
        <c:dLbls>
          <c:showLegendKey val="0"/>
          <c:showVal val="0"/>
          <c:showCatName val="0"/>
          <c:showSerName val="0"/>
          <c:showPercent val="0"/>
          <c:showBubbleSize val="0"/>
        </c:dLbls>
        <c:gapWidth val="219"/>
        <c:overlap val="-27"/>
        <c:axId val="1402675056"/>
        <c:axId val="1405647056"/>
      </c:barChart>
      <c:catAx>
        <c:axId val="1402675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5647056"/>
        <c:crosses val="autoZero"/>
        <c:auto val="1"/>
        <c:lblAlgn val="ctr"/>
        <c:lblOffset val="100"/>
        <c:noMultiLvlLbl val="0"/>
      </c:catAx>
      <c:valAx>
        <c:axId val="1405647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Percentage</a:t>
                </a:r>
                <a:r>
                  <a:rPr lang="en-US" baseline="0" dirty="0"/>
                  <a:t> of responses</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2675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A46AD-37F8-48B1-922A-918E2303B6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810E79-4D30-4496-B4DB-89D31EEEF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8754C5-BBA1-40B4-AFB3-74AF452E5C7C}"/>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5" name="Footer Placeholder 4">
            <a:extLst>
              <a:ext uri="{FF2B5EF4-FFF2-40B4-BE49-F238E27FC236}">
                <a16:creationId xmlns:a16="http://schemas.microsoft.com/office/drawing/2014/main" id="{6C07C17F-750D-44D4-B964-2FB025C16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E05C5-141C-45A0-BB54-206D692B1864}"/>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1289634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E05F6-B9BC-42F9-BEC0-AE158BD198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0C50FB-0C0B-4D46-BBCD-160DF4A4DE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2307DD-32A6-46CD-BF32-B77A62D90F96}"/>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5" name="Footer Placeholder 4">
            <a:extLst>
              <a:ext uri="{FF2B5EF4-FFF2-40B4-BE49-F238E27FC236}">
                <a16:creationId xmlns:a16="http://schemas.microsoft.com/office/drawing/2014/main" id="{D0CE5C7A-061D-4481-94CD-B353CE6B0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09DBF-330F-4AE8-AC06-6813752E1BC2}"/>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878926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74CA38-4E9A-4430-B7FA-3783AE5992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8DE426-FB36-417F-A282-4D7189BE3FF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C845D-8F2C-4C55-9DC8-7E502549C1AA}"/>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5" name="Footer Placeholder 4">
            <a:extLst>
              <a:ext uri="{FF2B5EF4-FFF2-40B4-BE49-F238E27FC236}">
                <a16:creationId xmlns:a16="http://schemas.microsoft.com/office/drawing/2014/main" id="{6037150E-C50C-4AB0-A0F0-A51E0E48A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4633E-81EF-4C71-9472-52E515920B4F}"/>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32027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3DD1E-24AE-4B02-8E48-742EC7CF6B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CC8B66-3A39-499B-911B-4484F11072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46AE5F-B1D8-4E31-924E-292F02F128A7}"/>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5" name="Footer Placeholder 4">
            <a:extLst>
              <a:ext uri="{FF2B5EF4-FFF2-40B4-BE49-F238E27FC236}">
                <a16:creationId xmlns:a16="http://schemas.microsoft.com/office/drawing/2014/main" id="{CFFD2108-E0B2-4760-B606-74780EF7E2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DB2859-AE78-46D2-99FD-C02D79AB57E1}"/>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521801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000B9-E934-42F8-B7AC-6FF37BC0F0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5ED2FA-38B9-413F-ADED-61A11CF685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50468D-FFF1-48B3-8F40-454AAD8D1EE2}"/>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5" name="Footer Placeholder 4">
            <a:extLst>
              <a:ext uri="{FF2B5EF4-FFF2-40B4-BE49-F238E27FC236}">
                <a16:creationId xmlns:a16="http://schemas.microsoft.com/office/drawing/2014/main" id="{2C2BF56E-1063-44A9-9809-955C9EA738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16A4EC-CB6C-4000-BFD6-D82FC79CDE4F}"/>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404519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668B-79E2-4B68-AA42-F0762B7E73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DC398B-5B28-45FB-8A89-E4C4DE497A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85A17-B44A-4004-9F2D-4E4D4A3478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504235-B707-4FCE-A87E-B72E641A517C}"/>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6" name="Footer Placeholder 5">
            <a:extLst>
              <a:ext uri="{FF2B5EF4-FFF2-40B4-BE49-F238E27FC236}">
                <a16:creationId xmlns:a16="http://schemas.microsoft.com/office/drawing/2014/main" id="{7A882CA8-50D0-4FC0-A795-51056B8678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36A100-93A7-4CA7-B035-00E13E55B13B}"/>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1181028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0667F-0F00-4900-A2F7-7DD7597A70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785B91-8556-42EB-B4FC-8DEFD7E65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308E22-2C45-4B09-9248-5C3768C58DF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3656B5-6CE8-4C50-913F-91EE9024CE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7FC4988-A37A-4799-966F-684BE023BF8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E70D8B-5ADF-43A7-AA25-89153D95291A}"/>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8" name="Footer Placeholder 7">
            <a:extLst>
              <a:ext uri="{FF2B5EF4-FFF2-40B4-BE49-F238E27FC236}">
                <a16:creationId xmlns:a16="http://schemas.microsoft.com/office/drawing/2014/main" id="{2DB635C1-FD2D-4CA3-8B65-80C6C7AD12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FADE9E-F77F-4C26-BEC5-7FC2B5527399}"/>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8105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55E3-D87B-48E9-A1CD-679F2F3CA9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731509-C628-4DBD-8A25-27C6F885B5CF}"/>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4" name="Footer Placeholder 3">
            <a:extLst>
              <a:ext uri="{FF2B5EF4-FFF2-40B4-BE49-F238E27FC236}">
                <a16:creationId xmlns:a16="http://schemas.microsoft.com/office/drawing/2014/main" id="{F75FCA1B-0841-48A9-AC5E-AC11B74FA3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A53321-6C39-4309-BFEF-7C6FBB4BC23D}"/>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37112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220FAD-BA01-41BF-8706-1E4D33A54749}"/>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3" name="Footer Placeholder 2">
            <a:extLst>
              <a:ext uri="{FF2B5EF4-FFF2-40B4-BE49-F238E27FC236}">
                <a16:creationId xmlns:a16="http://schemas.microsoft.com/office/drawing/2014/main" id="{4CC778DD-722D-4B9D-81E7-C928225F21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B7F34F-9CF3-4161-8F4A-B4FCB2FB4B47}"/>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89334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F72E-9DA5-46F8-80D2-D83DD42D4A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2105FF-7EB1-4480-8B4B-42D42ACDF1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A09A4A-E98C-44EA-8930-2CB4B4D42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3C7BB7-12D3-4F0D-B441-CAFD848900AC}"/>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6" name="Footer Placeholder 5">
            <a:extLst>
              <a:ext uri="{FF2B5EF4-FFF2-40B4-BE49-F238E27FC236}">
                <a16:creationId xmlns:a16="http://schemas.microsoft.com/office/drawing/2014/main" id="{F8F0DE47-813B-4382-9F26-8FA05C596F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28B741-DA93-40BD-BC10-8ACAE6AD893E}"/>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20602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A0B0C-AA00-43A5-806D-C0F7FB61C0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2BBE06-F296-45AA-83C5-B2D63DC15E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800745-5A58-4388-8750-8ED962ADA0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5636E2-F153-44AE-9135-9EC0BBCE0AAA}"/>
              </a:ext>
            </a:extLst>
          </p:cNvPr>
          <p:cNvSpPr>
            <a:spLocks noGrp="1"/>
          </p:cNvSpPr>
          <p:nvPr>
            <p:ph type="dt" sz="half" idx="10"/>
          </p:nvPr>
        </p:nvSpPr>
        <p:spPr/>
        <p:txBody>
          <a:bodyPr/>
          <a:lstStyle/>
          <a:p>
            <a:fld id="{405A71FD-FCCC-4FFB-BC75-CE1A9797A0EA}" type="datetimeFigureOut">
              <a:rPr lang="en-US" smtClean="0"/>
              <a:t>9/13/2023</a:t>
            </a:fld>
            <a:endParaRPr lang="en-US"/>
          </a:p>
        </p:txBody>
      </p:sp>
      <p:sp>
        <p:nvSpPr>
          <p:cNvPr id="6" name="Footer Placeholder 5">
            <a:extLst>
              <a:ext uri="{FF2B5EF4-FFF2-40B4-BE49-F238E27FC236}">
                <a16:creationId xmlns:a16="http://schemas.microsoft.com/office/drawing/2014/main" id="{FBAA801F-7B92-4CFA-9B85-76856E792D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33588C-A3A6-4BB1-8436-7FABF77C64B0}"/>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689594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83F5F3-AD5A-4696-B67F-F65D877231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607451-1DA9-445B-8CB2-E2D04D69E2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C3216E-A5A1-402E-B766-7E20F88B7C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A71FD-FCCC-4FFB-BC75-CE1A9797A0EA}" type="datetimeFigureOut">
              <a:rPr lang="en-US" smtClean="0"/>
              <a:t>9/13/2023</a:t>
            </a:fld>
            <a:endParaRPr lang="en-US"/>
          </a:p>
        </p:txBody>
      </p:sp>
      <p:sp>
        <p:nvSpPr>
          <p:cNvPr id="5" name="Footer Placeholder 4">
            <a:extLst>
              <a:ext uri="{FF2B5EF4-FFF2-40B4-BE49-F238E27FC236}">
                <a16:creationId xmlns:a16="http://schemas.microsoft.com/office/drawing/2014/main" id="{168C193F-417C-4F5B-BF9C-B1DB95199B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6FE02D-22B9-440F-A03D-DDFD81E46A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F2070-57AF-4BBF-BE57-4F2BD651BBA5}" type="slidenum">
              <a:rPr lang="en-US" smtClean="0"/>
              <a:t>‹#›</a:t>
            </a:fld>
            <a:endParaRPr lang="en-US"/>
          </a:p>
        </p:txBody>
      </p:sp>
    </p:spTree>
    <p:extLst>
      <p:ext uri="{BB962C8B-B14F-4D97-AF65-F5344CB8AC3E}">
        <p14:creationId xmlns:p14="http://schemas.microsoft.com/office/powerpoint/2010/main" val="3745960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A5ECD-12E4-4841-90B7-4CE424017873}"/>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D924431B-C88C-4FBE-B8EF-22D620AC583A}"/>
              </a:ext>
            </a:extLst>
          </p:cNvPr>
          <p:cNvSpPr>
            <a:spLocks noGrp="1"/>
          </p:cNvSpPr>
          <p:nvPr>
            <p:ph type="subTitle" idx="1"/>
          </p:nvPr>
        </p:nvSpPr>
        <p:spPr/>
        <p:txBody>
          <a:bodyPr>
            <a:normAutofit lnSpcReduction="10000"/>
          </a:bodyPr>
          <a:lstStyle/>
          <a:p>
            <a:r>
              <a:rPr lang="en-US" dirty="0"/>
              <a:t>Professor Kirk Doran</a:t>
            </a:r>
          </a:p>
          <a:p>
            <a:endParaRPr lang="en-US" dirty="0"/>
          </a:p>
          <a:p>
            <a:r>
              <a:rPr lang="en-US" dirty="0"/>
              <a:t>Lecture 7: Wednesday, September 13, 2023</a:t>
            </a:r>
          </a:p>
          <a:p>
            <a:r>
              <a:rPr lang="en-US" dirty="0"/>
              <a:t>The Evolution of Societies and Psychologies</a:t>
            </a:r>
          </a:p>
        </p:txBody>
      </p:sp>
    </p:spTree>
    <p:extLst>
      <p:ext uri="{BB962C8B-B14F-4D97-AF65-F5344CB8AC3E}">
        <p14:creationId xmlns:p14="http://schemas.microsoft.com/office/powerpoint/2010/main" val="2294701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B1D1F-D6F3-4D51-A8AA-5E23AFC225E9}"/>
              </a:ext>
            </a:extLst>
          </p:cNvPr>
          <p:cNvSpPr>
            <a:spLocks noGrp="1"/>
          </p:cNvSpPr>
          <p:nvPr>
            <p:ph type="title"/>
          </p:nvPr>
        </p:nvSpPr>
        <p:spPr/>
        <p:txBody>
          <a:bodyPr/>
          <a:lstStyle/>
          <a:p>
            <a:r>
              <a:rPr lang="en-US" dirty="0"/>
              <a:t>What is needed?</a:t>
            </a:r>
          </a:p>
        </p:txBody>
      </p:sp>
      <p:sp>
        <p:nvSpPr>
          <p:cNvPr id="3" name="Content Placeholder 2">
            <a:extLst>
              <a:ext uri="{FF2B5EF4-FFF2-40B4-BE49-F238E27FC236}">
                <a16:creationId xmlns:a16="http://schemas.microsoft.com/office/drawing/2014/main" id="{465FF8B9-BD2E-4FD4-B324-2278B703BC51}"/>
              </a:ext>
            </a:extLst>
          </p:cNvPr>
          <p:cNvSpPr>
            <a:spLocks noGrp="1"/>
          </p:cNvSpPr>
          <p:nvPr>
            <p:ph idx="1"/>
          </p:nvPr>
        </p:nvSpPr>
        <p:spPr/>
        <p:txBody>
          <a:bodyPr/>
          <a:lstStyle/>
          <a:p>
            <a:r>
              <a:rPr lang="en-US" dirty="0"/>
              <a:t>For example, for the market patterns in trading private goods to stably exist across a wide variety of private goods, people need to be willing to make binary exchanges frequently.</a:t>
            </a:r>
          </a:p>
          <a:p>
            <a:r>
              <a:rPr lang="en-US" dirty="0"/>
              <a:t>They need to think about commutative justice in those binary exchanges.</a:t>
            </a:r>
          </a:p>
          <a:p>
            <a:endParaRPr lang="en-US" dirty="0"/>
          </a:p>
        </p:txBody>
      </p:sp>
    </p:spTree>
    <p:extLst>
      <p:ext uri="{BB962C8B-B14F-4D97-AF65-F5344CB8AC3E}">
        <p14:creationId xmlns:p14="http://schemas.microsoft.com/office/powerpoint/2010/main" val="2274167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B1D1F-D6F3-4D51-A8AA-5E23AFC225E9}"/>
              </a:ext>
            </a:extLst>
          </p:cNvPr>
          <p:cNvSpPr>
            <a:spLocks noGrp="1"/>
          </p:cNvSpPr>
          <p:nvPr>
            <p:ph type="title"/>
          </p:nvPr>
        </p:nvSpPr>
        <p:spPr/>
        <p:txBody>
          <a:bodyPr/>
          <a:lstStyle/>
          <a:p>
            <a:r>
              <a:rPr lang="en-US" dirty="0"/>
              <a:t>What is needed?</a:t>
            </a:r>
          </a:p>
        </p:txBody>
      </p:sp>
      <p:sp>
        <p:nvSpPr>
          <p:cNvPr id="3" name="Content Placeholder 2">
            <a:extLst>
              <a:ext uri="{FF2B5EF4-FFF2-40B4-BE49-F238E27FC236}">
                <a16:creationId xmlns:a16="http://schemas.microsoft.com/office/drawing/2014/main" id="{465FF8B9-BD2E-4FD4-B324-2278B703BC51}"/>
              </a:ext>
            </a:extLst>
          </p:cNvPr>
          <p:cNvSpPr>
            <a:spLocks noGrp="1"/>
          </p:cNvSpPr>
          <p:nvPr>
            <p:ph idx="1"/>
          </p:nvPr>
        </p:nvSpPr>
        <p:spPr/>
        <p:txBody>
          <a:bodyPr/>
          <a:lstStyle/>
          <a:p>
            <a:r>
              <a:rPr lang="en-US" dirty="0"/>
              <a:t>For example, for the market patterns in trading private goods to stably exist across a wide variety of private goods, people need to be willing to make binary exchanges frequently.</a:t>
            </a:r>
          </a:p>
          <a:p>
            <a:r>
              <a:rPr lang="en-US" dirty="0"/>
              <a:t>They need to think about commutative justice in those binary exchanges.</a:t>
            </a:r>
          </a:p>
          <a:p>
            <a:r>
              <a:rPr lang="en-US" dirty="0"/>
              <a:t>They need to have a sense that their property is their own.</a:t>
            </a:r>
          </a:p>
          <a:p>
            <a:endParaRPr lang="en-US" dirty="0"/>
          </a:p>
        </p:txBody>
      </p:sp>
    </p:spTree>
    <p:extLst>
      <p:ext uri="{BB962C8B-B14F-4D97-AF65-F5344CB8AC3E}">
        <p14:creationId xmlns:p14="http://schemas.microsoft.com/office/powerpoint/2010/main" val="1929239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B1D1F-D6F3-4D51-A8AA-5E23AFC225E9}"/>
              </a:ext>
            </a:extLst>
          </p:cNvPr>
          <p:cNvSpPr>
            <a:spLocks noGrp="1"/>
          </p:cNvSpPr>
          <p:nvPr>
            <p:ph type="title"/>
          </p:nvPr>
        </p:nvSpPr>
        <p:spPr/>
        <p:txBody>
          <a:bodyPr/>
          <a:lstStyle/>
          <a:p>
            <a:r>
              <a:rPr lang="en-US" dirty="0"/>
              <a:t>What is needed?</a:t>
            </a:r>
          </a:p>
        </p:txBody>
      </p:sp>
      <p:sp>
        <p:nvSpPr>
          <p:cNvPr id="3" name="Content Placeholder 2">
            <a:extLst>
              <a:ext uri="{FF2B5EF4-FFF2-40B4-BE49-F238E27FC236}">
                <a16:creationId xmlns:a16="http://schemas.microsoft.com/office/drawing/2014/main" id="{465FF8B9-BD2E-4FD4-B324-2278B703BC51}"/>
              </a:ext>
            </a:extLst>
          </p:cNvPr>
          <p:cNvSpPr>
            <a:spLocks noGrp="1"/>
          </p:cNvSpPr>
          <p:nvPr>
            <p:ph idx="1"/>
          </p:nvPr>
        </p:nvSpPr>
        <p:spPr/>
        <p:txBody>
          <a:bodyPr/>
          <a:lstStyle/>
          <a:p>
            <a:r>
              <a:rPr lang="en-US" dirty="0"/>
              <a:t>For example, for the market patterns in trading private goods to stably exist across a wide variety of private goods, people need to be willing to make binary exchanges frequently.</a:t>
            </a:r>
          </a:p>
          <a:p>
            <a:r>
              <a:rPr lang="en-US" dirty="0"/>
              <a:t>They need to think about commutative justice in those binary exchanges.</a:t>
            </a:r>
          </a:p>
          <a:p>
            <a:r>
              <a:rPr lang="en-US" dirty="0"/>
              <a:t>They need to have a sense that their property is their own.</a:t>
            </a:r>
          </a:p>
          <a:p>
            <a:r>
              <a:rPr lang="en-US" dirty="0"/>
              <a:t>And they need to have a basic trust among each other: that most people aren’t lying about what they have or what they are offering.</a:t>
            </a:r>
          </a:p>
          <a:p>
            <a:endParaRPr lang="en-US" dirty="0"/>
          </a:p>
        </p:txBody>
      </p:sp>
    </p:spTree>
    <p:extLst>
      <p:ext uri="{BB962C8B-B14F-4D97-AF65-F5344CB8AC3E}">
        <p14:creationId xmlns:p14="http://schemas.microsoft.com/office/powerpoint/2010/main" val="2839608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8B93C-D482-4740-A21A-ACF4413EC62E}"/>
              </a:ext>
            </a:extLst>
          </p:cNvPr>
          <p:cNvSpPr>
            <a:spLocks noGrp="1"/>
          </p:cNvSpPr>
          <p:nvPr>
            <p:ph type="title"/>
          </p:nvPr>
        </p:nvSpPr>
        <p:spPr/>
        <p:txBody>
          <a:bodyPr/>
          <a:lstStyle/>
          <a:p>
            <a:r>
              <a:rPr lang="en-US" dirty="0"/>
              <a:t>What is needed?</a:t>
            </a:r>
          </a:p>
        </p:txBody>
      </p:sp>
      <p:sp>
        <p:nvSpPr>
          <p:cNvPr id="3" name="Content Placeholder 2">
            <a:extLst>
              <a:ext uri="{FF2B5EF4-FFF2-40B4-BE49-F238E27FC236}">
                <a16:creationId xmlns:a16="http://schemas.microsoft.com/office/drawing/2014/main" id="{F81E7A47-F868-4B89-958E-A8136A71C150}"/>
              </a:ext>
            </a:extLst>
          </p:cNvPr>
          <p:cNvSpPr>
            <a:spLocks noGrp="1"/>
          </p:cNvSpPr>
          <p:nvPr>
            <p:ph idx="1"/>
          </p:nvPr>
        </p:nvSpPr>
        <p:spPr/>
        <p:txBody>
          <a:bodyPr/>
          <a:lstStyle/>
          <a:p>
            <a:r>
              <a:rPr lang="en-US" dirty="0"/>
              <a:t>Likewise, the other patterns we’ve covered, such as knowledge inducing growth, all depend on their own sets of contingencies.</a:t>
            </a:r>
          </a:p>
        </p:txBody>
      </p:sp>
    </p:spTree>
    <p:extLst>
      <p:ext uri="{BB962C8B-B14F-4D97-AF65-F5344CB8AC3E}">
        <p14:creationId xmlns:p14="http://schemas.microsoft.com/office/powerpoint/2010/main" val="1985311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8B93C-D482-4740-A21A-ACF4413EC62E}"/>
              </a:ext>
            </a:extLst>
          </p:cNvPr>
          <p:cNvSpPr>
            <a:spLocks noGrp="1"/>
          </p:cNvSpPr>
          <p:nvPr>
            <p:ph type="title"/>
          </p:nvPr>
        </p:nvSpPr>
        <p:spPr/>
        <p:txBody>
          <a:bodyPr/>
          <a:lstStyle/>
          <a:p>
            <a:r>
              <a:rPr lang="en-US" dirty="0"/>
              <a:t>What is needed?</a:t>
            </a:r>
          </a:p>
        </p:txBody>
      </p:sp>
      <p:sp>
        <p:nvSpPr>
          <p:cNvPr id="3" name="Content Placeholder 2">
            <a:extLst>
              <a:ext uri="{FF2B5EF4-FFF2-40B4-BE49-F238E27FC236}">
                <a16:creationId xmlns:a16="http://schemas.microsoft.com/office/drawing/2014/main" id="{F81E7A47-F868-4B89-958E-A8136A71C150}"/>
              </a:ext>
            </a:extLst>
          </p:cNvPr>
          <p:cNvSpPr>
            <a:spLocks noGrp="1"/>
          </p:cNvSpPr>
          <p:nvPr>
            <p:ph idx="1"/>
          </p:nvPr>
        </p:nvSpPr>
        <p:spPr/>
        <p:txBody>
          <a:bodyPr/>
          <a:lstStyle/>
          <a:p>
            <a:r>
              <a:rPr lang="en-US" dirty="0"/>
              <a:t>Likewise, the other patterns we’ve covered, such as knowledge inducing growth, all depend on their own sets of contingencies.</a:t>
            </a:r>
          </a:p>
          <a:p>
            <a:r>
              <a:rPr lang="en-US" dirty="0"/>
              <a:t>It turns out that the Catholic Church was intimately related to the development of psychologies, cultures, and institutions that instantiated these contingencies.</a:t>
            </a:r>
          </a:p>
        </p:txBody>
      </p:sp>
    </p:spTree>
    <p:extLst>
      <p:ext uri="{BB962C8B-B14F-4D97-AF65-F5344CB8AC3E}">
        <p14:creationId xmlns:p14="http://schemas.microsoft.com/office/powerpoint/2010/main" val="2516227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8B93C-D482-4740-A21A-ACF4413EC62E}"/>
              </a:ext>
            </a:extLst>
          </p:cNvPr>
          <p:cNvSpPr>
            <a:spLocks noGrp="1"/>
          </p:cNvSpPr>
          <p:nvPr>
            <p:ph type="title"/>
          </p:nvPr>
        </p:nvSpPr>
        <p:spPr/>
        <p:txBody>
          <a:bodyPr/>
          <a:lstStyle/>
          <a:p>
            <a:r>
              <a:rPr lang="en-US" dirty="0"/>
              <a:t>What is needed?</a:t>
            </a:r>
          </a:p>
        </p:txBody>
      </p:sp>
      <p:sp>
        <p:nvSpPr>
          <p:cNvPr id="3" name="Content Placeholder 2">
            <a:extLst>
              <a:ext uri="{FF2B5EF4-FFF2-40B4-BE49-F238E27FC236}">
                <a16:creationId xmlns:a16="http://schemas.microsoft.com/office/drawing/2014/main" id="{F81E7A47-F868-4B89-958E-A8136A71C150}"/>
              </a:ext>
            </a:extLst>
          </p:cNvPr>
          <p:cNvSpPr>
            <a:spLocks noGrp="1"/>
          </p:cNvSpPr>
          <p:nvPr>
            <p:ph idx="1"/>
          </p:nvPr>
        </p:nvSpPr>
        <p:spPr/>
        <p:txBody>
          <a:bodyPr/>
          <a:lstStyle/>
          <a:p>
            <a:r>
              <a:rPr lang="en-US" dirty="0"/>
              <a:t>Likewise, the other patterns we’ve covered, such as knowledge inducing growth, all depend on their own sets of contingencies.</a:t>
            </a:r>
          </a:p>
          <a:p>
            <a:r>
              <a:rPr lang="en-US" dirty="0"/>
              <a:t>It turns out that the Catholic Church was intimately related to the development of psychologies, cultures, and institutions that instantiated these contingencies.</a:t>
            </a:r>
          </a:p>
          <a:p>
            <a:r>
              <a:rPr lang="en-US" dirty="0"/>
              <a:t>That is the theme of the next several lectures!</a:t>
            </a:r>
          </a:p>
        </p:txBody>
      </p:sp>
    </p:spTree>
    <p:extLst>
      <p:ext uri="{BB962C8B-B14F-4D97-AF65-F5344CB8AC3E}">
        <p14:creationId xmlns:p14="http://schemas.microsoft.com/office/powerpoint/2010/main" val="3341966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ED136-3EBA-468F-A191-FED7A215658A}"/>
              </a:ext>
            </a:extLst>
          </p:cNvPr>
          <p:cNvSpPr>
            <a:spLocks noGrp="1"/>
          </p:cNvSpPr>
          <p:nvPr>
            <p:ph type="title"/>
          </p:nvPr>
        </p:nvSpPr>
        <p:spPr/>
        <p:txBody>
          <a:bodyPr/>
          <a:lstStyle/>
          <a:p>
            <a:r>
              <a:rPr lang="en-US" dirty="0"/>
              <a:t>Who are you?</a:t>
            </a:r>
          </a:p>
        </p:txBody>
      </p:sp>
      <p:sp>
        <p:nvSpPr>
          <p:cNvPr id="3" name="Content Placeholder 2">
            <a:extLst>
              <a:ext uri="{FF2B5EF4-FFF2-40B4-BE49-F238E27FC236}">
                <a16:creationId xmlns:a16="http://schemas.microsoft.com/office/drawing/2014/main" id="{A889197B-A04A-4B99-AE63-0E065E92E19D}"/>
              </a:ext>
            </a:extLst>
          </p:cNvPr>
          <p:cNvSpPr>
            <a:spLocks noGrp="1"/>
          </p:cNvSpPr>
          <p:nvPr>
            <p:ph idx="1"/>
          </p:nvPr>
        </p:nvSpPr>
        <p:spPr/>
        <p:txBody>
          <a:bodyPr/>
          <a:lstStyle/>
          <a:p>
            <a:r>
              <a:rPr lang="en-US" dirty="0"/>
              <a:t>Try completing this sentence in 10 different ways:</a:t>
            </a:r>
          </a:p>
          <a:p>
            <a:pPr lvl="1"/>
            <a:r>
              <a:rPr lang="en-US" dirty="0"/>
              <a:t>I am ________________________________</a:t>
            </a:r>
          </a:p>
        </p:txBody>
      </p:sp>
    </p:spTree>
    <p:extLst>
      <p:ext uri="{BB962C8B-B14F-4D97-AF65-F5344CB8AC3E}">
        <p14:creationId xmlns:p14="http://schemas.microsoft.com/office/powerpoint/2010/main" val="3544608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719F8-7B5C-45FC-8604-36594736C458}"/>
              </a:ext>
            </a:extLst>
          </p:cNvPr>
          <p:cNvSpPr>
            <a:spLocks noGrp="1"/>
          </p:cNvSpPr>
          <p:nvPr>
            <p:ph type="title"/>
          </p:nvPr>
        </p:nvSpPr>
        <p:spPr/>
        <p:txBody>
          <a:bodyPr/>
          <a:lstStyle/>
          <a:p>
            <a:r>
              <a:rPr lang="en-US" dirty="0"/>
              <a:t>Who are you?</a:t>
            </a:r>
          </a:p>
        </p:txBody>
      </p:sp>
      <p:sp>
        <p:nvSpPr>
          <p:cNvPr id="3" name="Content Placeholder 2">
            <a:extLst>
              <a:ext uri="{FF2B5EF4-FFF2-40B4-BE49-F238E27FC236}">
                <a16:creationId xmlns:a16="http://schemas.microsoft.com/office/drawing/2014/main" id="{0B9761AA-ED93-4737-B80B-7B6AE442F1F4}"/>
              </a:ext>
            </a:extLst>
          </p:cNvPr>
          <p:cNvSpPr>
            <a:spLocks noGrp="1"/>
          </p:cNvSpPr>
          <p:nvPr>
            <p:ph idx="1"/>
          </p:nvPr>
        </p:nvSpPr>
        <p:spPr/>
        <p:txBody>
          <a:bodyPr/>
          <a:lstStyle/>
          <a:p>
            <a:r>
              <a:rPr lang="en-US" dirty="0"/>
              <a:t>If you are like most undergraduates, you probably answered with words like:</a:t>
            </a:r>
          </a:p>
          <a:p>
            <a:pPr lvl="1"/>
            <a:r>
              <a:rPr lang="en-US" dirty="0"/>
              <a:t>“curious”</a:t>
            </a:r>
          </a:p>
          <a:p>
            <a:pPr lvl="1"/>
            <a:r>
              <a:rPr lang="en-US" dirty="0"/>
              <a:t>“passionate”</a:t>
            </a:r>
          </a:p>
          <a:p>
            <a:pPr lvl="1"/>
            <a:r>
              <a:rPr lang="en-US" dirty="0"/>
              <a:t>“a student”</a:t>
            </a:r>
          </a:p>
          <a:p>
            <a:pPr lvl="1"/>
            <a:r>
              <a:rPr lang="en-US" dirty="0"/>
              <a:t>“a business major”</a:t>
            </a:r>
          </a:p>
          <a:p>
            <a:pPr lvl="1"/>
            <a:r>
              <a:rPr lang="en-US" dirty="0"/>
              <a:t>“a runner”</a:t>
            </a:r>
          </a:p>
          <a:p>
            <a:pPr lvl="1"/>
            <a:r>
              <a:rPr lang="en-US" dirty="0"/>
              <a:t>“a singer”</a:t>
            </a:r>
          </a:p>
        </p:txBody>
      </p:sp>
    </p:spTree>
    <p:extLst>
      <p:ext uri="{BB962C8B-B14F-4D97-AF65-F5344CB8AC3E}">
        <p14:creationId xmlns:p14="http://schemas.microsoft.com/office/powerpoint/2010/main" val="1517305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D96E-CB60-45CA-BBD4-5478A533FF41}"/>
              </a:ext>
            </a:extLst>
          </p:cNvPr>
          <p:cNvSpPr>
            <a:spLocks noGrp="1"/>
          </p:cNvSpPr>
          <p:nvPr>
            <p:ph type="title"/>
          </p:nvPr>
        </p:nvSpPr>
        <p:spPr/>
        <p:txBody>
          <a:bodyPr/>
          <a:lstStyle/>
          <a:p>
            <a:r>
              <a:rPr lang="en-US" dirty="0"/>
              <a:t>Who are you?</a:t>
            </a:r>
          </a:p>
        </p:txBody>
      </p:sp>
      <p:sp>
        <p:nvSpPr>
          <p:cNvPr id="3" name="Content Placeholder 2">
            <a:extLst>
              <a:ext uri="{FF2B5EF4-FFF2-40B4-BE49-F238E27FC236}">
                <a16:creationId xmlns:a16="http://schemas.microsoft.com/office/drawing/2014/main" id="{3F177F5F-53B3-43D4-8F65-94458231579D}"/>
              </a:ext>
            </a:extLst>
          </p:cNvPr>
          <p:cNvSpPr>
            <a:spLocks noGrp="1"/>
          </p:cNvSpPr>
          <p:nvPr>
            <p:ph idx="1"/>
          </p:nvPr>
        </p:nvSpPr>
        <p:spPr/>
        <p:txBody>
          <a:bodyPr/>
          <a:lstStyle/>
          <a:p>
            <a:r>
              <a:rPr lang="en-US" dirty="0"/>
              <a:t>You were probably less inclined to respond with things like:</a:t>
            </a:r>
          </a:p>
          <a:p>
            <a:pPr lvl="1"/>
            <a:r>
              <a:rPr lang="en-US" dirty="0"/>
              <a:t>“Josh’s brother”</a:t>
            </a:r>
          </a:p>
          <a:p>
            <a:pPr lvl="1"/>
            <a:r>
              <a:rPr lang="en-US" dirty="0"/>
              <a:t>“Mary’s daughter”</a:t>
            </a:r>
          </a:p>
          <a:p>
            <a:pPr lvl="1"/>
            <a:r>
              <a:rPr lang="en-US" dirty="0"/>
              <a:t>“David’s friend”</a:t>
            </a:r>
          </a:p>
        </p:txBody>
      </p:sp>
    </p:spTree>
    <p:extLst>
      <p:ext uri="{BB962C8B-B14F-4D97-AF65-F5344CB8AC3E}">
        <p14:creationId xmlns:p14="http://schemas.microsoft.com/office/powerpoint/2010/main" val="1479459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D96E-CB60-45CA-BBD4-5478A533FF41}"/>
              </a:ext>
            </a:extLst>
          </p:cNvPr>
          <p:cNvSpPr>
            <a:spLocks noGrp="1"/>
          </p:cNvSpPr>
          <p:nvPr>
            <p:ph type="title"/>
          </p:nvPr>
        </p:nvSpPr>
        <p:spPr/>
        <p:txBody>
          <a:bodyPr/>
          <a:lstStyle/>
          <a:p>
            <a:r>
              <a:rPr lang="en-US" dirty="0"/>
              <a:t>Who are you?</a:t>
            </a:r>
          </a:p>
        </p:txBody>
      </p:sp>
      <p:sp>
        <p:nvSpPr>
          <p:cNvPr id="3" name="Content Placeholder 2">
            <a:extLst>
              <a:ext uri="{FF2B5EF4-FFF2-40B4-BE49-F238E27FC236}">
                <a16:creationId xmlns:a16="http://schemas.microsoft.com/office/drawing/2014/main" id="{3F177F5F-53B3-43D4-8F65-94458231579D}"/>
              </a:ext>
            </a:extLst>
          </p:cNvPr>
          <p:cNvSpPr>
            <a:spLocks noGrp="1"/>
          </p:cNvSpPr>
          <p:nvPr>
            <p:ph idx="1"/>
          </p:nvPr>
        </p:nvSpPr>
        <p:spPr/>
        <p:txBody>
          <a:bodyPr/>
          <a:lstStyle/>
          <a:p>
            <a:r>
              <a:rPr lang="en-US" dirty="0"/>
              <a:t>You were probably less inclined to respond with things like:</a:t>
            </a:r>
          </a:p>
          <a:p>
            <a:pPr lvl="1"/>
            <a:r>
              <a:rPr lang="en-US" dirty="0"/>
              <a:t>“Josh’s brother”</a:t>
            </a:r>
          </a:p>
          <a:p>
            <a:pPr lvl="1"/>
            <a:r>
              <a:rPr lang="en-US" dirty="0"/>
              <a:t>“Mary’s daughter”</a:t>
            </a:r>
          </a:p>
          <a:p>
            <a:pPr lvl="1"/>
            <a:r>
              <a:rPr lang="en-US" dirty="0"/>
              <a:t>“David’s friend”</a:t>
            </a:r>
          </a:p>
          <a:p>
            <a:r>
              <a:rPr lang="en-US" dirty="0"/>
              <a:t>Even though those are equally true and potentially more central to your life.</a:t>
            </a:r>
          </a:p>
        </p:txBody>
      </p:sp>
    </p:spTree>
    <p:extLst>
      <p:ext uri="{BB962C8B-B14F-4D97-AF65-F5344CB8AC3E}">
        <p14:creationId xmlns:p14="http://schemas.microsoft.com/office/powerpoint/2010/main" val="2092976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2FDEF-02D1-4246-B8A7-507C1E6E286F}"/>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C0783E68-4B2D-4F6F-A847-A753C9AE465D}"/>
              </a:ext>
            </a:extLst>
          </p:cNvPr>
          <p:cNvSpPr>
            <a:spLocks noGrp="1"/>
          </p:cNvSpPr>
          <p:nvPr>
            <p:ph idx="1"/>
          </p:nvPr>
        </p:nvSpPr>
        <p:spPr/>
        <p:txBody>
          <a:bodyPr>
            <a:normAutofit fontScale="85000" lnSpcReduction="20000"/>
          </a:bodyPr>
          <a:lstStyle/>
          <a:p>
            <a:r>
              <a:rPr lang="en-US" dirty="0"/>
              <a:t>(1) Prayer</a:t>
            </a:r>
          </a:p>
          <a:p>
            <a:r>
              <a:rPr lang="en-US" dirty="0"/>
              <a:t>(2) Lives Deeply Affected by Economic Patterns</a:t>
            </a:r>
          </a:p>
          <a:p>
            <a:r>
              <a:rPr lang="en-US" dirty="0"/>
              <a:t>(3) What is needed?</a:t>
            </a:r>
          </a:p>
          <a:p>
            <a:r>
              <a:rPr lang="en-US" dirty="0"/>
              <a:t>(4) Who are you?</a:t>
            </a:r>
          </a:p>
          <a:p>
            <a:r>
              <a:rPr lang="en-US" dirty="0"/>
              <a:t>(5) Individualism</a:t>
            </a:r>
          </a:p>
          <a:p>
            <a:r>
              <a:rPr lang="en-US" dirty="0"/>
              <a:t>(6) Kin-based Societies</a:t>
            </a:r>
          </a:p>
          <a:p>
            <a:r>
              <a:rPr lang="en-US" dirty="0"/>
              <a:t>(7) Highly Individualistic Societies</a:t>
            </a:r>
          </a:p>
          <a:p>
            <a:r>
              <a:rPr lang="en-US" dirty="0"/>
              <a:t>(8) Moderate Individualism, Economic Patterns, and Psychology</a:t>
            </a:r>
          </a:p>
          <a:p>
            <a:r>
              <a:rPr lang="en-US" dirty="0"/>
              <a:t>(9) Social Evolution, Kinship Norms, and the Church</a:t>
            </a:r>
          </a:p>
          <a:p>
            <a:r>
              <a:rPr lang="en-US" dirty="0"/>
              <a:t>(10) Question: How could the Church possibly affect this?</a:t>
            </a:r>
          </a:p>
          <a:p>
            <a:r>
              <a:rPr lang="en-US" dirty="0"/>
              <a:t>(11) Primer on how to Read Saint Thomas!!!</a:t>
            </a:r>
          </a:p>
          <a:p>
            <a:endParaRPr lang="en-US" dirty="0"/>
          </a:p>
        </p:txBody>
      </p:sp>
    </p:spTree>
    <p:extLst>
      <p:ext uri="{BB962C8B-B14F-4D97-AF65-F5344CB8AC3E}">
        <p14:creationId xmlns:p14="http://schemas.microsoft.com/office/powerpoint/2010/main" val="2663849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21937-80A8-4EF3-A146-AB5EE90C6DFA}"/>
              </a:ext>
            </a:extLst>
          </p:cNvPr>
          <p:cNvSpPr>
            <a:spLocks noGrp="1"/>
          </p:cNvSpPr>
          <p:nvPr>
            <p:ph type="title"/>
          </p:nvPr>
        </p:nvSpPr>
        <p:spPr/>
        <p:txBody>
          <a:bodyPr/>
          <a:lstStyle/>
          <a:p>
            <a:r>
              <a:rPr lang="en-US" dirty="0"/>
              <a:t>Personal Identity across Populations </a:t>
            </a:r>
          </a:p>
        </p:txBody>
      </p:sp>
      <p:graphicFrame>
        <p:nvGraphicFramePr>
          <p:cNvPr id="6" name="Content Placeholder 5">
            <a:extLst>
              <a:ext uri="{FF2B5EF4-FFF2-40B4-BE49-F238E27FC236}">
                <a16:creationId xmlns:a16="http://schemas.microsoft.com/office/drawing/2014/main" id="{E5C4C1D1-C480-4998-8F05-50B5413CCD7B}"/>
              </a:ext>
            </a:extLst>
          </p:cNvPr>
          <p:cNvGraphicFramePr>
            <a:graphicFrameLocks noGrp="1"/>
          </p:cNvGraphicFramePr>
          <p:nvPr>
            <p:ph idx="1"/>
            <p:extLst>
              <p:ext uri="{D42A27DB-BD31-4B8C-83A1-F6EECF244321}">
                <p14:modId xmlns:p14="http://schemas.microsoft.com/office/powerpoint/2010/main" val="366636380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9271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1FF50-159E-469E-81B8-C44C2B1CDDF5}"/>
              </a:ext>
            </a:extLst>
          </p:cNvPr>
          <p:cNvSpPr>
            <a:spLocks noGrp="1"/>
          </p:cNvSpPr>
          <p:nvPr>
            <p:ph type="title"/>
          </p:nvPr>
        </p:nvSpPr>
        <p:spPr/>
        <p:txBody>
          <a:bodyPr/>
          <a:lstStyle/>
          <a:p>
            <a:r>
              <a:rPr lang="en-US" dirty="0"/>
              <a:t>Individualism</a:t>
            </a:r>
          </a:p>
        </p:txBody>
      </p:sp>
      <p:sp>
        <p:nvSpPr>
          <p:cNvPr id="3" name="Content Placeholder 2">
            <a:extLst>
              <a:ext uri="{FF2B5EF4-FFF2-40B4-BE49-F238E27FC236}">
                <a16:creationId xmlns:a16="http://schemas.microsoft.com/office/drawing/2014/main" id="{DABC971F-2D8D-46AB-8B20-60CD39CEC18D}"/>
              </a:ext>
            </a:extLst>
          </p:cNvPr>
          <p:cNvSpPr>
            <a:spLocks noGrp="1"/>
          </p:cNvSpPr>
          <p:nvPr>
            <p:ph idx="1"/>
          </p:nvPr>
        </p:nvSpPr>
        <p:spPr/>
        <p:txBody>
          <a:bodyPr/>
          <a:lstStyle/>
          <a:p>
            <a:r>
              <a:rPr lang="en-US" dirty="0"/>
              <a:t>It looks like undergrads, wherever they are from, focus on personal attributes, abilities, and aspirations, rather than roles and relationships.</a:t>
            </a:r>
          </a:p>
          <a:p>
            <a:r>
              <a:rPr lang="en-US" dirty="0"/>
              <a:t>Complimenting this work, many similar psychological studies allow us to compare people from around the world to each other, and also, within each country, to compare undergraduates to others.</a:t>
            </a:r>
          </a:p>
          <a:p>
            <a:r>
              <a:rPr lang="en-US" dirty="0"/>
              <a:t>Focusing on one’s attributes and achievements over one’s roles and relationships is a key element in a psychological package that we’ll clump together as individualism.</a:t>
            </a:r>
          </a:p>
        </p:txBody>
      </p:sp>
    </p:spTree>
    <p:extLst>
      <p:ext uri="{BB962C8B-B14F-4D97-AF65-F5344CB8AC3E}">
        <p14:creationId xmlns:p14="http://schemas.microsoft.com/office/powerpoint/2010/main" val="525671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443C9-D0FD-4110-84DD-CDC6EEDEA98B}"/>
              </a:ext>
            </a:extLst>
          </p:cNvPr>
          <p:cNvSpPr>
            <a:spLocks noGrp="1"/>
          </p:cNvSpPr>
          <p:nvPr>
            <p:ph type="title"/>
          </p:nvPr>
        </p:nvSpPr>
        <p:spPr/>
        <p:txBody>
          <a:bodyPr/>
          <a:lstStyle/>
          <a:p>
            <a:r>
              <a:rPr lang="en-US" dirty="0"/>
              <a:t>Individualism</a:t>
            </a:r>
          </a:p>
        </p:txBody>
      </p:sp>
      <p:sp>
        <p:nvSpPr>
          <p:cNvPr id="3" name="Content Placeholder 2">
            <a:extLst>
              <a:ext uri="{FF2B5EF4-FFF2-40B4-BE49-F238E27FC236}">
                <a16:creationId xmlns:a16="http://schemas.microsoft.com/office/drawing/2014/main" id="{3324A74B-03A9-4142-A0F2-C5F8DDF320BE}"/>
              </a:ext>
            </a:extLst>
          </p:cNvPr>
          <p:cNvSpPr>
            <a:spLocks noGrp="1"/>
          </p:cNvSpPr>
          <p:nvPr>
            <p:ph idx="1"/>
          </p:nvPr>
        </p:nvSpPr>
        <p:spPr/>
        <p:txBody>
          <a:bodyPr/>
          <a:lstStyle/>
          <a:p>
            <a:r>
              <a:rPr lang="en-US" dirty="0"/>
              <a:t>Individualism is best thought of as a psychological cluster that allows people to better navigate literate and exchange-heavy social worlds by calibrating their perceptions, attention, judgement, and emotions. </a:t>
            </a:r>
          </a:p>
          <a:p>
            <a:r>
              <a:rPr lang="en-US" dirty="0"/>
              <a:t>Most populations reveal psychological packages that similarly “fit” their societies’ institutions, technologies, environments, and languages.</a:t>
            </a:r>
          </a:p>
        </p:txBody>
      </p:sp>
    </p:spTree>
    <p:extLst>
      <p:ext uri="{BB962C8B-B14F-4D97-AF65-F5344CB8AC3E}">
        <p14:creationId xmlns:p14="http://schemas.microsoft.com/office/powerpoint/2010/main" val="3177364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335FB-3354-4B80-BCA6-19944BC9E3D2}"/>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968571C9-42A3-4526-8A36-5AB26C55FDF3}"/>
              </a:ext>
            </a:extLst>
          </p:cNvPr>
          <p:cNvSpPr>
            <a:spLocks noGrp="1"/>
          </p:cNvSpPr>
          <p:nvPr>
            <p:ph idx="1"/>
          </p:nvPr>
        </p:nvSpPr>
        <p:spPr/>
        <p:txBody>
          <a:bodyPr/>
          <a:lstStyle/>
          <a:p>
            <a:r>
              <a:rPr lang="en-US" dirty="0"/>
              <a:t>To understand individualism, let’s start at the other end of the spectrum.</a:t>
            </a:r>
          </a:p>
          <a:p>
            <a:r>
              <a:rPr lang="en-US" dirty="0"/>
              <a:t>Throughout most of human history, people grew up enmeshed in dense family networks that knitted together distant cousins and in-laws.</a:t>
            </a:r>
          </a:p>
          <a:p>
            <a:r>
              <a:rPr lang="en-US" dirty="0"/>
              <a:t>In these regulated-relational worlds, people’s survival, identity, security, marriages, and success depended on the health and prosperity of kin-based networks, which often formed discrete institutions known as clans, lineages, houses, or tribes.</a:t>
            </a:r>
          </a:p>
        </p:txBody>
      </p:sp>
    </p:spTree>
    <p:extLst>
      <p:ext uri="{BB962C8B-B14F-4D97-AF65-F5344CB8AC3E}">
        <p14:creationId xmlns:p14="http://schemas.microsoft.com/office/powerpoint/2010/main" val="2297466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09958-8884-4EBE-A403-A26C05843C39}"/>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4315F0B5-5E0D-4BEA-BF84-A452C1D5884C}"/>
              </a:ext>
            </a:extLst>
          </p:cNvPr>
          <p:cNvSpPr>
            <a:spLocks noGrp="1"/>
          </p:cNvSpPr>
          <p:nvPr>
            <p:ph idx="1"/>
          </p:nvPr>
        </p:nvSpPr>
        <p:spPr/>
        <p:txBody>
          <a:bodyPr>
            <a:normAutofit lnSpcReduction="10000"/>
          </a:bodyPr>
          <a:lstStyle/>
          <a:p>
            <a:r>
              <a:rPr lang="en-US" dirty="0"/>
              <a:t>This is the world of the Maasai and Samburu.</a:t>
            </a:r>
          </a:p>
          <a:p>
            <a:r>
              <a:rPr lang="en-US" dirty="0"/>
              <a:t>Within these enduring networks, everyone is endowed with an extensive array of inherited obligations, responsibilities, and privileges in relation to others in a dense social web.</a:t>
            </a:r>
          </a:p>
          <a:p>
            <a:r>
              <a:rPr lang="en-US" dirty="0"/>
              <a:t>For example, a man could be obligated to avenge the murder of one type of second cousin (through his paternal great-grandfather).</a:t>
            </a:r>
          </a:p>
          <a:p>
            <a:r>
              <a:rPr lang="en-US" dirty="0"/>
              <a:t>He could be privileged to marry his mother’s brother’s daughters but tabooed from marrying strangers.</a:t>
            </a:r>
          </a:p>
          <a:p>
            <a:r>
              <a:rPr lang="en-US" dirty="0"/>
              <a:t>He could be responsible for performing expensive rituals to honor his ancestors, who will give bad luck to his entire lineage if he’s negligent</a:t>
            </a:r>
          </a:p>
        </p:txBody>
      </p:sp>
    </p:spTree>
    <p:extLst>
      <p:ext uri="{BB962C8B-B14F-4D97-AF65-F5344CB8AC3E}">
        <p14:creationId xmlns:p14="http://schemas.microsoft.com/office/powerpoint/2010/main" val="1568054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6B61A-48FD-43DE-8314-1413DD3B5336}"/>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7433814E-25F5-44CD-9A73-02978D2AC918}"/>
              </a:ext>
            </a:extLst>
          </p:cNvPr>
          <p:cNvSpPr>
            <a:spLocks noGrp="1"/>
          </p:cNvSpPr>
          <p:nvPr>
            <p:ph idx="1"/>
          </p:nvPr>
        </p:nvSpPr>
        <p:spPr/>
        <p:txBody>
          <a:bodyPr/>
          <a:lstStyle/>
          <a:p>
            <a:r>
              <a:rPr lang="en-US" dirty="0"/>
              <a:t>Behavior is highly constrained by context and the types of relationships involved.</a:t>
            </a:r>
          </a:p>
          <a:p>
            <a:r>
              <a:rPr lang="en-US" dirty="0"/>
              <a:t>The social norms that govern these relationships, which collectively form what we’ll call </a:t>
            </a:r>
            <a:r>
              <a:rPr lang="en-US" i="1" dirty="0"/>
              <a:t>kin-based institutions</a:t>
            </a:r>
            <a:r>
              <a:rPr lang="en-US" dirty="0"/>
              <a:t>, constrain people from searching widely for friends, business partners, or spouses.</a:t>
            </a:r>
          </a:p>
          <a:p>
            <a:r>
              <a:rPr lang="en-US" dirty="0"/>
              <a:t>Instead, they channel people’s investments into a distinct and largely inherited in-group.</a:t>
            </a:r>
          </a:p>
          <a:p>
            <a:endParaRPr lang="en-US" dirty="0"/>
          </a:p>
        </p:txBody>
      </p:sp>
    </p:spTree>
    <p:extLst>
      <p:ext uri="{BB962C8B-B14F-4D97-AF65-F5344CB8AC3E}">
        <p14:creationId xmlns:p14="http://schemas.microsoft.com/office/powerpoint/2010/main" val="3164799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4A0BE-8882-4629-8D3F-DE9713CDC9BF}"/>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A3F9F90B-F489-4EA3-87E0-1AED4125498D}"/>
              </a:ext>
            </a:extLst>
          </p:cNvPr>
          <p:cNvSpPr>
            <a:spLocks noGrp="1"/>
          </p:cNvSpPr>
          <p:nvPr>
            <p:ph idx="1"/>
          </p:nvPr>
        </p:nvSpPr>
        <p:spPr/>
        <p:txBody>
          <a:bodyPr/>
          <a:lstStyle/>
          <a:p>
            <a:r>
              <a:rPr lang="en-US" dirty="0"/>
              <a:t>Many kin-based institutions not only influence inheritance and the residence of newly married couples, they also create communal ownership of property (e.g., land is owned by the clan) and shared liability for criminal acts among members (e.g., fathers can be imprisoned for their sons’ crimes).</a:t>
            </a:r>
          </a:p>
          <a:p>
            <a:endParaRPr lang="en-US" dirty="0"/>
          </a:p>
        </p:txBody>
      </p:sp>
    </p:spTree>
    <p:extLst>
      <p:ext uri="{BB962C8B-B14F-4D97-AF65-F5344CB8AC3E}">
        <p14:creationId xmlns:p14="http://schemas.microsoft.com/office/powerpoint/2010/main" val="3781024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F15BF-ECBE-4A5F-AF26-2CDA1744F018}"/>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1D6C7ADA-244E-4F96-BF3F-E4ECF73E4389}"/>
              </a:ext>
            </a:extLst>
          </p:cNvPr>
          <p:cNvSpPr>
            <a:spLocks noGrp="1"/>
          </p:cNvSpPr>
          <p:nvPr>
            <p:ph idx="1"/>
          </p:nvPr>
        </p:nvSpPr>
        <p:spPr/>
        <p:txBody>
          <a:bodyPr>
            <a:normAutofit lnSpcReduction="10000"/>
          </a:bodyPr>
          <a:lstStyle/>
          <a:p>
            <a:r>
              <a:rPr lang="en-US" dirty="0"/>
              <a:t>This social interdependence breeds emotional interdependence, leading people to strongly identify with their in-groups and to make sharp in-group vs. out-group distinctions based on social interconnections.</a:t>
            </a:r>
          </a:p>
          <a:p>
            <a:r>
              <a:rPr lang="en-US" dirty="0"/>
              <a:t>In fact, in this world, though you may not know some of your distant cousins or fellow tribal members who are three or four relationship links removed, they will remain in-group members as long as they are connected to you through family ties.</a:t>
            </a:r>
          </a:p>
          <a:p>
            <a:r>
              <a:rPr lang="en-US" dirty="0"/>
              <a:t>By contrast, otherwise familiar faces may remain, effectively, strangers if you cannot link to them through your dense, durable social ties.</a:t>
            </a:r>
          </a:p>
        </p:txBody>
      </p:sp>
    </p:spTree>
    <p:extLst>
      <p:ext uri="{BB962C8B-B14F-4D97-AF65-F5344CB8AC3E}">
        <p14:creationId xmlns:p14="http://schemas.microsoft.com/office/powerpoint/2010/main" val="1058539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E8FF-8907-4D16-A4FC-03FD99CBFDAD}"/>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877F3421-D5A1-49D4-A292-E0119968160A}"/>
              </a:ext>
            </a:extLst>
          </p:cNvPr>
          <p:cNvSpPr>
            <a:spLocks noGrp="1"/>
          </p:cNvSpPr>
          <p:nvPr>
            <p:ph idx="1"/>
          </p:nvPr>
        </p:nvSpPr>
        <p:spPr/>
        <p:txBody>
          <a:bodyPr/>
          <a:lstStyle/>
          <a:p>
            <a:r>
              <a:rPr lang="en-US" dirty="0"/>
              <a:t>Success and respect in this world hinge on adroitly navigating these kin-based institutions. This often means:</a:t>
            </a:r>
          </a:p>
        </p:txBody>
      </p:sp>
    </p:spTree>
    <p:extLst>
      <p:ext uri="{BB962C8B-B14F-4D97-AF65-F5344CB8AC3E}">
        <p14:creationId xmlns:p14="http://schemas.microsoft.com/office/powerpoint/2010/main" val="4125007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E8FF-8907-4D16-A4FC-03FD99CBFDAD}"/>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877F3421-D5A1-49D4-A292-E0119968160A}"/>
              </a:ext>
            </a:extLst>
          </p:cNvPr>
          <p:cNvSpPr>
            <a:spLocks noGrp="1"/>
          </p:cNvSpPr>
          <p:nvPr>
            <p:ph idx="1"/>
          </p:nvPr>
        </p:nvSpPr>
        <p:spPr/>
        <p:txBody>
          <a:bodyPr/>
          <a:lstStyle/>
          <a:p>
            <a:r>
              <a:rPr lang="en-US" dirty="0"/>
              <a:t>Success and respect in this world hinge on adroitly navigating these kin-based institutions. This often means:</a:t>
            </a:r>
          </a:p>
          <a:p>
            <a:pPr lvl="1"/>
            <a:r>
              <a:rPr lang="en-US" dirty="0"/>
              <a:t>(1) conforming to fellow in-group members</a:t>
            </a:r>
          </a:p>
        </p:txBody>
      </p:sp>
    </p:spTree>
    <p:extLst>
      <p:ext uri="{BB962C8B-B14F-4D97-AF65-F5344CB8AC3E}">
        <p14:creationId xmlns:p14="http://schemas.microsoft.com/office/powerpoint/2010/main" val="1952938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043C-48CC-4028-BB8C-14F7816D5BF5}"/>
              </a:ext>
            </a:extLst>
          </p:cNvPr>
          <p:cNvSpPr>
            <a:spLocks noGrp="1"/>
          </p:cNvSpPr>
          <p:nvPr>
            <p:ph type="title"/>
          </p:nvPr>
        </p:nvSpPr>
        <p:spPr/>
        <p:txBody>
          <a:bodyPr/>
          <a:lstStyle/>
          <a:p>
            <a:r>
              <a:rPr lang="en-US" dirty="0"/>
              <a:t>Lives Deeply Affected by Economic Patterns</a:t>
            </a:r>
          </a:p>
        </p:txBody>
      </p:sp>
      <p:sp>
        <p:nvSpPr>
          <p:cNvPr id="3" name="Content Placeholder 2">
            <a:extLst>
              <a:ext uri="{FF2B5EF4-FFF2-40B4-BE49-F238E27FC236}">
                <a16:creationId xmlns:a16="http://schemas.microsoft.com/office/drawing/2014/main" id="{D95AA223-386C-4E30-B489-33235A72F36D}"/>
              </a:ext>
            </a:extLst>
          </p:cNvPr>
          <p:cNvSpPr>
            <a:spLocks noGrp="1"/>
          </p:cNvSpPr>
          <p:nvPr>
            <p:ph idx="1"/>
          </p:nvPr>
        </p:nvSpPr>
        <p:spPr/>
        <p:txBody>
          <a:bodyPr>
            <a:normAutofit/>
          </a:bodyPr>
          <a:lstStyle/>
          <a:p>
            <a:r>
              <a:rPr lang="en-US" dirty="0"/>
              <a:t>We’ve studied the existence of contingent economic patterns.</a:t>
            </a:r>
          </a:p>
        </p:txBody>
      </p:sp>
    </p:spTree>
    <p:extLst>
      <p:ext uri="{BB962C8B-B14F-4D97-AF65-F5344CB8AC3E}">
        <p14:creationId xmlns:p14="http://schemas.microsoft.com/office/powerpoint/2010/main" val="1313985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E8FF-8907-4D16-A4FC-03FD99CBFDAD}"/>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877F3421-D5A1-49D4-A292-E0119968160A}"/>
              </a:ext>
            </a:extLst>
          </p:cNvPr>
          <p:cNvSpPr>
            <a:spLocks noGrp="1"/>
          </p:cNvSpPr>
          <p:nvPr>
            <p:ph idx="1"/>
          </p:nvPr>
        </p:nvSpPr>
        <p:spPr/>
        <p:txBody>
          <a:bodyPr/>
          <a:lstStyle/>
          <a:p>
            <a:r>
              <a:rPr lang="en-US" dirty="0"/>
              <a:t>Success and respect in this world hinge on adroitly navigating these kin-based institutions. This often means:</a:t>
            </a:r>
          </a:p>
          <a:p>
            <a:pPr lvl="1"/>
            <a:r>
              <a:rPr lang="en-US" dirty="0"/>
              <a:t>(1) conforming to fellow in-group members</a:t>
            </a:r>
          </a:p>
          <a:p>
            <a:pPr lvl="1"/>
            <a:r>
              <a:rPr lang="en-US" dirty="0"/>
              <a:t>(2) deferring to authorities like elders or sages</a:t>
            </a:r>
          </a:p>
        </p:txBody>
      </p:sp>
    </p:spTree>
    <p:extLst>
      <p:ext uri="{BB962C8B-B14F-4D97-AF65-F5344CB8AC3E}">
        <p14:creationId xmlns:p14="http://schemas.microsoft.com/office/powerpoint/2010/main" val="404845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E8FF-8907-4D16-A4FC-03FD99CBFDAD}"/>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877F3421-D5A1-49D4-A292-E0119968160A}"/>
              </a:ext>
            </a:extLst>
          </p:cNvPr>
          <p:cNvSpPr>
            <a:spLocks noGrp="1"/>
          </p:cNvSpPr>
          <p:nvPr>
            <p:ph idx="1"/>
          </p:nvPr>
        </p:nvSpPr>
        <p:spPr/>
        <p:txBody>
          <a:bodyPr/>
          <a:lstStyle/>
          <a:p>
            <a:r>
              <a:rPr lang="en-US" dirty="0"/>
              <a:t>Success and respect in this world hinge on adroitly navigating these kin-based institutions. This often means:</a:t>
            </a:r>
          </a:p>
          <a:p>
            <a:pPr lvl="1"/>
            <a:r>
              <a:rPr lang="en-US" dirty="0"/>
              <a:t>(1) conforming to fellow in-group members</a:t>
            </a:r>
          </a:p>
          <a:p>
            <a:pPr lvl="1"/>
            <a:r>
              <a:rPr lang="en-US" dirty="0"/>
              <a:t>(2) deferring to authorities like elders or sages</a:t>
            </a:r>
          </a:p>
          <a:p>
            <a:pPr lvl="1"/>
            <a:r>
              <a:rPr lang="en-US" dirty="0"/>
              <a:t>(3) policing the behavior of those close to you (but not strangers)</a:t>
            </a:r>
          </a:p>
        </p:txBody>
      </p:sp>
    </p:spTree>
    <p:extLst>
      <p:ext uri="{BB962C8B-B14F-4D97-AF65-F5344CB8AC3E}">
        <p14:creationId xmlns:p14="http://schemas.microsoft.com/office/powerpoint/2010/main" val="769058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E8FF-8907-4D16-A4FC-03FD99CBFDAD}"/>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877F3421-D5A1-49D4-A292-E0119968160A}"/>
              </a:ext>
            </a:extLst>
          </p:cNvPr>
          <p:cNvSpPr>
            <a:spLocks noGrp="1"/>
          </p:cNvSpPr>
          <p:nvPr>
            <p:ph idx="1"/>
          </p:nvPr>
        </p:nvSpPr>
        <p:spPr/>
        <p:txBody>
          <a:bodyPr/>
          <a:lstStyle/>
          <a:p>
            <a:r>
              <a:rPr lang="en-US" dirty="0"/>
              <a:t>Success and respect in this world hinge on adroitly navigating these kin-based institutions. This often means:</a:t>
            </a:r>
          </a:p>
          <a:p>
            <a:pPr lvl="1"/>
            <a:r>
              <a:rPr lang="en-US" dirty="0"/>
              <a:t>(1) conforming to fellow in-group members</a:t>
            </a:r>
          </a:p>
          <a:p>
            <a:pPr lvl="1"/>
            <a:r>
              <a:rPr lang="en-US" dirty="0"/>
              <a:t>(2) deferring to authorities like elders or sages</a:t>
            </a:r>
          </a:p>
          <a:p>
            <a:pPr lvl="1"/>
            <a:r>
              <a:rPr lang="en-US" dirty="0"/>
              <a:t>(3) policing the behavior of those close to you (but not strangers)</a:t>
            </a:r>
          </a:p>
          <a:p>
            <a:pPr lvl="1"/>
            <a:r>
              <a:rPr lang="en-US" dirty="0"/>
              <a:t>(4) sharply distinguishing your in-group from everyone else, and</a:t>
            </a:r>
          </a:p>
        </p:txBody>
      </p:sp>
    </p:spTree>
    <p:extLst>
      <p:ext uri="{BB962C8B-B14F-4D97-AF65-F5344CB8AC3E}">
        <p14:creationId xmlns:p14="http://schemas.microsoft.com/office/powerpoint/2010/main" val="3427858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E8FF-8907-4D16-A4FC-03FD99CBFDAD}"/>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877F3421-D5A1-49D4-A292-E0119968160A}"/>
              </a:ext>
            </a:extLst>
          </p:cNvPr>
          <p:cNvSpPr>
            <a:spLocks noGrp="1"/>
          </p:cNvSpPr>
          <p:nvPr>
            <p:ph idx="1"/>
          </p:nvPr>
        </p:nvSpPr>
        <p:spPr/>
        <p:txBody>
          <a:bodyPr/>
          <a:lstStyle/>
          <a:p>
            <a:r>
              <a:rPr lang="en-US" dirty="0"/>
              <a:t>Success and respect in this world hinge on adroitly navigating these kin-based institutions. This often means:</a:t>
            </a:r>
          </a:p>
          <a:p>
            <a:pPr lvl="1"/>
            <a:r>
              <a:rPr lang="en-US" dirty="0"/>
              <a:t>(1) conforming to fellow in-group members</a:t>
            </a:r>
          </a:p>
          <a:p>
            <a:pPr lvl="1"/>
            <a:r>
              <a:rPr lang="en-US" dirty="0"/>
              <a:t>(2) deferring to authorities like elders or sages</a:t>
            </a:r>
          </a:p>
          <a:p>
            <a:pPr lvl="1"/>
            <a:r>
              <a:rPr lang="en-US" dirty="0"/>
              <a:t>(3) policing the behavior of those close to you (but not strangers)</a:t>
            </a:r>
          </a:p>
          <a:p>
            <a:pPr lvl="1"/>
            <a:r>
              <a:rPr lang="en-US" dirty="0"/>
              <a:t>(4) sharply distinguishing your in-group from everyone else, and</a:t>
            </a:r>
          </a:p>
          <a:p>
            <a:pPr lvl="1"/>
            <a:r>
              <a:rPr lang="en-US" dirty="0"/>
              <a:t>(5) promoting your network’s collective success whenever possible.</a:t>
            </a:r>
          </a:p>
        </p:txBody>
      </p:sp>
    </p:spTree>
    <p:extLst>
      <p:ext uri="{BB962C8B-B14F-4D97-AF65-F5344CB8AC3E}">
        <p14:creationId xmlns:p14="http://schemas.microsoft.com/office/powerpoint/2010/main" val="10527345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66D5A-7860-4027-9EC4-80D2FBBB8F63}"/>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62B3A01D-805C-4998-9403-1D4AA5CDD8D6}"/>
              </a:ext>
            </a:extLst>
          </p:cNvPr>
          <p:cNvSpPr>
            <a:spLocks noGrp="1"/>
          </p:cNvSpPr>
          <p:nvPr>
            <p:ph idx="1"/>
          </p:nvPr>
        </p:nvSpPr>
        <p:spPr/>
        <p:txBody>
          <a:bodyPr/>
          <a:lstStyle/>
          <a:p>
            <a:r>
              <a:rPr lang="en-US" dirty="0"/>
              <a:t>Further, because of the numerous obligations, responsibilities, and constraints imposed by custom, people’s motivations tend not to be “approach-oriented,” aimed at starting new relationships or meeting strangers.</a:t>
            </a:r>
          </a:p>
          <a:p>
            <a:r>
              <a:rPr lang="en-US" dirty="0"/>
              <a:t>Instead, people become “avoidance-oriented” to minimize their changes of appearing deviant, fomenting disharmony, or bringing shame on themselves or others.</a:t>
            </a:r>
          </a:p>
          <a:p>
            <a:r>
              <a:rPr lang="en-US" dirty="0"/>
              <a:t>That’s one extreme: now, let’s contrast that with the other – extremely individualistic – end of the spectrum.</a:t>
            </a:r>
          </a:p>
        </p:txBody>
      </p:sp>
    </p:spTree>
    <p:extLst>
      <p:ext uri="{BB962C8B-B14F-4D97-AF65-F5344CB8AC3E}">
        <p14:creationId xmlns:p14="http://schemas.microsoft.com/office/powerpoint/2010/main" val="5524726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3850-593F-45B0-8B8E-8BB58FEA932E}"/>
              </a:ext>
            </a:extLst>
          </p:cNvPr>
          <p:cNvSpPr>
            <a:spLocks noGrp="1"/>
          </p:cNvSpPr>
          <p:nvPr>
            <p:ph type="title"/>
          </p:nvPr>
        </p:nvSpPr>
        <p:spPr/>
        <p:txBody>
          <a:bodyPr/>
          <a:lstStyle/>
          <a:p>
            <a:r>
              <a:rPr lang="en-US" dirty="0"/>
              <a:t>Highly Individualistic Societies</a:t>
            </a:r>
          </a:p>
        </p:txBody>
      </p:sp>
      <p:sp>
        <p:nvSpPr>
          <p:cNvPr id="3" name="Content Placeholder 2">
            <a:extLst>
              <a:ext uri="{FF2B5EF4-FFF2-40B4-BE49-F238E27FC236}">
                <a16:creationId xmlns:a16="http://schemas.microsoft.com/office/drawing/2014/main" id="{8A378817-DDC1-48AC-BAB8-6E1D7BC8A92C}"/>
              </a:ext>
            </a:extLst>
          </p:cNvPr>
          <p:cNvSpPr>
            <a:spLocks noGrp="1"/>
          </p:cNvSpPr>
          <p:nvPr>
            <p:ph idx="1"/>
          </p:nvPr>
        </p:nvSpPr>
        <p:spPr/>
        <p:txBody>
          <a:bodyPr/>
          <a:lstStyle/>
          <a:p>
            <a:r>
              <a:rPr lang="en-US" dirty="0"/>
              <a:t>Imagine the psychology needed to navigate a world with few inherited ties in which success and respect depend on: </a:t>
            </a:r>
          </a:p>
        </p:txBody>
      </p:sp>
    </p:spTree>
    <p:extLst>
      <p:ext uri="{BB962C8B-B14F-4D97-AF65-F5344CB8AC3E}">
        <p14:creationId xmlns:p14="http://schemas.microsoft.com/office/powerpoint/2010/main" val="1313984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3850-593F-45B0-8B8E-8BB58FEA932E}"/>
              </a:ext>
            </a:extLst>
          </p:cNvPr>
          <p:cNvSpPr>
            <a:spLocks noGrp="1"/>
          </p:cNvSpPr>
          <p:nvPr>
            <p:ph type="title"/>
          </p:nvPr>
        </p:nvSpPr>
        <p:spPr/>
        <p:txBody>
          <a:bodyPr/>
          <a:lstStyle/>
          <a:p>
            <a:r>
              <a:rPr lang="en-US" dirty="0"/>
              <a:t>Highly Individualistic Societies</a:t>
            </a:r>
          </a:p>
        </p:txBody>
      </p:sp>
      <p:sp>
        <p:nvSpPr>
          <p:cNvPr id="3" name="Content Placeholder 2">
            <a:extLst>
              <a:ext uri="{FF2B5EF4-FFF2-40B4-BE49-F238E27FC236}">
                <a16:creationId xmlns:a16="http://schemas.microsoft.com/office/drawing/2014/main" id="{8A378817-DDC1-48AC-BAB8-6E1D7BC8A92C}"/>
              </a:ext>
            </a:extLst>
          </p:cNvPr>
          <p:cNvSpPr>
            <a:spLocks noGrp="1"/>
          </p:cNvSpPr>
          <p:nvPr>
            <p:ph idx="1"/>
          </p:nvPr>
        </p:nvSpPr>
        <p:spPr/>
        <p:txBody>
          <a:bodyPr/>
          <a:lstStyle/>
          <a:p>
            <a:r>
              <a:rPr lang="en-US" dirty="0"/>
              <a:t>Imagine the psychology needed to navigate a world with few inherited ties in which success and respect depend on: </a:t>
            </a:r>
          </a:p>
          <a:p>
            <a:pPr lvl="1"/>
            <a:r>
              <a:rPr lang="en-US" dirty="0"/>
              <a:t>(1) honoring one’s own special attributes</a:t>
            </a:r>
          </a:p>
        </p:txBody>
      </p:sp>
    </p:spTree>
    <p:extLst>
      <p:ext uri="{BB962C8B-B14F-4D97-AF65-F5344CB8AC3E}">
        <p14:creationId xmlns:p14="http://schemas.microsoft.com/office/powerpoint/2010/main" val="730367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3850-593F-45B0-8B8E-8BB58FEA932E}"/>
              </a:ext>
            </a:extLst>
          </p:cNvPr>
          <p:cNvSpPr>
            <a:spLocks noGrp="1"/>
          </p:cNvSpPr>
          <p:nvPr>
            <p:ph type="title"/>
          </p:nvPr>
        </p:nvSpPr>
        <p:spPr/>
        <p:txBody>
          <a:bodyPr/>
          <a:lstStyle/>
          <a:p>
            <a:r>
              <a:rPr lang="en-US" dirty="0"/>
              <a:t>Highly Individualistic Societies</a:t>
            </a:r>
          </a:p>
        </p:txBody>
      </p:sp>
      <p:sp>
        <p:nvSpPr>
          <p:cNvPr id="3" name="Content Placeholder 2">
            <a:extLst>
              <a:ext uri="{FF2B5EF4-FFF2-40B4-BE49-F238E27FC236}">
                <a16:creationId xmlns:a16="http://schemas.microsoft.com/office/drawing/2014/main" id="{8A378817-DDC1-48AC-BAB8-6E1D7BC8A92C}"/>
              </a:ext>
            </a:extLst>
          </p:cNvPr>
          <p:cNvSpPr>
            <a:spLocks noGrp="1"/>
          </p:cNvSpPr>
          <p:nvPr>
            <p:ph idx="1"/>
          </p:nvPr>
        </p:nvSpPr>
        <p:spPr/>
        <p:txBody>
          <a:bodyPr/>
          <a:lstStyle/>
          <a:p>
            <a:r>
              <a:rPr lang="en-US" dirty="0"/>
              <a:t>Imagine the psychology needed to navigate a world with few inherited ties in which success and respect depend on: </a:t>
            </a:r>
          </a:p>
          <a:p>
            <a:pPr lvl="1"/>
            <a:r>
              <a:rPr lang="en-US" dirty="0"/>
              <a:t>(1) honoring one’s own special attributes</a:t>
            </a:r>
          </a:p>
          <a:p>
            <a:pPr lvl="1"/>
            <a:r>
              <a:rPr lang="en-US" dirty="0"/>
              <a:t>(2) attracting friends, mates, and business partners with those attributes</a:t>
            </a:r>
          </a:p>
        </p:txBody>
      </p:sp>
    </p:spTree>
    <p:extLst>
      <p:ext uri="{BB962C8B-B14F-4D97-AF65-F5344CB8AC3E}">
        <p14:creationId xmlns:p14="http://schemas.microsoft.com/office/powerpoint/2010/main" val="17193186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3850-593F-45B0-8B8E-8BB58FEA932E}"/>
              </a:ext>
            </a:extLst>
          </p:cNvPr>
          <p:cNvSpPr>
            <a:spLocks noGrp="1"/>
          </p:cNvSpPr>
          <p:nvPr>
            <p:ph type="title"/>
          </p:nvPr>
        </p:nvSpPr>
        <p:spPr/>
        <p:txBody>
          <a:bodyPr/>
          <a:lstStyle/>
          <a:p>
            <a:r>
              <a:rPr lang="en-US" dirty="0"/>
              <a:t>Highly Individualistic Societies</a:t>
            </a:r>
          </a:p>
        </p:txBody>
      </p:sp>
      <p:sp>
        <p:nvSpPr>
          <p:cNvPr id="3" name="Content Placeholder 2">
            <a:extLst>
              <a:ext uri="{FF2B5EF4-FFF2-40B4-BE49-F238E27FC236}">
                <a16:creationId xmlns:a16="http://schemas.microsoft.com/office/drawing/2014/main" id="{8A378817-DDC1-48AC-BAB8-6E1D7BC8A92C}"/>
              </a:ext>
            </a:extLst>
          </p:cNvPr>
          <p:cNvSpPr>
            <a:spLocks noGrp="1"/>
          </p:cNvSpPr>
          <p:nvPr>
            <p:ph idx="1"/>
          </p:nvPr>
        </p:nvSpPr>
        <p:spPr/>
        <p:txBody>
          <a:bodyPr/>
          <a:lstStyle/>
          <a:p>
            <a:r>
              <a:rPr lang="en-US" dirty="0"/>
              <a:t>Imagine the psychology needed to navigate a world with few inherited ties in which success and respect depend on: </a:t>
            </a:r>
          </a:p>
          <a:p>
            <a:pPr lvl="1"/>
            <a:r>
              <a:rPr lang="en-US" dirty="0"/>
              <a:t>(1) honoring one’s own special attributes</a:t>
            </a:r>
          </a:p>
          <a:p>
            <a:pPr lvl="1"/>
            <a:r>
              <a:rPr lang="en-US" dirty="0"/>
              <a:t>(2) attracting friends, mates, and business partners with those attributes</a:t>
            </a:r>
          </a:p>
          <a:p>
            <a:pPr lvl="1"/>
            <a:r>
              <a:rPr lang="en-US" dirty="0"/>
              <a:t>(3) sustaining relationships with them where the endurance of the relationship (in the case of friends and business partners) or the flourishing of the relationship (in the case of marriage) happens by investments made by the free choice of the individuals in question</a:t>
            </a:r>
          </a:p>
        </p:txBody>
      </p:sp>
    </p:spTree>
    <p:extLst>
      <p:ext uri="{BB962C8B-B14F-4D97-AF65-F5344CB8AC3E}">
        <p14:creationId xmlns:p14="http://schemas.microsoft.com/office/powerpoint/2010/main" val="34973010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0F8A5-35D4-4AE2-98A6-BDD974A929D8}"/>
              </a:ext>
            </a:extLst>
          </p:cNvPr>
          <p:cNvSpPr>
            <a:spLocks noGrp="1"/>
          </p:cNvSpPr>
          <p:nvPr>
            <p:ph type="title"/>
          </p:nvPr>
        </p:nvSpPr>
        <p:spPr/>
        <p:txBody>
          <a:bodyPr/>
          <a:lstStyle/>
          <a:p>
            <a:r>
              <a:rPr lang="en-US" dirty="0"/>
              <a:t>Highly Individualistic Societies</a:t>
            </a:r>
          </a:p>
        </p:txBody>
      </p:sp>
      <p:sp>
        <p:nvSpPr>
          <p:cNvPr id="3" name="Content Placeholder 2">
            <a:extLst>
              <a:ext uri="{FF2B5EF4-FFF2-40B4-BE49-F238E27FC236}">
                <a16:creationId xmlns:a16="http://schemas.microsoft.com/office/drawing/2014/main" id="{665C4A85-670C-4D24-9ACE-292394FA6656}"/>
              </a:ext>
            </a:extLst>
          </p:cNvPr>
          <p:cNvSpPr>
            <a:spLocks noGrp="1"/>
          </p:cNvSpPr>
          <p:nvPr>
            <p:ph idx="1"/>
          </p:nvPr>
        </p:nvSpPr>
        <p:spPr/>
        <p:txBody>
          <a:bodyPr/>
          <a:lstStyle/>
          <a:p>
            <a:r>
              <a:rPr lang="en-US" dirty="0"/>
              <a:t>In this world, everyone is building relationships, and doing their best to make them high enough quality that they will endure.</a:t>
            </a:r>
          </a:p>
          <a:p>
            <a:r>
              <a:rPr lang="en-US" dirty="0"/>
              <a:t>People have a few permanent ties, a moderate number of long-term friends, and many ephemeral friends, colleagues, and acquaintances.</a:t>
            </a:r>
          </a:p>
          <a:p>
            <a:r>
              <a:rPr lang="en-US" dirty="0"/>
              <a:t>In adapting psychologically to this world, people come to see themselves and others as, in part, independent agents defined by a unique or special set of talents (e.g., writer), interests (e.g., quilting), aspirations (e.g., making law partner), virtues (e.g., fairness), and principles (e.g., ‘no one is above the law’).</a:t>
            </a:r>
          </a:p>
        </p:txBody>
      </p:sp>
    </p:spTree>
    <p:extLst>
      <p:ext uri="{BB962C8B-B14F-4D97-AF65-F5344CB8AC3E}">
        <p14:creationId xmlns:p14="http://schemas.microsoft.com/office/powerpoint/2010/main" val="219442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043C-48CC-4028-BB8C-14F7816D5BF5}"/>
              </a:ext>
            </a:extLst>
          </p:cNvPr>
          <p:cNvSpPr>
            <a:spLocks noGrp="1"/>
          </p:cNvSpPr>
          <p:nvPr>
            <p:ph type="title"/>
          </p:nvPr>
        </p:nvSpPr>
        <p:spPr/>
        <p:txBody>
          <a:bodyPr/>
          <a:lstStyle/>
          <a:p>
            <a:r>
              <a:rPr lang="en-US" dirty="0"/>
              <a:t>Lives Deeply Affected by Economic Patterns</a:t>
            </a:r>
          </a:p>
        </p:txBody>
      </p:sp>
      <p:sp>
        <p:nvSpPr>
          <p:cNvPr id="3" name="Content Placeholder 2">
            <a:extLst>
              <a:ext uri="{FF2B5EF4-FFF2-40B4-BE49-F238E27FC236}">
                <a16:creationId xmlns:a16="http://schemas.microsoft.com/office/drawing/2014/main" id="{D95AA223-386C-4E30-B489-33235A72F36D}"/>
              </a:ext>
            </a:extLst>
          </p:cNvPr>
          <p:cNvSpPr>
            <a:spLocks noGrp="1"/>
          </p:cNvSpPr>
          <p:nvPr>
            <p:ph idx="1"/>
          </p:nvPr>
        </p:nvSpPr>
        <p:spPr/>
        <p:txBody>
          <a:bodyPr>
            <a:normAutofit/>
          </a:bodyPr>
          <a:lstStyle/>
          <a:p>
            <a:r>
              <a:rPr lang="en-US" dirty="0"/>
              <a:t>We’ve studied the existence of contingent economic patterns.</a:t>
            </a:r>
          </a:p>
          <a:p>
            <a:r>
              <a:rPr lang="en-US" dirty="0"/>
              <a:t>We need to dig deeper into what the contingencies are.</a:t>
            </a:r>
          </a:p>
        </p:txBody>
      </p:sp>
    </p:spTree>
    <p:extLst>
      <p:ext uri="{BB962C8B-B14F-4D97-AF65-F5344CB8AC3E}">
        <p14:creationId xmlns:p14="http://schemas.microsoft.com/office/powerpoint/2010/main" val="7883197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4EB2-BB49-4311-A833-879F455ABC72}"/>
              </a:ext>
            </a:extLst>
          </p:cNvPr>
          <p:cNvSpPr>
            <a:spLocks noGrp="1"/>
          </p:cNvSpPr>
          <p:nvPr>
            <p:ph type="title"/>
          </p:nvPr>
        </p:nvSpPr>
        <p:spPr/>
        <p:txBody>
          <a:bodyPr/>
          <a:lstStyle/>
          <a:p>
            <a:r>
              <a:rPr lang="en-US" dirty="0"/>
              <a:t>Highly Individualistic Societies</a:t>
            </a:r>
          </a:p>
        </p:txBody>
      </p:sp>
      <p:sp>
        <p:nvSpPr>
          <p:cNvPr id="3" name="Content Placeholder 2">
            <a:extLst>
              <a:ext uri="{FF2B5EF4-FFF2-40B4-BE49-F238E27FC236}">
                <a16:creationId xmlns:a16="http://schemas.microsoft.com/office/drawing/2014/main" id="{E0148336-1D89-47CF-AB40-541A6186806A}"/>
              </a:ext>
            </a:extLst>
          </p:cNvPr>
          <p:cNvSpPr>
            <a:spLocks noGrp="1"/>
          </p:cNvSpPr>
          <p:nvPr>
            <p:ph idx="1"/>
          </p:nvPr>
        </p:nvSpPr>
        <p:spPr/>
        <p:txBody>
          <a:bodyPr/>
          <a:lstStyle/>
          <a:p>
            <a:r>
              <a:rPr lang="en-US" dirty="0"/>
              <a:t>These can be enhanced or accentuated if a person joins a like-minded group.</a:t>
            </a:r>
          </a:p>
          <a:p>
            <a:r>
              <a:rPr lang="en-US" dirty="0"/>
              <a:t>One’s reputation with others, and with themselves (self-esteem), is shaped primarily by their own individual attributes, accomplishments and investments, not by nourishing an enduring web of inherited ties that are governed by a complex set of relationship-specific social norms.</a:t>
            </a:r>
          </a:p>
        </p:txBody>
      </p:sp>
    </p:spTree>
    <p:extLst>
      <p:ext uri="{BB962C8B-B14F-4D97-AF65-F5344CB8AC3E}">
        <p14:creationId xmlns:p14="http://schemas.microsoft.com/office/powerpoint/2010/main" val="2019155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F0CAB-EC47-4A18-9381-2D7E90634E34}"/>
              </a:ext>
            </a:extLst>
          </p:cNvPr>
          <p:cNvSpPr>
            <a:spLocks noGrp="1"/>
          </p:cNvSpPr>
          <p:nvPr>
            <p:ph type="title"/>
          </p:nvPr>
        </p:nvSpPr>
        <p:spPr/>
        <p:txBody>
          <a:bodyPr/>
          <a:lstStyle/>
          <a:p>
            <a:r>
              <a:rPr lang="en-US" dirty="0"/>
              <a:t>Moderate Individualism &amp; Economic Patterns</a:t>
            </a:r>
          </a:p>
        </p:txBody>
      </p:sp>
      <p:sp>
        <p:nvSpPr>
          <p:cNvPr id="3" name="Content Placeholder 2">
            <a:extLst>
              <a:ext uri="{FF2B5EF4-FFF2-40B4-BE49-F238E27FC236}">
                <a16:creationId xmlns:a16="http://schemas.microsoft.com/office/drawing/2014/main" id="{5A4A622F-CE20-4D7A-9103-81551DB68AB9}"/>
              </a:ext>
            </a:extLst>
          </p:cNvPr>
          <p:cNvSpPr>
            <a:spLocks noGrp="1"/>
          </p:cNvSpPr>
          <p:nvPr>
            <p:ph idx="1"/>
          </p:nvPr>
        </p:nvSpPr>
        <p:spPr/>
        <p:txBody>
          <a:bodyPr>
            <a:normAutofit fontScale="92500"/>
          </a:bodyPr>
          <a:lstStyle/>
          <a:p>
            <a:r>
              <a:rPr lang="en-US" dirty="0"/>
              <a:t>It’s easy to see how a society full of people with at least some individualism may play a role in instantiating stable economic patterns.</a:t>
            </a:r>
          </a:p>
          <a:p>
            <a:r>
              <a:rPr lang="en-US" dirty="0"/>
              <a:t>Moderate individualism may be more likely than kin-based institutions to induce interactions with strangers, a willingness to exchange, etc.</a:t>
            </a:r>
          </a:p>
          <a:p>
            <a:r>
              <a:rPr lang="en-US" dirty="0"/>
              <a:t>An extreme amount of individualism may prevent investment in public goods or preservation of common resources, and we already learned that these are both necessary for societies and economic patterns to endure.</a:t>
            </a:r>
          </a:p>
          <a:p>
            <a:r>
              <a:rPr lang="en-US" dirty="0"/>
              <a:t>But it’s plausible that moderate individualism would make the stable instantiation of the four main economic patterns more likely.</a:t>
            </a:r>
          </a:p>
        </p:txBody>
      </p:sp>
    </p:spTree>
    <p:extLst>
      <p:ext uri="{BB962C8B-B14F-4D97-AF65-F5344CB8AC3E}">
        <p14:creationId xmlns:p14="http://schemas.microsoft.com/office/powerpoint/2010/main" val="4067159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5F66D-2E10-4874-84A2-1D6A960556BC}"/>
              </a:ext>
            </a:extLst>
          </p:cNvPr>
          <p:cNvSpPr>
            <a:spLocks noGrp="1"/>
          </p:cNvSpPr>
          <p:nvPr>
            <p:ph type="title"/>
          </p:nvPr>
        </p:nvSpPr>
        <p:spPr/>
        <p:txBody>
          <a:bodyPr/>
          <a:lstStyle/>
          <a:p>
            <a:r>
              <a:rPr lang="en-US" dirty="0"/>
              <a:t>Highly Individualistic Psychology</a:t>
            </a:r>
          </a:p>
        </p:txBody>
      </p:sp>
      <p:graphicFrame>
        <p:nvGraphicFramePr>
          <p:cNvPr id="5" name="Content Placeholder 4">
            <a:extLst>
              <a:ext uri="{FF2B5EF4-FFF2-40B4-BE49-F238E27FC236}">
                <a16:creationId xmlns:a16="http://schemas.microsoft.com/office/drawing/2014/main" id="{6DD6F039-12BC-41C3-982F-E76C1E086BF7}"/>
              </a:ext>
            </a:extLst>
          </p:cNvPr>
          <p:cNvGraphicFramePr>
            <a:graphicFrameLocks noGrp="1"/>
          </p:cNvGraphicFramePr>
          <p:nvPr>
            <p:ph idx="1"/>
            <p:extLst>
              <p:ext uri="{D42A27DB-BD31-4B8C-83A1-F6EECF244321}">
                <p14:modId xmlns:p14="http://schemas.microsoft.com/office/powerpoint/2010/main" val="3603721941"/>
              </p:ext>
            </p:extLst>
          </p:nvPr>
        </p:nvGraphicFramePr>
        <p:xfrm>
          <a:off x="838200" y="1825625"/>
          <a:ext cx="10515600" cy="4759960"/>
        </p:xfrm>
        <a:graphic>
          <a:graphicData uri="http://schemas.openxmlformats.org/drawingml/2006/table">
            <a:tbl>
              <a:tblPr firstRow="1" bandRow="1">
                <a:tableStyleId>{5C22544A-7EE6-4342-B048-85BDC9FD1C3A}</a:tableStyleId>
              </a:tblPr>
              <a:tblGrid>
                <a:gridCol w="4958918">
                  <a:extLst>
                    <a:ext uri="{9D8B030D-6E8A-4147-A177-3AD203B41FA5}">
                      <a16:colId xmlns:a16="http://schemas.microsoft.com/office/drawing/2014/main" val="1314976672"/>
                    </a:ext>
                  </a:extLst>
                </a:gridCol>
                <a:gridCol w="5556682">
                  <a:extLst>
                    <a:ext uri="{9D8B030D-6E8A-4147-A177-3AD203B41FA5}">
                      <a16:colId xmlns:a16="http://schemas.microsoft.com/office/drawing/2014/main" val="2033244598"/>
                    </a:ext>
                  </a:extLst>
                </a:gridCol>
              </a:tblGrid>
              <a:tr h="370840">
                <a:tc gridSpan="2">
                  <a:txBody>
                    <a:bodyPr/>
                    <a:lstStyle/>
                    <a:p>
                      <a:r>
                        <a:rPr lang="en-US" dirty="0"/>
                        <a:t>Psychological Outcomes associated with Economic Activity, and hence many Economic Patterns:</a:t>
                      </a:r>
                    </a:p>
                  </a:txBody>
                  <a:tcPr/>
                </a:tc>
                <a:tc hMerge="1">
                  <a:txBody>
                    <a:bodyPr/>
                    <a:lstStyle/>
                    <a:p>
                      <a:endParaRPr lang="en-US" dirty="0"/>
                    </a:p>
                  </a:txBody>
                  <a:tcPr/>
                </a:tc>
                <a:extLst>
                  <a:ext uri="{0D108BD9-81ED-4DB2-BD59-A6C34878D82A}">
                    <a16:rowId xmlns:a16="http://schemas.microsoft.com/office/drawing/2014/main" val="3720560609"/>
                  </a:ext>
                </a:extLst>
              </a:tr>
              <a:tr h="370840">
                <a:tc>
                  <a:txBody>
                    <a:bodyPr/>
                    <a:lstStyle/>
                    <a:p>
                      <a:r>
                        <a:rPr lang="en-US" dirty="0"/>
                        <a:t>Individualism and Personal Motivation</a:t>
                      </a:r>
                    </a:p>
                  </a:txBody>
                  <a:tcPr/>
                </a:tc>
                <a:tc>
                  <a:txBody>
                    <a:bodyPr/>
                    <a:lstStyle/>
                    <a:p>
                      <a:r>
                        <a:rPr lang="en-US" dirty="0"/>
                        <a:t>-- Self-focus, self-esteem, and self-enhancement</a:t>
                      </a:r>
                    </a:p>
                    <a:p>
                      <a:r>
                        <a:rPr lang="en-US" dirty="0"/>
                        <a:t>-- Low conformity and deference</a:t>
                      </a:r>
                    </a:p>
                    <a:p>
                      <a:r>
                        <a:rPr lang="en-US" dirty="0"/>
                        <a:t>-- Patience, self-regulation, </a:t>
                      </a:r>
                    </a:p>
                    <a:p>
                      <a:r>
                        <a:rPr lang="en-US" dirty="0"/>
                        <a:t>-- Time thrift and hard work</a:t>
                      </a:r>
                    </a:p>
                    <a:p>
                      <a:r>
                        <a:rPr lang="en-US" dirty="0"/>
                        <a:t>-- Desire for control and love of choice</a:t>
                      </a:r>
                    </a:p>
                  </a:txBody>
                  <a:tcPr/>
                </a:tc>
                <a:extLst>
                  <a:ext uri="{0D108BD9-81ED-4DB2-BD59-A6C34878D82A}">
                    <a16:rowId xmlns:a16="http://schemas.microsoft.com/office/drawing/2014/main" val="2127791056"/>
                  </a:ext>
                </a:extLst>
              </a:tr>
              <a:tr h="370840">
                <a:tc>
                  <a:txBody>
                    <a:bodyPr/>
                    <a:lstStyle/>
                    <a:p>
                      <a:r>
                        <a:rPr lang="en-US" dirty="0"/>
                        <a:t>Impersonal </a:t>
                      </a:r>
                      <a:r>
                        <a:rPr lang="en-US" dirty="0" err="1"/>
                        <a:t>Prosociality</a:t>
                      </a:r>
                      <a:r>
                        <a:rPr lang="en-US" dirty="0"/>
                        <a:t> (and Related Worldviews)</a:t>
                      </a:r>
                    </a:p>
                  </a:txBody>
                  <a:tcPr/>
                </a:tc>
                <a:tc>
                  <a:txBody>
                    <a:bodyPr/>
                    <a:lstStyle/>
                    <a:p>
                      <a:r>
                        <a:rPr lang="en-US" dirty="0"/>
                        <a:t>-- Impartial principles over contextual particularism</a:t>
                      </a:r>
                    </a:p>
                    <a:p>
                      <a:r>
                        <a:rPr lang="en-US" dirty="0"/>
                        <a:t>-- Trust, fairness, honesty, and cooperation with anonymous others, strangers, and impersonal institutions</a:t>
                      </a:r>
                    </a:p>
                    <a:p>
                      <a:r>
                        <a:rPr lang="en-US" dirty="0"/>
                        <a:t>-- muted concern for revenge but willingness to punish third parties</a:t>
                      </a:r>
                    </a:p>
                  </a:txBody>
                  <a:tcPr/>
                </a:tc>
                <a:extLst>
                  <a:ext uri="{0D108BD9-81ED-4DB2-BD59-A6C34878D82A}">
                    <a16:rowId xmlns:a16="http://schemas.microsoft.com/office/drawing/2014/main" val="1191764751"/>
                  </a:ext>
                </a:extLst>
              </a:tr>
              <a:tr h="370840">
                <a:tc>
                  <a:txBody>
                    <a:bodyPr/>
                    <a:lstStyle/>
                    <a:p>
                      <a:r>
                        <a:rPr lang="en-US" dirty="0"/>
                        <a:t>Perceptual and Cognitive Abilities and Biases</a:t>
                      </a:r>
                    </a:p>
                  </a:txBody>
                  <a:tcPr/>
                </a:tc>
                <a:tc>
                  <a:txBody>
                    <a:bodyPr/>
                    <a:lstStyle/>
                    <a:p>
                      <a:r>
                        <a:rPr lang="en-US" dirty="0"/>
                        <a:t>-- analytical over holistic thinking</a:t>
                      </a:r>
                    </a:p>
                    <a:p>
                      <a:r>
                        <a:rPr lang="en-US" dirty="0"/>
                        <a:t>-- endowment effect </a:t>
                      </a:r>
                    </a:p>
                    <a:p>
                      <a:endParaRPr lang="en-US" dirty="0"/>
                    </a:p>
                    <a:p>
                      <a:endParaRPr lang="en-US" dirty="0"/>
                    </a:p>
                    <a:p>
                      <a:endParaRPr lang="en-US" dirty="0"/>
                    </a:p>
                  </a:txBody>
                  <a:tcPr/>
                </a:tc>
                <a:extLst>
                  <a:ext uri="{0D108BD9-81ED-4DB2-BD59-A6C34878D82A}">
                    <a16:rowId xmlns:a16="http://schemas.microsoft.com/office/drawing/2014/main" val="2415866865"/>
                  </a:ext>
                </a:extLst>
              </a:tr>
            </a:tbl>
          </a:graphicData>
        </a:graphic>
      </p:graphicFrame>
    </p:spTree>
    <p:extLst>
      <p:ext uri="{BB962C8B-B14F-4D97-AF65-F5344CB8AC3E}">
        <p14:creationId xmlns:p14="http://schemas.microsoft.com/office/powerpoint/2010/main" val="16584584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BE414-0BF0-447F-9286-9B11E9FD7D96}"/>
              </a:ext>
            </a:extLst>
          </p:cNvPr>
          <p:cNvSpPr>
            <a:spLocks noGrp="1"/>
          </p:cNvSpPr>
          <p:nvPr>
            <p:ph type="title"/>
          </p:nvPr>
        </p:nvSpPr>
        <p:spPr/>
        <p:txBody>
          <a:bodyPr/>
          <a:lstStyle/>
          <a:p>
            <a:r>
              <a:rPr lang="en-US" dirty="0"/>
              <a:t>How could the Church be involved?</a:t>
            </a:r>
          </a:p>
        </p:txBody>
      </p:sp>
      <p:sp>
        <p:nvSpPr>
          <p:cNvPr id="3" name="Content Placeholder 2">
            <a:extLst>
              <a:ext uri="{FF2B5EF4-FFF2-40B4-BE49-F238E27FC236}">
                <a16:creationId xmlns:a16="http://schemas.microsoft.com/office/drawing/2014/main" id="{D74CEDA1-6D8F-48E1-A881-F826B547F698}"/>
              </a:ext>
            </a:extLst>
          </p:cNvPr>
          <p:cNvSpPr>
            <a:spLocks noGrp="1"/>
          </p:cNvSpPr>
          <p:nvPr>
            <p:ph idx="1"/>
          </p:nvPr>
        </p:nvSpPr>
        <p:spPr/>
        <p:txBody>
          <a:bodyPr/>
          <a:lstStyle/>
          <a:p>
            <a:r>
              <a:rPr lang="en-US" dirty="0"/>
              <a:t>How might the Catholic Church have been involved in developing societies where such a psychology would be common?</a:t>
            </a:r>
          </a:p>
          <a:p>
            <a:r>
              <a:rPr lang="en-US" dirty="0"/>
              <a:t>To find out, let’s consider the raw ingredients in shaping a society.</a:t>
            </a:r>
          </a:p>
          <a:p>
            <a:r>
              <a:rPr lang="en-US" dirty="0"/>
              <a:t>If the Church has a tendency of getting involved in those raw ingredients, then plausibly it may have a tendency of shaping a society in this way.</a:t>
            </a:r>
          </a:p>
        </p:txBody>
      </p:sp>
    </p:spTree>
    <p:extLst>
      <p:ext uri="{BB962C8B-B14F-4D97-AF65-F5344CB8AC3E}">
        <p14:creationId xmlns:p14="http://schemas.microsoft.com/office/powerpoint/2010/main" val="39485998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C636-5F9D-49FF-81CE-2F956CB22546}"/>
              </a:ext>
            </a:extLst>
          </p:cNvPr>
          <p:cNvSpPr>
            <a:spLocks noGrp="1"/>
          </p:cNvSpPr>
          <p:nvPr>
            <p:ph type="title"/>
          </p:nvPr>
        </p:nvSpPr>
        <p:spPr/>
        <p:txBody>
          <a:bodyPr/>
          <a:lstStyle/>
          <a:p>
            <a:r>
              <a:rPr lang="en-US" dirty="0"/>
              <a:t>Evolving Societies</a:t>
            </a:r>
          </a:p>
        </p:txBody>
      </p:sp>
      <p:sp>
        <p:nvSpPr>
          <p:cNvPr id="3" name="Content Placeholder 2">
            <a:extLst>
              <a:ext uri="{FF2B5EF4-FFF2-40B4-BE49-F238E27FC236}">
                <a16:creationId xmlns:a16="http://schemas.microsoft.com/office/drawing/2014/main" id="{5BA2A7CC-837D-4AC0-BA04-EE0FF9D27833}"/>
              </a:ext>
            </a:extLst>
          </p:cNvPr>
          <p:cNvSpPr>
            <a:spLocks noGrp="1"/>
          </p:cNvSpPr>
          <p:nvPr>
            <p:ph idx="1"/>
          </p:nvPr>
        </p:nvSpPr>
        <p:spPr/>
        <p:txBody>
          <a:bodyPr/>
          <a:lstStyle/>
          <a:p>
            <a:r>
              <a:rPr lang="en-US" dirty="0"/>
              <a:t>Human Societies are stitched together by culturally transmitted social norms that cluster into institutions.</a:t>
            </a:r>
          </a:p>
          <a:p>
            <a:r>
              <a:rPr lang="en-US" dirty="0"/>
              <a:t>For example, marriage institutions around the world are composed of social norms that regulate things like who individuals can marry (e.g., not stepchildren), how many spouses they can have (e.g., one at a time), and where the married couple lives after marriage (e.g., with the husband’s family).</a:t>
            </a:r>
          </a:p>
          <a:p>
            <a:r>
              <a:rPr lang="en-US" dirty="0"/>
              <a:t>We’re talking about informal institutions: social norms</a:t>
            </a:r>
          </a:p>
        </p:txBody>
      </p:sp>
    </p:spTree>
    <p:extLst>
      <p:ext uri="{BB962C8B-B14F-4D97-AF65-F5344CB8AC3E}">
        <p14:creationId xmlns:p14="http://schemas.microsoft.com/office/powerpoint/2010/main" val="26874762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79885-5CF7-4CA9-93CB-190FAB6A87D1}"/>
              </a:ext>
            </a:extLst>
          </p:cNvPr>
          <p:cNvSpPr>
            <a:spLocks noGrp="1"/>
          </p:cNvSpPr>
          <p:nvPr>
            <p:ph type="title"/>
          </p:nvPr>
        </p:nvSpPr>
        <p:spPr/>
        <p:txBody>
          <a:bodyPr/>
          <a:lstStyle/>
          <a:p>
            <a:r>
              <a:rPr lang="en-US" dirty="0"/>
              <a:t>Social Norms</a:t>
            </a:r>
          </a:p>
        </p:txBody>
      </p:sp>
      <p:sp>
        <p:nvSpPr>
          <p:cNvPr id="3" name="Content Placeholder 2">
            <a:extLst>
              <a:ext uri="{FF2B5EF4-FFF2-40B4-BE49-F238E27FC236}">
                <a16:creationId xmlns:a16="http://schemas.microsoft.com/office/drawing/2014/main" id="{E74E2DB3-0E24-4BD7-887F-C669864A7F4E}"/>
              </a:ext>
            </a:extLst>
          </p:cNvPr>
          <p:cNvSpPr>
            <a:spLocks noGrp="1"/>
          </p:cNvSpPr>
          <p:nvPr>
            <p:ph idx="1"/>
          </p:nvPr>
        </p:nvSpPr>
        <p:spPr/>
        <p:txBody>
          <a:bodyPr/>
          <a:lstStyle/>
          <a:p>
            <a:r>
              <a:rPr lang="en-US" dirty="0"/>
              <a:t>Social norms arise directly from cultural learning and social interaction – that is, via cultural evolution.</a:t>
            </a:r>
          </a:p>
          <a:p>
            <a:r>
              <a:rPr lang="en-US" dirty="0"/>
              <a:t>Just as we can learn the proper way to hunt, we can culturally acquire certain social behaviors  as well as the standards for judging others on those behaviors.</a:t>
            </a:r>
          </a:p>
          <a:p>
            <a:r>
              <a:rPr lang="en-US" dirty="0"/>
              <a:t>Many social norms prescribe or proscribe certain behaviors, and violation of them incurs the wrath of the community.</a:t>
            </a:r>
          </a:p>
          <a:p>
            <a:r>
              <a:rPr lang="en-US" dirty="0"/>
              <a:t>Other norms are social standards that, if exceeded, inspire affirmation or respect from the community.</a:t>
            </a:r>
          </a:p>
          <a:p>
            <a:endParaRPr lang="en-US" dirty="0"/>
          </a:p>
        </p:txBody>
      </p:sp>
    </p:spTree>
    <p:extLst>
      <p:ext uri="{BB962C8B-B14F-4D97-AF65-F5344CB8AC3E}">
        <p14:creationId xmlns:p14="http://schemas.microsoft.com/office/powerpoint/2010/main" val="37071654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39D23-8D21-48F4-BA59-A7D79C2B0D1F}"/>
              </a:ext>
            </a:extLst>
          </p:cNvPr>
          <p:cNvSpPr>
            <a:spLocks noGrp="1"/>
          </p:cNvSpPr>
          <p:nvPr>
            <p:ph type="title"/>
          </p:nvPr>
        </p:nvSpPr>
        <p:spPr/>
        <p:txBody>
          <a:bodyPr/>
          <a:lstStyle/>
          <a:p>
            <a:r>
              <a:rPr lang="en-US" dirty="0"/>
              <a:t>Kinship norms</a:t>
            </a:r>
          </a:p>
        </p:txBody>
      </p:sp>
      <p:sp>
        <p:nvSpPr>
          <p:cNvPr id="3" name="Content Placeholder 2">
            <a:extLst>
              <a:ext uri="{FF2B5EF4-FFF2-40B4-BE49-F238E27FC236}">
                <a16:creationId xmlns:a16="http://schemas.microsoft.com/office/drawing/2014/main" id="{89EABB08-61E3-425E-B7C6-B26D77DD87F0}"/>
              </a:ext>
            </a:extLst>
          </p:cNvPr>
          <p:cNvSpPr>
            <a:spLocks noGrp="1"/>
          </p:cNvSpPr>
          <p:nvPr>
            <p:ph idx="1"/>
          </p:nvPr>
        </p:nvSpPr>
        <p:spPr/>
        <p:txBody>
          <a:bodyPr/>
          <a:lstStyle/>
          <a:p>
            <a:r>
              <a:rPr lang="en-US" dirty="0"/>
              <a:t>Our most fundamental institutions are rooted in kinship.</a:t>
            </a:r>
          </a:p>
          <a:p>
            <a:r>
              <a:rPr lang="en-US" dirty="0"/>
              <a:t>Humans possess innate altruistic inclinations toward our close genetic relatives – kin altruism.</a:t>
            </a:r>
          </a:p>
          <a:p>
            <a:r>
              <a:rPr lang="en-US" dirty="0"/>
              <a:t>This evolved aspect of our psychology explains why parents love their babies and siblings usually stick together.</a:t>
            </a:r>
          </a:p>
          <a:p>
            <a:r>
              <a:rPr lang="en-US" dirty="0"/>
              <a:t>Kinship norms not only reinforce these powerful motivations, by creating social expectations in communities (e.g., siblings should help each other), but extend these expectations outward from the nuclear family to more distant relatives, and even to strangers.</a:t>
            </a:r>
          </a:p>
        </p:txBody>
      </p:sp>
    </p:spTree>
    <p:extLst>
      <p:ext uri="{BB962C8B-B14F-4D97-AF65-F5344CB8AC3E}">
        <p14:creationId xmlns:p14="http://schemas.microsoft.com/office/powerpoint/2010/main" val="21605340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39D23-8D21-48F4-BA59-A7D79C2B0D1F}"/>
              </a:ext>
            </a:extLst>
          </p:cNvPr>
          <p:cNvSpPr>
            <a:spLocks noGrp="1"/>
          </p:cNvSpPr>
          <p:nvPr>
            <p:ph type="title"/>
          </p:nvPr>
        </p:nvSpPr>
        <p:spPr/>
        <p:txBody>
          <a:bodyPr/>
          <a:lstStyle/>
          <a:p>
            <a:r>
              <a:rPr lang="en-US" dirty="0"/>
              <a:t>Kinship norms</a:t>
            </a:r>
          </a:p>
        </p:txBody>
      </p:sp>
      <p:sp>
        <p:nvSpPr>
          <p:cNvPr id="3" name="Content Placeholder 2">
            <a:extLst>
              <a:ext uri="{FF2B5EF4-FFF2-40B4-BE49-F238E27FC236}">
                <a16:creationId xmlns:a16="http://schemas.microsoft.com/office/drawing/2014/main" id="{89EABB08-61E3-425E-B7C6-B26D77DD87F0}"/>
              </a:ext>
            </a:extLst>
          </p:cNvPr>
          <p:cNvSpPr>
            <a:spLocks noGrp="1"/>
          </p:cNvSpPr>
          <p:nvPr>
            <p:ph idx="1"/>
          </p:nvPr>
        </p:nvSpPr>
        <p:spPr/>
        <p:txBody>
          <a:bodyPr/>
          <a:lstStyle/>
          <a:p>
            <a:r>
              <a:rPr lang="en-US" dirty="0"/>
              <a:t>When more distant relatives get called “mom,” “dad,” “brother, “ and “sister”, sets of norms and perhaps even some internalized motivations about the relationships get stretched outward along with the labels, effectively pulling more distant kinfolk closer over time.</a:t>
            </a:r>
          </a:p>
          <a:p>
            <a:endParaRPr lang="en-US" dirty="0"/>
          </a:p>
        </p:txBody>
      </p:sp>
    </p:spTree>
    <p:extLst>
      <p:ext uri="{BB962C8B-B14F-4D97-AF65-F5344CB8AC3E}">
        <p14:creationId xmlns:p14="http://schemas.microsoft.com/office/powerpoint/2010/main" val="23403278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36B5-1E44-48EC-AB1D-E6A28CF356FB}"/>
              </a:ext>
            </a:extLst>
          </p:cNvPr>
          <p:cNvSpPr>
            <a:spLocks noGrp="1"/>
          </p:cNvSpPr>
          <p:nvPr>
            <p:ph type="title"/>
          </p:nvPr>
        </p:nvSpPr>
        <p:spPr/>
        <p:txBody>
          <a:bodyPr/>
          <a:lstStyle/>
          <a:p>
            <a:r>
              <a:rPr lang="en-US" dirty="0"/>
              <a:t>The key driver of kinship norms</a:t>
            </a:r>
          </a:p>
        </p:txBody>
      </p:sp>
      <p:sp>
        <p:nvSpPr>
          <p:cNvPr id="3" name="Content Placeholder 2">
            <a:extLst>
              <a:ext uri="{FF2B5EF4-FFF2-40B4-BE49-F238E27FC236}">
                <a16:creationId xmlns:a16="http://schemas.microsoft.com/office/drawing/2014/main" id="{D090ADD7-3792-4249-A1DC-852FA117C460}"/>
              </a:ext>
            </a:extLst>
          </p:cNvPr>
          <p:cNvSpPr>
            <a:spLocks noGrp="1"/>
          </p:cNvSpPr>
          <p:nvPr>
            <p:ph idx="1"/>
          </p:nvPr>
        </p:nvSpPr>
        <p:spPr/>
        <p:txBody>
          <a:bodyPr/>
          <a:lstStyle/>
          <a:p>
            <a:r>
              <a:rPr lang="en-US" dirty="0"/>
              <a:t>What is the key driver of development – and change – in kinship norms?</a:t>
            </a:r>
          </a:p>
          <a:p>
            <a:r>
              <a:rPr lang="en-US" dirty="0"/>
              <a:t>It’s marriage!</a:t>
            </a:r>
          </a:p>
          <a:p>
            <a:r>
              <a:rPr lang="en-US" dirty="0"/>
              <a:t>Marriage represents the keystone institution for most – though not all – societies and may be the most primeval of human institutions.</a:t>
            </a:r>
          </a:p>
          <a:p>
            <a:r>
              <a:rPr lang="en-US" dirty="0"/>
              <a:t>In harnessing our pair-bonding instincts to build up larger societies and broader social networks of </a:t>
            </a:r>
            <a:r>
              <a:rPr lang="en-US" dirty="0" err="1"/>
              <a:t>affines</a:t>
            </a:r>
            <a:r>
              <a:rPr lang="en-US" dirty="0"/>
              <a:t> (in-laws, </a:t>
            </a:r>
            <a:r>
              <a:rPr lang="en-US" dirty="0" err="1"/>
              <a:t>etc</a:t>
            </a:r>
            <a:r>
              <a:rPr lang="en-US" dirty="0"/>
              <a:t>), cultural evolution has often favored lifelong marital bonds, because these bongs stitch large (and hence, successful) kin networks together.</a:t>
            </a:r>
          </a:p>
        </p:txBody>
      </p:sp>
    </p:spTree>
    <p:extLst>
      <p:ext uri="{BB962C8B-B14F-4D97-AF65-F5344CB8AC3E}">
        <p14:creationId xmlns:p14="http://schemas.microsoft.com/office/powerpoint/2010/main" val="353031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D898-27D2-4BA2-BA03-435791C786D5}"/>
              </a:ext>
            </a:extLst>
          </p:cNvPr>
          <p:cNvSpPr>
            <a:spLocks noGrp="1"/>
          </p:cNvSpPr>
          <p:nvPr>
            <p:ph type="title"/>
          </p:nvPr>
        </p:nvSpPr>
        <p:spPr/>
        <p:txBody>
          <a:bodyPr/>
          <a:lstStyle/>
          <a:p>
            <a:r>
              <a:rPr lang="en-US" dirty="0"/>
              <a:t>Causal pathway</a:t>
            </a:r>
          </a:p>
        </p:txBody>
      </p:sp>
      <p:sp>
        <p:nvSpPr>
          <p:cNvPr id="3" name="Content Placeholder 2">
            <a:extLst>
              <a:ext uri="{FF2B5EF4-FFF2-40B4-BE49-F238E27FC236}">
                <a16:creationId xmlns:a16="http://schemas.microsoft.com/office/drawing/2014/main" id="{209D07F9-7F3D-416A-9E3C-A3B1ABDA9325}"/>
              </a:ext>
            </a:extLst>
          </p:cNvPr>
          <p:cNvSpPr>
            <a:spLocks noGrp="1"/>
          </p:cNvSpPr>
          <p:nvPr>
            <p:ph idx="1"/>
          </p:nvPr>
        </p:nvSpPr>
        <p:spPr/>
        <p:txBody>
          <a:bodyPr/>
          <a:lstStyle/>
          <a:p>
            <a:r>
              <a:rPr lang="en-US" dirty="0"/>
              <a:t>The kind of kinship norms that create more successful societies will eventually replace kinship norms which create less successful societies.</a:t>
            </a:r>
          </a:p>
          <a:p>
            <a:r>
              <a:rPr lang="en-US" dirty="0"/>
              <a:t>In turn, these kinship norms provide the foundation for a broader set of social norms and institutions.</a:t>
            </a:r>
          </a:p>
          <a:p>
            <a:r>
              <a:rPr lang="en-US" dirty="0"/>
              <a:t>All of these together can deeply affect the typical psychology of the people in a society.</a:t>
            </a:r>
          </a:p>
          <a:p>
            <a:r>
              <a:rPr lang="en-US" dirty="0"/>
              <a:t>And, finally, if the psychology of the typical person contains the right amount of moderate individualism, then. . . We get economic patterns affecting every day life!!!</a:t>
            </a:r>
          </a:p>
        </p:txBody>
      </p:sp>
    </p:spTree>
    <p:extLst>
      <p:ext uri="{BB962C8B-B14F-4D97-AF65-F5344CB8AC3E}">
        <p14:creationId xmlns:p14="http://schemas.microsoft.com/office/powerpoint/2010/main" val="2131713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043C-48CC-4028-BB8C-14F7816D5BF5}"/>
              </a:ext>
            </a:extLst>
          </p:cNvPr>
          <p:cNvSpPr>
            <a:spLocks noGrp="1"/>
          </p:cNvSpPr>
          <p:nvPr>
            <p:ph type="title"/>
          </p:nvPr>
        </p:nvSpPr>
        <p:spPr/>
        <p:txBody>
          <a:bodyPr/>
          <a:lstStyle/>
          <a:p>
            <a:r>
              <a:rPr lang="en-US" dirty="0"/>
              <a:t>Lives Deeply Affected by Economic Patterns</a:t>
            </a:r>
          </a:p>
        </p:txBody>
      </p:sp>
      <p:sp>
        <p:nvSpPr>
          <p:cNvPr id="3" name="Content Placeholder 2">
            <a:extLst>
              <a:ext uri="{FF2B5EF4-FFF2-40B4-BE49-F238E27FC236}">
                <a16:creationId xmlns:a16="http://schemas.microsoft.com/office/drawing/2014/main" id="{D95AA223-386C-4E30-B489-33235A72F36D}"/>
              </a:ext>
            </a:extLst>
          </p:cNvPr>
          <p:cNvSpPr>
            <a:spLocks noGrp="1"/>
          </p:cNvSpPr>
          <p:nvPr>
            <p:ph idx="1"/>
          </p:nvPr>
        </p:nvSpPr>
        <p:spPr/>
        <p:txBody>
          <a:bodyPr>
            <a:normAutofit/>
          </a:bodyPr>
          <a:lstStyle/>
          <a:p>
            <a:r>
              <a:rPr lang="en-US" dirty="0"/>
              <a:t>We’ve studied the existence of contingent economic patterns.</a:t>
            </a:r>
          </a:p>
          <a:p>
            <a:r>
              <a:rPr lang="en-US" dirty="0"/>
              <a:t>We need to dig deeper into what the contingencies are.</a:t>
            </a:r>
          </a:p>
          <a:p>
            <a:r>
              <a:rPr lang="en-US" dirty="0"/>
              <a:t>What is necessary for the sustainable instantiation of these patterns in an actual society?</a:t>
            </a:r>
          </a:p>
        </p:txBody>
      </p:sp>
    </p:spTree>
    <p:extLst>
      <p:ext uri="{BB962C8B-B14F-4D97-AF65-F5344CB8AC3E}">
        <p14:creationId xmlns:p14="http://schemas.microsoft.com/office/powerpoint/2010/main" val="9523091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AB5FF-141E-44D7-9812-2860C994D55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3DC57EA-03F9-4116-9343-1E4B354B9064}"/>
              </a:ext>
            </a:extLst>
          </p:cNvPr>
          <p:cNvSpPr>
            <a:spLocks noGrp="1"/>
          </p:cNvSpPr>
          <p:nvPr>
            <p:ph idx="1"/>
          </p:nvPr>
        </p:nvSpPr>
        <p:spPr/>
        <p:txBody>
          <a:bodyPr/>
          <a:lstStyle/>
          <a:p>
            <a:r>
              <a:rPr lang="en-US" dirty="0"/>
              <a:t>So, it remains to show how the Catholic Church may have influenced kinship norms.</a:t>
            </a:r>
          </a:p>
          <a:p>
            <a:r>
              <a:rPr lang="en-US" dirty="0"/>
              <a:t>Monogamy was already common when the Church was founded.</a:t>
            </a:r>
          </a:p>
          <a:p>
            <a:r>
              <a:rPr lang="en-US" dirty="0"/>
              <a:t>So, what was left for the Church to affect?</a:t>
            </a:r>
          </a:p>
          <a:p>
            <a:r>
              <a:rPr lang="en-US" dirty="0"/>
              <a:t>And how did the Church’s changes induce the kind of kinship norms that would eventually favor moderate individualism?</a:t>
            </a:r>
          </a:p>
          <a:p>
            <a:r>
              <a:rPr lang="en-US" dirty="0"/>
              <a:t>That’s what we’ll see in Lecture 8!!!</a:t>
            </a:r>
          </a:p>
        </p:txBody>
      </p:sp>
    </p:spTree>
    <p:extLst>
      <p:ext uri="{BB962C8B-B14F-4D97-AF65-F5344CB8AC3E}">
        <p14:creationId xmlns:p14="http://schemas.microsoft.com/office/powerpoint/2010/main" val="20235414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2953D-3D88-482E-9491-1BD1A28BBFCA}"/>
              </a:ext>
            </a:extLst>
          </p:cNvPr>
          <p:cNvSpPr>
            <a:spLocks noGrp="1"/>
          </p:cNvSpPr>
          <p:nvPr>
            <p:ph type="title"/>
          </p:nvPr>
        </p:nvSpPr>
        <p:spPr/>
        <p:txBody>
          <a:bodyPr/>
          <a:lstStyle/>
          <a:p>
            <a:r>
              <a:rPr lang="en-US" dirty="0"/>
              <a:t>Antonio’s turn!</a:t>
            </a:r>
          </a:p>
        </p:txBody>
      </p:sp>
      <p:sp>
        <p:nvSpPr>
          <p:cNvPr id="3" name="Content Placeholder 2">
            <a:extLst>
              <a:ext uri="{FF2B5EF4-FFF2-40B4-BE49-F238E27FC236}">
                <a16:creationId xmlns:a16="http://schemas.microsoft.com/office/drawing/2014/main" id="{F23C8966-4220-48F3-A07B-44064AFF4DC4}"/>
              </a:ext>
            </a:extLst>
          </p:cNvPr>
          <p:cNvSpPr>
            <a:spLocks noGrp="1"/>
          </p:cNvSpPr>
          <p:nvPr>
            <p:ph idx="1"/>
          </p:nvPr>
        </p:nvSpPr>
        <p:spPr/>
        <p:txBody>
          <a:bodyPr/>
          <a:lstStyle/>
          <a:p>
            <a:r>
              <a:rPr lang="en-US" dirty="0"/>
              <a:t>Very soon, you will have the joy and challenge of reading St. Thomas in the original English! Ha!</a:t>
            </a:r>
          </a:p>
          <a:p>
            <a:r>
              <a:rPr lang="en-US" dirty="0"/>
              <a:t>In any case, a primary source (translated).</a:t>
            </a:r>
          </a:p>
          <a:p>
            <a:r>
              <a:rPr lang="en-US" dirty="0"/>
              <a:t>Now, Antonio will help us understand how to do so!!!</a:t>
            </a:r>
          </a:p>
        </p:txBody>
      </p:sp>
    </p:spTree>
    <p:extLst>
      <p:ext uri="{BB962C8B-B14F-4D97-AF65-F5344CB8AC3E}">
        <p14:creationId xmlns:p14="http://schemas.microsoft.com/office/powerpoint/2010/main" val="34096528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7E7E3-BA4E-15B3-BE09-EDDD9053B9F1}"/>
              </a:ext>
            </a:extLst>
          </p:cNvPr>
          <p:cNvSpPr>
            <a:spLocks noGrp="1"/>
          </p:cNvSpPr>
          <p:nvPr>
            <p:ph type="ctrTitle"/>
          </p:nvPr>
        </p:nvSpPr>
        <p:spPr>
          <a:xfrm>
            <a:off x="633999" y="4550229"/>
            <a:ext cx="10909073" cy="1057655"/>
          </a:xfrm>
        </p:spPr>
        <p:txBody>
          <a:bodyPr>
            <a:normAutofit/>
          </a:bodyPr>
          <a:lstStyle/>
          <a:p>
            <a:r>
              <a:rPr lang="pt-BR" sz="5100"/>
              <a:t>Introduction to the Summa Theologiae</a:t>
            </a:r>
            <a:endParaRPr lang="en-US" sz="5100"/>
          </a:p>
        </p:txBody>
      </p:sp>
      <p:sp>
        <p:nvSpPr>
          <p:cNvPr id="3" name="Subtitle 2">
            <a:extLst>
              <a:ext uri="{FF2B5EF4-FFF2-40B4-BE49-F238E27FC236}">
                <a16:creationId xmlns:a16="http://schemas.microsoft.com/office/drawing/2014/main" id="{487CD8AF-AA69-E27A-73B6-9DF732C16104}"/>
              </a:ext>
            </a:extLst>
          </p:cNvPr>
          <p:cNvSpPr>
            <a:spLocks noGrp="1"/>
          </p:cNvSpPr>
          <p:nvPr>
            <p:ph type="subTitle" idx="1"/>
          </p:nvPr>
        </p:nvSpPr>
        <p:spPr>
          <a:xfrm>
            <a:off x="633999" y="5727515"/>
            <a:ext cx="10925101" cy="515477"/>
          </a:xfrm>
        </p:spPr>
        <p:txBody>
          <a:bodyPr>
            <a:normAutofit/>
          </a:bodyPr>
          <a:lstStyle/>
          <a:p>
            <a:endParaRPr lang="en-US" sz="2000">
              <a:solidFill>
                <a:schemeClr val="tx1">
                  <a:lumMod val="85000"/>
                  <a:lumOff val="15000"/>
                </a:schemeClr>
              </a:solidFill>
            </a:endParaRPr>
          </a:p>
        </p:txBody>
      </p:sp>
      <p:pic>
        <p:nvPicPr>
          <p:cNvPr id="2050" name="Picture 2" descr="Thomas Aquinas | Christian History | Christianity Today">
            <a:extLst>
              <a:ext uri="{FF2B5EF4-FFF2-40B4-BE49-F238E27FC236}">
                <a16:creationId xmlns:a16="http://schemas.microsoft.com/office/drawing/2014/main" id="{7AF3A2B7-6C8F-D333-F5B7-F4509EAEF5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220" r="-1" b="29108"/>
          <a:stretch/>
        </p:blipFill>
        <p:spPr bwMode="auto">
          <a:xfrm>
            <a:off x="635457" y="640080"/>
            <a:ext cx="10916463" cy="360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53104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8B90D-686C-6DDF-7C5D-C1DCB86E9DE3}"/>
              </a:ext>
            </a:extLst>
          </p:cNvPr>
          <p:cNvSpPr>
            <a:spLocks noGrp="1"/>
          </p:cNvSpPr>
          <p:nvPr>
            <p:ph type="title"/>
          </p:nvPr>
        </p:nvSpPr>
        <p:spPr>
          <a:xfrm>
            <a:off x="6411685" y="634946"/>
            <a:ext cx="5127171" cy="1450757"/>
          </a:xfrm>
        </p:spPr>
        <p:txBody>
          <a:bodyPr>
            <a:normAutofit/>
          </a:bodyPr>
          <a:lstStyle/>
          <a:p>
            <a:r>
              <a:rPr lang="pt-BR"/>
              <a:t>Who was Saint Thomas Aquinas?</a:t>
            </a:r>
            <a:endParaRPr lang="en-US" dirty="0"/>
          </a:p>
        </p:txBody>
      </p:sp>
      <p:pic>
        <p:nvPicPr>
          <p:cNvPr id="3074" name="Picture 2" descr="Pin on Stuffs">
            <a:extLst>
              <a:ext uri="{FF2B5EF4-FFF2-40B4-BE49-F238E27FC236}">
                <a16:creationId xmlns:a16="http://schemas.microsoft.com/office/drawing/2014/main" id="{8BAACB82-7C51-23D0-4E8B-13F3708EEF1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45132" y="645106"/>
            <a:ext cx="5247747" cy="524774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F561EAA-EE49-AC1D-8F6C-AF63EED1F140}"/>
              </a:ext>
            </a:extLst>
          </p:cNvPr>
          <p:cNvSpPr>
            <a:spLocks noGrp="1"/>
          </p:cNvSpPr>
          <p:nvPr>
            <p:ph idx="1"/>
          </p:nvPr>
        </p:nvSpPr>
        <p:spPr>
          <a:xfrm>
            <a:off x="6411684" y="2198914"/>
            <a:ext cx="5127172" cy="3670180"/>
          </a:xfrm>
        </p:spPr>
        <p:txBody>
          <a:bodyPr>
            <a:normAutofit/>
          </a:bodyPr>
          <a:lstStyle/>
          <a:p>
            <a:pPr marL="457200" indent="-457200">
              <a:buFont typeface="+mj-lt"/>
              <a:buAutoNum type="arabicPeriod"/>
            </a:pPr>
            <a:r>
              <a:rPr lang="pt-BR" dirty="0"/>
              <a:t>Italian, 1225-1274</a:t>
            </a:r>
            <a:endParaRPr lang="en-US" dirty="0"/>
          </a:p>
          <a:p>
            <a:pPr marL="457200" indent="-457200">
              <a:buFont typeface="+mj-lt"/>
              <a:buAutoNum type="arabicPeriod"/>
            </a:pPr>
            <a:r>
              <a:rPr lang="pt-BR" dirty="0" err="1"/>
              <a:t>Dominican</a:t>
            </a:r>
            <a:r>
              <a:rPr lang="pt-BR" dirty="0"/>
              <a:t> </a:t>
            </a:r>
            <a:r>
              <a:rPr lang="pt-BR" dirty="0" err="1"/>
              <a:t>Friar</a:t>
            </a:r>
            <a:r>
              <a:rPr lang="pt-BR" dirty="0"/>
              <a:t>, order </a:t>
            </a:r>
            <a:r>
              <a:rPr lang="pt-BR" dirty="0" err="1"/>
              <a:t>of</a:t>
            </a:r>
            <a:r>
              <a:rPr lang="pt-BR" dirty="0"/>
              <a:t> </a:t>
            </a:r>
            <a:r>
              <a:rPr lang="pt-BR" dirty="0" err="1"/>
              <a:t>Preachers</a:t>
            </a:r>
            <a:endParaRPr lang="pt-BR" dirty="0"/>
          </a:p>
          <a:p>
            <a:pPr marL="457200" indent="-457200">
              <a:buFont typeface="+mj-lt"/>
              <a:buAutoNum type="arabicPeriod"/>
            </a:pPr>
            <a:r>
              <a:rPr lang="pt-BR" dirty="0"/>
              <a:t>Professor </a:t>
            </a:r>
            <a:r>
              <a:rPr lang="pt-BR" dirty="0" err="1"/>
              <a:t>of</a:t>
            </a:r>
            <a:r>
              <a:rPr lang="pt-BR" dirty="0"/>
              <a:t> </a:t>
            </a:r>
            <a:r>
              <a:rPr lang="pt-BR" dirty="0" err="1"/>
              <a:t>Theology</a:t>
            </a:r>
            <a:endParaRPr lang="pt-BR" dirty="0"/>
          </a:p>
          <a:p>
            <a:pPr marL="457200" indent="-457200">
              <a:buFont typeface="+mj-lt"/>
              <a:buAutoNum type="arabicPeriod"/>
            </a:pPr>
            <a:r>
              <a:rPr lang="pt-BR" dirty="0"/>
              <a:t>Man </a:t>
            </a:r>
            <a:r>
              <a:rPr lang="pt-BR" dirty="0" err="1"/>
              <a:t>of</a:t>
            </a:r>
            <a:r>
              <a:rPr lang="pt-BR" dirty="0"/>
              <a:t> </a:t>
            </a:r>
            <a:r>
              <a:rPr lang="pt-BR" dirty="0" err="1"/>
              <a:t>prayer</a:t>
            </a:r>
            <a:r>
              <a:rPr lang="pt-BR" dirty="0"/>
              <a:t> </a:t>
            </a:r>
            <a:r>
              <a:rPr lang="pt-BR" dirty="0" err="1"/>
              <a:t>and</a:t>
            </a:r>
            <a:r>
              <a:rPr lang="pt-BR" dirty="0"/>
              <a:t> </a:t>
            </a:r>
            <a:r>
              <a:rPr lang="pt-BR" dirty="0" err="1"/>
              <a:t>piety</a:t>
            </a:r>
            <a:endParaRPr lang="pt-BR" dirty="0"/>
          </a:p>
        </p:txBody>
      </p:sp>
    </p:spTree>
    <p:extLst>
      <p:ext uri="{BB962C8B-B14F-4D97-AF65-F5344CB8AC3E}">
        <p14:creationId xmlns:p14="http://schemas.microsoft.com/office/powerpoint/2010/main" val="27293957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E96DC-CEAC-8B13-6933-F8915F0E7BF2}"/>
              </a:ext>
            </a:extLst>
          </p:cNvPr>
          <p:cNvSpPr>
            <a:spLocks noGrp="1"/>
          </p:cNvSpPr>
          <p:nvPr>
            <p:ph type="title"/>
          </p:nvPr>
        </p:nvSpPr>
        <p:spPr>
          <a:xfrm>
            <a:off x="6411685" y="634946"/>
            <a:ext cx="5127171" cy="1450757"/>
          </a:xfrm>
        </p:spPr>
        <p:txBody>
          <a:bodyPr>
            <a:normAutofit/>
          </a:bodyPr>
          <a:lstStyle/>
          <a:p>
            <a:r>
              <a:rPr lang="pt-BR" dirty="0"/>
              <a:t>What is </a:t>
            </a:r>
            <a:r>
              <a:rPr lang="pt-BR" dirty="0" err="1"/>
              <a:t>the</a:t>
            </a:r>
            <a:r>
              <a:rPr lang="pt-BR" dirty="0"/>
              <a:t> “Summa”?</a:t>
            </a:r>
            <a:endParaRPr lang="en-US" dirty="0"/>
          </a:p>
        </p:txBody>
      </p:sp>
      <p:pic>
        <p:nvPicPr>
          <p:cNvPr id="4" name="Picture 7" descr="Pints With Aquinas | Podcast on Spotify">
            <a:extLst>
              <a:ext uri="{FF2B5EF4-FFF2-40B4-BE49-F238E27FC236}">
                <a16:creationId xmlns:a16="http://schemas.microsoft.com/office/drawing/2014/main" id="{A02D02C7-EFA2-A4B0-FF6B-12E02E3ACB6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45132" y="645106"/>
            <a:ext cx="5247747" cy="524774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0A45F05-04B4-DB02-2199-C30DB16548BF}"/>
              </a:ext>
            </a:extLst>
          </p:cNvPr>
          <p:cNvSpPr>
            <a:spLocks noGrp="1"/>
          </p:cNvSpPr>
          <p:nvPr>
            <p:ph idx="1"/>
          </p:nvPr>
        </p:nvSpPr>
        <p:spPr>
          <a:xfrm>
            <a:off x="6411684" y="2198914"/>
            <a:ext cx="5485676" cy="4024140"/>
          </a:xfrm>
        </p:spPr>
        <p:txBody>
          <a:bodyPr>
            <a:normAutofit fontScale="92500" lnSpcReduction="20000"/>
          </a:bodyPr>
          <a:lstStyle/>
          <a:p>
            <a:pPr marL="457200" indent="-457200">
              <a:buFont typeface="+mj-lt"/>
              <a:buAutoNum type="arabicPeriod"/>
            </a:pPr>
            <a:r>
              <a:rPr lang="pt-BR" sz="2400" dirty="0"/>
              <a:t>Most mature work </a:t>
            </a:r>
            <a:r>
              <a:rPr lang="pt-BR" sz="2400" dirty="0" err="1"/>
              <a:t>of</a:t>
            </a:r>
            <a:r>
              <a:rPr lang="pt-BR" sz="2400" dirty="0"/>
              <a:t> Aquinas</a:t>
            </a:r>
          </a:p>
          <a:p>
            <a:pPr marL="457200" indent="-457200">
              <a:buFont typeface="+mj-lt"/>
              <a:buAutoNum type="arabicPeriod"/>
            </a:pPr>
            <a:r>
              <a:rPr lang="pt-BR" sz="2400" dirty="0"/>
              <a:t>Manual </a:t>
            </a:r>
            <a:r>
              <a:rPr lang="pt-BR" sz="2400" dirty="0" err="1"/>
              <a:t>to</a:t>
            </a:r>
            <a:r>
              <a:rPr lang="pt-BR" sz="2400" dirty="0"/>
              <a:t> </a:t>
            </a:r>
            <a:r>
              <a:rPr lang="pt-BR" sz="2400" dirty="0" err="1"/>
              <a:t>train</a:t>
            </a:r>
            <a:r>
              <a:rPr lang="pt-BR" sz="2400" dirty="0"/>
              <a:t> </a:t>
            </a:r>
            <a:r>
              <a:rPr lang="pt-BR" sz="2400" dirty="0" err="1"/>
              <a:t>preachers</a:t>
            </a:r>
            <a:r>
              <a:rPr lang="pt-BR" sz="2400" dirty="0"/>
              <a:t> </a:t>
            </a:r>
            <a:r>
              <a:rPr lang="pt-BR" sz="2400" dirty="0" err="1"/>
              <a:t>and</a:t>
            </a:r>
            <a:r>
              <a:rPr lang="pt-BR" sz="2400" dirty="0"/>
              <a:t> </a:t>
            </a:r>
            <a:r>
              <a:rPr lang="pt-BR" sz="2400" dirty="0" err="1"/>
              <a:t>confessors</a:t>
            </a:r>
            <a:endParaRPr lang="pt-BR" sz="2400" dirty="0"/>
          </a:p>
          <a:p>
            <a:pPr marL="457200" indent="-457200">
              <a:buFont typeface="+mj-lt"/>
              <a:buAutoNum type="arabicPeriod"/>
            </a:pPr>
            <a:r>
              <a:rPr lang="pt-BR" sz="2400" dirty="0" err="1"/>
              <a:t>Exitus-reditus</a:t>
            </a:r>
            <a:r>
              <a:rPr lang="pt-BR" sz="2400" dirty="0"/>
              <a:t> </a:t>
            </a:r>
          </a:p>
          <a:p>
            <a:pPr marL="457200" indent="-457200">
              <a:buFont typeface="+mj-lt"/>
              <a:buAutoNum type="arabicPeriod"/>
            </a:pPr>
            <a:r>
              <a:rPr lang="pt-BR" sz="2400" dirty="0" err="1"/>
              <a:t>Synthesis</a:t>
            </a:r>
            <a:r>
              <a:rPr lang="pt-BR" sz="2400" dirty="0"/>
              <a:t> </a:t>
            </a:r>
            <a:r>
              <a:rPr lang="pt-BR" sz="2400" dirty="0" err="1"/>
              <a:t>of</a:t>
            </a:r>
            <a:r>
              <a:rPr lang="pt-BR" sz="2400" dirty="0"/>
              <a:t> </a:t>
            </a:r>
            <a:r>
              <a:rPr lang="pt-BR" sz="2400" dirty="0" err="1"/>
              <a:t>Greek</a:t>
            </a:r>
            <a:r>
              <a:rPr lang="pt-BR" sz="2400" dirty="0"/>
              <a:t>, Jewish, </a:t>
            </a:r>
            <a:r>
              <a:rPr lang="pt-BR" sz="2400" dirty="0" err="1"/>
              <a:t>and</a:t>
            </a:r>
            <a:r>
              <a:rPr lang="pt-BR" sz="2400" dirty="0"/>
              <a:t> Muslim </a:t>
            </a:r>
            <a:r>
              <a:rPr lang="pt-BR" sz="2400" dirty="0" err="1"/>
              <a:t>Philosophy</a:t>
            </a:r>
            <a:r>
              <a:rPr lang="pt-BR" sz="2400" dirty="0"/>
              <a:t>, </a:t>
            </a:r>
            <a:r>
              <a:rPr lang="pt-BR" sz="2400" dirty="0" err="1"/>
              <a:t>Theology</a:t>
            </a:r>
            <a:r>
              <a:rPr lang="pt-BR" sz="2400" dirty="0"/>
              <a:t>, </a:t>
            </a:r>
            <a:r>
              <a:rPr lang="pt-BR" sz="2400" dirty="0" err="1"/>
              <a:t>Patristics</a:t>
            </a:r>
            <a:r>
              <a:rPr lang="pt-BR" sz="2400" dirty="0"/>
              <a:t>, </a:t>
            </a:r>
            <a:r>
              <a:rPr lang="pt-BR" sz="2400" dirty="0" err="1"/>
              <a:t>and</a:t>
            </a:r>
            <a:r>
              <a:rPr lang="pt-BR" sz="2400" dirty="0"/>
              <a:t> </a:t>
            </a:r>
            <a:r>
              <a:rPr lang="pt-BR" sz="2400" dirty="0" err="1"/>
              <a:t>Scriptures</a:t>
            </a:r>
            <a:endParaRPr lang="pt-BR" sz="2400" dirty="0"/>
          </a:p>
          <a:p>
            <a:pPr marL="457200" indent="-457200">
              <a:buFont typeface="+mj-lt"/>
              <a:buAutoNum type="arabicPeriod"/>
            </a:pPr>
            <a:r>
              <a:rPr lang="pt-BR" sz="2400" dirty="0"/>
              <a:t>very </a:t>
            </a:r>
            <a:r>
              <a:rPr lang="pt-BR" sz="2400" dirty="0" err="1"/>
              <a:t>empathetic</a:t>
            </a:r>
            <a:r>
              <a:rPr lang="pt-BR" sz="2400" dirty="0"/>
              <a:t> </a:t>
            </a:r>
            <a:r>
              <a:rPr lang="pt-BR" sz="2400" dirty="0" err="1"/>
              <a:t>towards</a:t>
            </a:r>
            <a:r>
              <a:rPr lang="pt-BR" sz="2400" dirty="0"/>
              <a:t> </a:t>
            </a:r>
            <a:r>
              <a:rPr lang="pt-BR" sz="2400" dirty="0" err="1"/>
              <a:t>his</a:t>
            </a:r>
            <a:r>
              <a:rPr lang="pt-BR" sz="2400" dirty="0"/>
              <a:t> </a:t>
            </a:r>
            <a:r>
              <a:rPr lang="pt-BR" sz="2400" dirty="0" err="1"/>
              <a:t>opponents</a:t>
            </a:r>
            <a:r>
              <a:rPr lang="pt-BR" sz="2400" dirty="0"/>
              <a:t> (</a:t>
            </a:r>
            <a:r>
              <a:rPr lang="pt-BR" sz="2400" i="1" dirty="0"/>
              <a:t>sic </a:t>
            </a:r>
            <a:r>
              <a:rPr lang="pt-BR" sz="2400" i="1" dirty="0" err="1"/>
              <a:t>and</a:t>
            </a:r>
            <a:r>
              <a:rPr lang="pt-BR" sz="2400" i="1" dirty="0"/>
              <a:t> non)</a:t>
            </a:r>
          </a:p>
          <a:p>
            <a:pPr marL="457200" indent="-457200">
              <a:buFont typeface="+mj-lt"/>
              <a:buAutoNum type="arabicPeriod"/>
            </a:pPr>
            <a:r>
              <a:rPr lang="pt-BR" sz="2400" dirty="0"/>
              <a:t>Precise </a:t>
            </a:r>
            <a:r>
              <a:rPr lang="pt-BR" sz="2400" dirty="0" err="1"/>
              <a:t>and</a:t>
            </a:r>
            <a:r>
              <a:rPr lang="pt-BR" sz="2400" dirty="0"/>
              <a:t> </a:t>
            </a:r>
            <a:r>
              <a:rPr lang="pt-BR" sz="2400" dirty="0" err="1"/>
              <a:t>critical</a:t>
            </a:r>
            <a:endParaRPr lang="pt-BR" sz="2400" dirty="0"/>
          </a:p>
          <a:p>
            <a:pPr marL="457200" indent="-457200">
              <a:buFont typeface="+mj-lt"/>
              <a:buAutoNum type="arabicPeriod"/>
            </a:pPr>
            <a:r>
              <a:rPr lang="pt-BR" sz="2400" dirty="0"/>
              <a:t>Organic book</a:t>
            </a:r>
          </a:p>
          <a:p>
            <a:pPr marL="457200" indent="-457200">
              <a:buFont typeface="+mj-lt"/>
              <a:buAutoNum type="arabicPeriod"/>
            </a:pPr>
            <a:r>
              <a:rPr lang="pt-BR" sz="2400" dirty="0" err="1"/>
              <a:t>Parts</a:t>
            </a:r>
            <a:r>
              <a:rPr lang="pt-BR" sz="2400" dirty="0"/>
              <a:t> – </a:t>
            </a:r>
            <a:r>
              <a:rPr lang="pt-BR" sz="2400" dirty="0" err="1"/>
              <a:t>questions</a:t>
            </a:r>
            <a:r>
              <a:rPr lang="pt-BR" sz="2400" dirty="0"/>
              <a:t> (</a:t>
            </a:r>
            <a:r>
              <a:rPr lang="pt-BR" sz="2400" dirty="0" err="1"/>
              <a:t>treatises</a:t>
            </a:r>
            <a:r>
              <a:rPr lang="pt-BR" sz="2400" dirty="0"/>
              <a:t>) – </a:t>
            </a:r>
            <a:r>
              <a:rPr lang="pt-BR" sz="2400" dirty="0" err="1"/>
              <a:t>articles</a:t>
            </a:r>
            <a:r>
              <a:rPr lang="pt-BR" sz="2400" dirty="0"/>
              <a:t> - </a:t>
            </a:r>
            <a:r>
              <a:rPr lang="pt-BR" sz="2400" dirty="0" err="1"/>
              <a:t>arguments</a:t>
            </a:r>
            <a:endParaRPr lang="pt-BR" sz="2400" dirty="0"/>
          </a:p>
        </p:txBody>
      </p:sp>
    </p:spTree>
    <p:extLst>
      <p:ext uri="{BB962C8B-B14F-4D97-AF65-F5344CB8AC3E}">
        <p14:creationId xmlns:p14="http://schemas.microsoft.com/office/powerpoint/2010/main" val="16246207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01CE7-BB2E-316C-0AA8-74ECC38A76E8}"/>
              </a:ext>
            </a:extLst>
          </p:cNvPr>
          <p:cNvSpPr>
            <a:spLocks noGrp="1"/>
          </p:cNvSpPr>
          <p:nvPr>
            <p:ph type="title"/>
          </p:nvPr>
        </p:nvSpPr>
        <p:spPr>
          <a:xfrm>
            <a:off x="1097280" y="286603"/>
            <a:ext cx="10058400" cy="1450757"/>
          </a:xfrm>
        </p:spPr>
        <p:txBody>
          <a:bodyPr>
            <a:normAutofit/>
          </a:bodyPr>
          <a:lstStyle/>
          <a:p>
            <a:r>
              <a:rPr lang="pt-BR" dirty="0" err="1"/>
              <a:t>Structure</a:t>
            </a:r>
            <a:r>
              <a:rPr lang="pt-BR" dirty="0"/>
              <a:t> </a:t>
            </a:r>
            <a:r>
              <a:rPr lang="pt-BR" dirty="0" err="1"/>
              <a:t>of</a:t>
            </a:r>
            <a:r>
              <a:rPr lang="pt-BR" dirty="0"/>
              <a:t> </a:t>
            </a:r>
            <a:r>
              <a:rPr lang="pt-BR" dirty="0" err="1"/>
              <a:t>the</a:t>
            </a:r>
            <a:r>
              <a:rPr lang="pt-BR" dirty="0"/>
              <a:t> Summa</a:t>
            </a:r>
            <a:endParaRPr lang="en-US" dirty="0"/>
          </a:p>
        </p:txBody>
      </p:sp>
      <p:sp>
        <p:nvSpPr>
          <p:cNvPr id="3" name="Content Placeholder 2">
            <a:extLst>
              <a:ext uri="{FF2B5EF4-FFF2-40B4-BE49-F238E27FC236}">
                <a16:creationId xmlns:a16="http://schemas.microsoft.com/office/drawing/2014/main" id="{76CE1E31-A315-BF29-2116-4CDAA92C4382}"/>
              </a:ext>
            </a:extLst>
          </p:cNvPr>
          <p:cNvSpPr>
            <a:spLocks noGrp="1"/>
          </p:cNvSpPr>
          <p:nvPr>
            <p:ph idx="1"/>
          </p:nvPr>
        </p:nvSpPr>
        <p:spPr>
          <a:xfrm>
            <a:off x="457201" y="1845734"/>
            <a:ext cx="7095066" cy="4301066"/>
          </a:xfrm>
        </p:spPr>
        <p:txBody>
          <a:bodyPr>
            <a:normAutofit lnSpcReduction="10000"/>
          </a:bodyPr>
          <a:lstStyle/>
          <a:p>
            <a:pPr marL="457200" indent="-457200" fontAlgn="base">
              <a:buFont typeface="+mj-lt"/>
              <a:buAutoNum type="arabicPeriod"/>
            </a:pPr>
            <a:r>
              <a:rPr lang="en-US" b="0" i="0" dirty="0">
                <a:effectLst/>
                <a:latin typeface="inherit"/>
              </a:rPr>
              <a:t>3 Parts ("Pt."), subdivided into, 614 Questions (</a:t>
            </a:r>
            <a:r>
              <a:rPr lang="en-US" b="0" i="1" dirty="0">
                <a:effectLst/>
                <a:latin typeface="inherit"/>
              </a:rPr>
              <a:t>quaestiones</a:t>
            </a:r>
            <a:r>
              <a:rPr lang="en-US" b="0" i="0" dirty="0">
                <a:effectLst/>
                <a:latin typeface="inherit"/>
              </a:rPr>
              <a:t>; or "QQ"), subdivided into, 3,125 Articles ("Art.")</a:t>
            </a:r>
          </a:p>
          <a:p>
            <a:pPr marL="749808" lvl="1" indent="-457200" fontAlgn="base"/>
            <a:r>
              <a:rPr lang="en-US" sz="2000" b="1" i="0" dirty="0">
                <a:effectLst/>
                <a:latin typeface="inherit"/>
              </a:rPr>
              <a:t>First Part (Prima Pars):</a:t>
            </a:r>
            <a:r>
              <a:rPr lang="en-US" sz="2000" b="0" i="0" dirty="0">
                <a:effectLst/>
                <a:latin typeface="inherit"/>
              </a:rPr>
              <a:t> The existence and nature of God; the creation of the world; angels; and the nature of man.</a:t>
            </a:r>
          </a:p>
          <a:p>
            <a:pPr marL="749808" lvl="1" indent="-457200" fontAlgn="base"/>
            <a:r>
              <a:rPr lang="en-US" sz="2000" b="1" i="0" dirty="0">
                <a:effectLst/>
                <a:latin typeface="inherit"/>
              </a:rPr>
              <a:t>Second Part, </a:t>
            </a:r>
            <a:r>
              <a:rPr lang="en-US" sz="2000" b="0" i="0" dirty="0">
                <a:effectLst/>
                <a:latin typeface="inherit"/>
              </a:rPr>
              <a:t>subdivided into two sub-parts:</a:t>
            </a:r>
          </a:p>
          <a:p>
            <a:pPr marL="932688" lvl="2" indent="-457200" fontAlgn="base"/>
            <a:r>
              <a:rPr lang="en-US" sz="2000" b="1" i="0" dirty="0">
                <a:effectLst/>
                <a:latin typeface="inherit"/>
              </a:rPr>
              <a:t>First part of the Second Part</a:t>
            </a:r>
            <a:r>
              <a:rPr lang="en-US" sz="2000" b="0" i="0" dirty="0">
                <a:effectLst/>
                <a:latin typeface="inherit"/>
              </a:rPr>
              <a:t> (Prima </a:t>
            </a:r>
            <a:r>
              <a:rPr lang="en-US" sz="2000" b="0" i="0" dirty="0" err="1">
                <a:effectLst/>
                <a:latin typeface="inherit"/>
              </a:rPr>
              <a:t>Secundae</a:t>
            </a:r>
            <a:r>
              <a:rPr lang="en-US" sz="2000" b="0" i="0" dirty="0">
                <a:effectLst/>
                <a:latin typeface="inherit"/>
              </a:rPr>
              <a:t> or Part I-II): General principles of morality (including a theory of law).</a:t>
            </a:r>
          </a:p>
          <a:p>
            <a:pPr marL="932688" lvl="2" indent="-457200" fontAlgn="base"/>
            <a:r>
              <a:rPr lang="en-US" sz="2000" b="1" i="0" dirty="0">
                <a:effectLst/>
                <a:latin typeface="inherit"/>
              </a:rPr>
              <a:t>Second part of the Second Part </a:t>
            </a:r>
            <a:r>
              <a:rPr lang="en-US" sz="2000" b="0" i="0" dirty="0">
                <a:effectLst/>
                <a:latin typeface="inherit"/>
              </a:rPr>
              <a:t>(</a:t>
            </a:r>
            <a:r>
              <a:rPr lang="en-US" sz="2000" b="0" i="0" dirty="0" err="1">
                <a:effectLst/>
                <a:latin typeface="inherit"/>
              </a:rPr>
              <a:t>Secunda</a:t>
            </a:r>
            <a:r>
              <a:rPr lang="en-US" sz="2000" b="0" i="0" dirty="0">
                <a:effectLst/>
                <a:latin typeface="inherit"/>
              </a:rPr>
              <a:t> </a:t>
            </a:r>
            <a:r>
              <a:rPr lang="en-US" sz="2000" b="0" i="0" dirty="0" err="1">
                <a:effectLst/>
                <a:latin typeface="inherit"/>
              </a:rPr>
              <a:t>Secundae</a:t>
            </a:r>
            <a:r>
              <a:rPr lang="en-US" sz="2000" b="0" i="0" dirty="0">
                <a:effectLst/>
                <a:latin typeface="inherit"/>
              </a:rPr>
              <a:t> or Part II-II;): Morality in particular, including individual virtues and vices.</a:t>
            </a:r>
          </a:p>
          <a:p>
            <a:pPr marL="749808" lvl="1" indent="-457200" fontAlgn="base"/>
            <a:r>
              <a:rPr lang="en-US" sz="2000" b="1" i="0" dirty="0">
                <a:effectLst/>
                <a:latin typeface="inherit"/>
              </a:rPr>
              <a:t>Third Part (Tertia Pars): </a:t>
            </a:r>
            <a:r>
              <a:rPr lang="en-US" sz="2000" b="0" i="0" dirty="0">
                <a:effectLst/>
                <a:latin typeface="inherit"/>
              </a:rPr>
              <a:t>The person and work of Christ, who is the way of man to God; and the sacraments. Aquinas left this part unfinished.</a:t>
            </a:r>
            <a:endParaRPr lang="en-US" sz="2000" dirty="0"/>
          </a:p>
        </p:txBody>
      </p:sp>
      <p:pic>
        <p:nvPicPr>
          <p:cNvPr id="9" name="Picture 2" descr="The One-Minute Aquinas - Introduction">
            <a:extLst>
              <a:ext uri="{FF2B5EF4-FFF2-40B4-BE49-F238E27FC236}">
                <a16:creationId xmlns:a16="http://schemas.microsoft.com/office/drawing/2014/main" id="{5FF55745-318A-1580-1D2D-63D529110AA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5" r="12355" b="-1"/>
          <a:stretch/>
        </p:blipFill>
        <p:spPr bwMode="auto">
          <a:xfrm>
            <a:off x="8020570" y="1916317"/>
            <a:ext cx="3632950" cy="4022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42403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56E4843-EADD-C861-F6D4-F8373EF80B8D}"/>
              </a:ext>
            </a:extLst>
          </p:cNvPr>
          <p:cNvPicPr>
            <a:picLocks noGrp="1" noChangeAspect="1"/>
          </p:cNvPicPr>
          <p:nvPr>
            <p:ph idx="1"/>
          </p:nvPr>
        </p:nvPicPr>
        <p:blipFill>
          <a:blip r:embed="rId2"/>
          <a:stretch>
            <a:fillRect/>
          </a:stretch>
        </p:blipFill>
        <p:spPr>
          <a:xfrm>
            <a:off x="1001260" y="801793"/>
            <a:ext cx="10189480" cy="5273056"/>
          </a:xfrm>
          <a:prstGeom prst="rect">
            <a:avLst/>
          </a:prstGeom>
        </p:spPr>
      </p:pic>
    </p:spTree>
    <p:extLst>
      <p:ext uri="{BB962C8B-B14F-4D97-AF65-F5344CB8AC3E}">
        <p14:creationId xmlns:p14="http://schemas.microsoft.com/office/powerpoint/2010/main" val="40433170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8A7B-F67B-B681-1509-BBD8310890C5}"/>
              </a:ext>
            </a:extLst>
          </p:cNvPr>
          <p:cNvSpPr>
            <a:spLocks noGrp="1"/>
          </p:cNvSpPr>
          <p:nvPr>
            <p:ph type="title"/>
          </p:nvPr>
        </p:nvSpPr>
        <p:spPr/>
        <p:txBody>
          <a:bodyPr/>
          <a:lstStyle/>
          <a:p>
            <a:r>
              <a:rPr lang="pt-BR" dirty="0" err="1"/>
              <a:t>How</a:t>
            </a:r>
            <a:r>
              <a:rPr lang="pt-BR" dirty="0"/>
              <a:t> </a:t>
            </a:r>
            <a:r>
              <a:rPr lang="pt-BR" dirty="0" err="1"/>
              <a:t>to</a:t>
            </a:r>
            <a:r>
              <a:rPr lang="pt-BR" dirty="0"/>
              <a:t> </a:t>
            </a:r>
            <a:r>
              <a:rPr lang="pt-BR" dirty="0" err="1"/>
              <a:t>read</a:t>
            </a:r>
            <a:r>
              <a:rPr lang="pt-BR" dirty="0"/>
              <a:t> </a:t>
            </a:r>
            <a:r>
              <a:rPr lang="pt-BR" dirty="0" err="1"/>
              <a:t>the</a:t>
            </a:r>
            <a:r>
              <a:rPr lang="pt-BR" dirty="0"/>
              <a:t> Summa?</a:t>
            </a:r>
            <a:endParaRPr lang="en-US" dirty="0"/>
          </a:p>
        </p:txBody>
      </p:sp>
      <p:sp>
        <p:nvSpPr>
          <p:cNvPr id="3" name="Content Placeholder 2">
            <a:extLst>
              <a:ext uri="{FF2B5EF4-FFF2-40B4-BE49-F238E27FC236}">
                <a16:creationId xmlns:a16="http://schemas.microsoft.com/office/drawing/2014/main" id="{FF2580FC-8584-93E4-F65D-0C6B5A46806C}"/>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US" b="1" i="0" dirty="0">
                <a:solidFill>
                  <a:srgbClr val="000000"/>
                </a:solidFill>
                <a:effectLst/>
                <a:latin typeface="Times New Roman" panose="02020603050405020304" pitchFamily="18" charset="0"/>
              </a:rPr>
              <a:t> Objections: "It seems that...."</a:t>
            </a:r>
            <a:r>
              <a:rPr lang="en-US" b="0" i="0" dirty="0">
                <a:solidFill>
                  <a:srgbClr val="000000"/>
                </a:solidFill>
                <a:effectLst/>
                <a:latin typeface="Times New Roman" panose="02020603050405020304" pitchFamily="18" charset="0"/>
              </a:rPr>
              <a:t> In this section Aquinas first states </a:t>
            </a:r>
            <a:r>
              <a:rPr lang="en-US" b="1" i="0" dirty="0">
                <a:solidFill>
                  <a:srgbClr val="000000"/>
                </a:solidFill>
                <a:effectLst/>
                <a:latin typeface="Times New Roman" panose="02020603050405020304" pitchFamily="18" charset="0"/>
              </a:rPr>
              <a:t>the position he will end up disagreeing with,</a:t>
            </a:r>
            <a:r>
              <a:rPr lang="en-US" b="0" i="0" dirty="0">
                <a:solidFill>
                  <a:srgbClr val="000000"/>
                </a:solidFill>
                <a:effectLst/>
                <a:latin typeface="Times New Roman" panose="02020603050405020304" pitchFamily="18" charset="0"/>
              </a:rPr>
              <a:t> and then gives what he thinks are the three best </a:t>
            </a:r>
            <a:r>
              <a:rPr lang="en-US" b="1" i="0" dirty="0">
                <a:solidFill>
                  <a:srgbClr val="000000"/>
                </a:solidFill>
                <a:effectLst/>
                <a:latin typeface="Times New Roman" panose="02020603050405020304" pitchFamily="18" charset="0"/>
              </a:rPr>
              <a:t>arguments against his own position.</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1" i="0" dirty="0">
                <a:solidFill>
                  <a:srgbClr val="000000"/>
                </a:solidFill>
                <a:effectLst/>
                <a:latin typeface="Times New Roman" panose="02020603050405020304" pitchFamily="18" charset="0"/>
              </a:rPr>
              <a:t> Sed contra: "On the contrary...."</a:t>
            </a:r>
            <a:r>
              <a:rPr lang="en-US" b="0" i="0" dirty="0">
                <a:solidFill>
                  <a:srgbClr val="000000"/>
                </a:solidFill>
                <a:effectLst/>
                <a:latin typeface="Times New Roman" panose="02020603050405020304" pitchFamily="18" charset="0"/>
              </a:rPr>
              <a:t> This section states </a:t>
            </a:r>
            <a:r>
              <a:rPr lang="en-US" b="1" i="0" dirty="0">
                <a:solidFill>
                  <a:srgbClr val="000000"/>
                </a:solidFill>
                <a:effectLst/>
                <a:latin typeface="Times New Roman" panose="02020603050405020304" pitchFamily="18" charset="0"/>
              </a:rPr>
              <a:t>Aquinas' own position,</a:t>
            </a:r>
            <a:r>
              <a:rPr lang="en-US" b="0" i="0" dirty="0">
                <a:solidFill>
                  <a:srgbClr val="000000"/>
                </a:solidFill>
                <a:effectLst/>
                <a:latin typeface="Times New Roman" panose="02020603050405020304" pitchFamily="18" charset="0"/>
              </a:rPr>
              <a:t> and usually cites some authoritative text in support of his position.</a:t>
            </a:r>
          </a:p>
          <a:p>
            <a:pPr algn="l">
              <a:buFont typeface="Arial" panose="020B0604020202020204" pitchFamily="34" charset="0"/>
              <a:buChar char="•"/>
            </a:pPr>
            <a:r>
              <a:rPr lang="en-US" b="1" i="0" dirty="0">
                <a:solidFill>
                  <a:srgbClr val="000000"/>
                </a:solidFill>
                <a:effectLst/>
                <a:latin typeface="Times New Roman" panose="02020603050405020304" pitchFamily="18" charset="0"/>
              </a:rPr>
              <a:t>"Response"</a:t>
            </a:r>
            <a:r>
              <a:rPr lang="en-US" b="0" i="0" dirty="0">
                <a:solidFill>
                  <a:srgbClr val="000000"/>
                </a:solidFill>
                <a:effectLst/>
                <a:latin typeface="Times New Roman" panose="02020603050405020304" pitchFamily="18" charset="0"/>
              </a:rPr>
              <a:t> This part presents </a:t>
            </a:r>
            <a:r>
              <a:rPr lang="en-US" b="1" i="0" dirty="0">
                <a:solidFill>
                  <a:srgbClr val="000000"/>
                </a:solidFill>
                <a:effectLst/>
                <a:latin typeface="Times New Roman" panose="02020603050405020304" pitchFamily="18" charset="0"/>
              </a:rPr>
              <a:t>Aquinas' argument in favor of his own position.</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1" i="0" dirty="0">
                <a:solidFill>
                  <a:srgbClr val="000000"/>
                </a:solidFill>
                <a:effectLst/>
                <a:latin typeface="Times New Roman" panose="02020603050405020304" pitchFamily="18" charset="0"/>
              </a:rPr>
              <a:t>"Reply to.... "</a:t>
            </a:r>
            <a:r>
              <a:rPr lang="en-US" b="0" i="0" dirty="0">
                <a:solidFill>
                  <a:srgbClr val="000000"/>
                </a:solidFill>
                <a:effectLst/>
                <a:latin typeface="Times New Roman" panose="02020603050405020304" pitchFamily="18" charset="0"/>
              </a:rPr>
              <a:t> Here, Aquinas gives </a:t>
            </a:r>
            <a:r>
              <a:rPr lang="en-US" b="1" i="0" dirty="0">
                <a:solidFill>
                  <a:srgbClr val="000000"/>
                </a:solidFill>
                <a:effectLst/>
                <a:latin typeface="Times New Roman" panose="02020603050405020304" pitchFamily="18" charset="0"/>
              </a:rPr>
              <a:t>a reply to each of the arguments against his own position</a:t>
            </a:r>
            <a:r>
              <a:rPr lang="en-US" b="0" i="0" dirty="0">
                <a:solidFill>
                  <a:srgbClr val="000000"/>
                </a:solidFill>
                <a:effectLst/>
                <a:latin typeface="Times New Roman" panose="02020603050405020304" pitchFamily="18" charset="0"/>
              </a:rPr>
              <a:t> that he presented in the first part of the article. Often, the replies are </a:t>
            </a:r>
            <a:r>
              <a:rPr lang="en-US" b="1" i="0" dirty="0">
                <a:solidFill>
                  <a:srgbClr val="000000"/>
                </a:solidFill>
                <a:effectLst/>
                <a:latin typeface="Times New Roman" panose="02020603050405020304" pitchFamily="18" charset="0"/>
              </a:rPr>
              <a:t>counterarguments,</a:t>
            </a:r>
            <a:r>
              <a:rPr lang="en-US" b="0" i="0" dirty="0">
                <a:solidFill>
                  <a:srgbClr val="000000"/>
                </a:solidFill>
                <a:effectLst/>
                <a:latin typeface="Times New Roman" panose="02020603050405020304" pitchFamily="18" charset="0"/>
              </a:rPr>
              <a:t> but sometimes Aquinas simply tries to show that the apparent objections and his own position </a:t>
            </a:r>
            <a:r>
              <a:rPr lang="en-US" b="1" i="0" dirty="0">
                <a:solidFill>
                  <a:srgbClr val="000000"/>
                </a:solidFill>
                <a:effectLst/>
                <a:latin typeface="Times New Roman" panose="02020603050405020304" pitchFamily="18" charset="0"/>
              </a:rPr>
              <a:t>can be reconciled with one another,</a:t>
            </a:r>
            <a:r>
              <a:rPr lang="en-US" b="0" i="0" dirty="0">
                <a:solidFill>
                  <a:srgbClr val="000000"/>
                </a:solidFill>
                <a:effectLst/>
                <a:latin typeface="Times New Roman" panose="02020603050405020304" pitchFamily="18" charset="0"/>
              </a:rPr>
              <a:t> if both are properly understood.</a:t>
            </a:r>
          </a:p>
          <a:p>
            <a:endParaRPr lang="en-US" dirty="0"/>
          </a:p>
        </p:txBody>
      </p:sp>
    </p:spTree>
    <p:extLst>
      <p:ext uri="{BB962C8B-B14F-4D97-AF65-F5344CB8AC3E}">
        <p14:creationId xmlns:p14="http://schemas.microsoft.com/office/powerpoint/2010/main" val="938170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043C-48CC-4028-BB8C-14F7816D5BF5}"/>
              </a:ext>
            </a:extLst>
          </p:cNvPr>
          <p:cNvSpPr>
            <a:spLocks noGrp="1"/>
          </p:cNvSpPr>
          <p:nvPr>
            <p:ph type="title"/>
          </p:nvPr>
        </p:nvSpPr>
        <p:spPr/>
        <p:txBody>
          <a:bodyPr/>
          <a:lstStyle/>
          <a:p>
            <a:r>
              <a:rPr lang="en-US" dirty="0"/>
              <a:t>Lives Deeply Affected by Economic Patterns</a:t>
            </a:r>
          </a:p>
        </p:txBody>
      </p:sp>
      <p:sp>
        <p:nvSpPr>
          <p:cNvPr id="3" name="Content Placeholder 2">
            <a:extLst>
              <a:ext uri="{FF2B5EF4-FFF2-40B4-BE49-F238E27FC236}">
                <a16:creationId xmlns:a16="http://schemas.microsoft.com/office/drawing/2014/main" id="{D95AA223-386C-4E30-B489-33235A72F36D}"/>
              </a:ext>
            </a:extLst>
          </p:cNvPr>
          <p:cNvSpPr>
            <a:spLocks noGrp="1"/>
          </p:cNvSpPr>
          <p:nvPr>
            <p:ph idx="1"/>
          </p:nvPr>
        </p:nvSpPr>
        <p:spPr/>
        <p:txBody>
          <a:bodyPr>
            <a:normAutofit/>
          </a:bodyPr>
          <a:lstStyle/>
          <a:p>
            <a:r>
              <a:rPr lang="en-US" dirty="0"/>
              <a:t>We’ve studied the existence of contingent economic patterns.</a:t>
            </a:r>
          </a:p>
          <a:p>
            <a:r>
              <a:rPr lang="en-US" dirty="0"/>
              <a:t>We need to dig deeper into what the contingencies are.</a:t>
            </a:r>
          </a:p>
          <a:p>
            <a:r>
              <a:rPr lang="en-US" dirty="0"/>
              <a:t>What is necessary for the sustainable instantiation of these patterns in an actual society?</a:t>
            </a:r>
          </a:p>
          <a:p>
            <a:r>
              <a:rPr lang="en-US" dirty="0"/>
              <a:t>For example, in any society where people occasionally trade, market equilibration will occur whenever trading occurs.</a:t>
            </a:r>
          </a:p>
        </p:txBody>
      </p:sp>
    </p:spTree>
    <p:extLst>
      <p:ext uri="{BB962C8B-B14F-4D97-AF65-F5344CB8AC3E}">
        <p14:creationId xmlns:p14="http://schemas.microsoft.com/office/powerpoint/2010/main" val="1943619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043C-48CC-4028-BB8C-14F7816D5BF5}"/>
              </a:ext>
            </a:extLst>
          </p:cNvPr>
          <p:cNvSpPr>
            <a:spLocks noGrp="1"/>
          </p:cNvSpPr>
          <p:nvPr>
            <p:ph type="title"/>
          </p:nvPr>
        </p:nvSpPr>
        <p:spPr/>
        <p:txBody>
          <a:bodyPr/>
          <a:lstStyle/>
          <a:p>
            <a:r>
              <a:rPr lang="en-US" dirty="0"/>
              <a:t>Lives Deeply Affected by Economic Patterns</a:t>
            </a:r>
          </a:p>
        </p:txBody>
      </p:sp>
      <p:sp>
        <p:nvSpPr>
          <p:cNvPr id="3" name="Content Placeholder 2">
            <a:extLst>
              <a:ext uri="{FF2B5EF4-FFF2-40B4-BE49-F238E27FC236}">
                <a16:creationId xmlns:a16="http://schemas.microsoft.com/office/drawing/2014/main" id="{D95AA223-386C-4E30-B489-33235A72F36D}"/>
              </a:ext>
            </a:extLst>
          </p:cNvPr>
          <p:cNvSpPr>
            <a:spLocks noGrp="1"/>
          </p:cNvSpPr>
          <p:nvPr>
            <p:ph idx="1"/>
          </p:nvPr>
        </p:nvSpPr>
        <p:spPr/>
        <p:txBody>
          <a:bodyPr>
            <a:normAutofit/>
          </a:bodyPr>
          <a:lstStyle/>
          <a:p>
            <a:r>
              <a:rPr lang="en-US" dirty="0"/>
              <a:t>We’ve studied the existence of contingent economic patterns.</a:t>
            </a:r>
          </a:p>
          <a:p>
            <a:r>
              <a:rPr lang="en-US" dirty="0"/>
              <a:t>We need to dig deeper into what the contingencies are.</a:t>
            </a:r>
          </a:p>
          <a:p>
            <a:r>
              <a:rPr lang="en-US" dirty="0"/>
              <a:t>What is necessary for the sustainable instantiation of these patterns in an actual society?</a:t>
            </a:r>
          </a:p>
          <a:p>
            <a:r>
              <a:rPr lang="en-US" dirty="0"/>
              <a:t>For example, in any society where people occasionally trade, market equilibration will occur whenever trading occurs.</a:t>
            </a:r>
          </a:p>
          <a:p>
            <a:r>
              <a:rPr lang="en-US" b="1" dirty="0"/>
              <a:t>But, what makes a society do </a:t>
            </a:r>
            <a:r>
              <a:rPr lang="en-US" b="1" i="1" dirty="0"/>
              <a:t>so much </a:t>
            </a:r>
            <a:r>
              <a:rPr lang="en-US" b="1" dirty="0"/>
              <a:t>trade and dissemination of all four types of goods that </a:t>
            </a:r>
            <a:r>
              <a:rPr lang="en-US" b="1" i="1" dirty="0"/>
              <a:t>market forces and other economic patterns predictably affect who does what with whom, where and when</a:t>
            </a:r>
            <a:r>
              <a:rPr lang="en-US" b="1" dirty="0"/>
              <a:t>?</a:t>
            </a:r>
          </a:p>
        </p:txBody>
      </p:sp>
    </p:spTree>
    <p:extLst>
      <p:ext uri="{BB962C8B-B14F-4D97-AF65-F5344CB8AC3E}">
        <p14:creationId xmlns:p14="http://schemas.microsoft.com/office/powerpoint/2010/main" val="2795368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043C-48CC-4028-BB8C-14F7816D5BF5}"/>
              </a:ext>
            </a:extLst>
          </p:cNvPr>
          <p:cNvSpPr>
            <a:spLocks noGrp="1"/>
          </p:cNvSpPr>
          <p:nvPr>
            <p:ph type="title"/>
          </p:nvPr>
        </p:nvSpPr>
        <p:spPr/>
        <p:txBody>
          <a:bodyPr/>
          <a:lstStyle/>
          <a:p>
            <a:r>
              <a:rPr lang="en-US" dirty="0"/>
              <a:t>Lives Deeply Affected by Economic Patterns</a:t>
            </a:r>
          </a:p>
        </p:txBody>
      </p:sp>
      <p:sp>
        <p:nvSpPr>
          <p:cNvPr id="3" name="Content Placeholder 2">
            <a:extLst>
              <a:ext uri="{FF2B5EF4-FFF2-40B4-BE49-F238E27FC236}">
                <a16:creationId xmlns:a16="http://schemas.microsoft.com/office/drawing/2014/main" id="{D95AA223-386C-4E30-B489-33235A72F36D}"/>
              </a:ext>
            </a:extLst>
          </p:cNvPr>
          <p:cNvSpPr>
            <a:spLocks noGrp="1"/>
          </p:cNvSpPr>
          <p:nvPr>
            <p:ph idx="1"/>
          </p:nvPr>
        </p:nvSpPr>
        <p:spPr/>
        <p:txBody>
          <a:bodyPr>
            <a:normAutofit lnSpcReduction="10000"/>
          </a:bodyPr>
          <a:lstStyle/>
          <a:p>
            <a:r>
              <a:rPr lang="en-US" dirty="0"/>
              <a:t>We’ve studied the existence of contingent economic patterns.</a:t>
            </a:r>
          </a:p>
          <a:p>
            <a:r>
              <a:rPr lang="en-US" dirty="0"/>
              <a:t>We need to dig deeper into what the contingencies are.</a:t>
            </a:r>
          </a:p>
          <a:p>
            <a:r>
              <a:rPr lang="en-US" dirty="0"/>
              <a:t>What is necessary for the sustainable instantiation of these patterns in an actual society?</a:t>
            </a:r>
          </a:p>
          <a:p>
            <a:r>
              <a:rPr lang="en-US" dirty="0"/>
              <a:t>For example, in any society where people occasionally trade, market equilibration will occur whenever trading occurs.</a:t>
            </a:r>
          </a:p>
          <a:p>
            <a:r>
              <a:rPr lang="en-US" b="1" dirty="0"/>
              <a:t>But, what makes a society do </a:t>
            </a:r>
            <a:r>
              <a:rPr lang="en-US" b="1" i="1" dirty="0"/>
              <a:t>so much </a:t>
            </a:r>
            <a:r>
              <a:rPr lang="en-US" b="1" dirty="0"/>
              <a:t>trade and dissemination of all four types of goods that </a:t>
            </a:r>
            <a:r>
              <a:rPr lang="en-US" b="1" i="1" dirty="0"/>
              <a:t>market forces and other economic patterns predictably affect who does what with whom, where and when</a:t>
            </a:r>
            <a:r>
              <a:rPr lang="en-US" b="1" dirty="0"/>
              <a:t>?</a:t>
            </a:r>
          </a:p>
          <a:p>
            <a:r>
              <a:rPr lang="en-US" dirty="0"/>
              <a:t>Let’s find out!</a:t>
            </a:r>
          </a:p>
        </p:txBody>
      </p:sp>
    </p:spTree>
    <p:extLst>
      <p:ext uri="{BB962C8B-B14F-4D97-AF65-F5344CB8AC3E}">
        <p14:creationId xmlns:p14="http://schemas.microsoft.com/office/powerpoint/2010/main" val="3617075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B1D1F-D6F3-4D51-A8AA-5E23AFC225E9}"/>
              </a:ext>
            </a:extLst>
          </p:cNvPr>
          <p:cNvSpPr>
            <a:spLocks noGrp="1"/>
          </p:cNvSpPr>
          <p:nvPr>
            <p:ph type="title"/>
          </p:nvPr>
        </p:nvSpPr>
        <p:spPr/>
        <p:txBody>
          <a:bodyPr/>
          <a:lstStyle/>
          <a:p>
            <a:r>
              <a:rPr lang="en-US" dirty="0"/>
              <a:t>What is needed?</a:t>
            </a:r>
          </a:p>
        </p:txBody>
      </p:sp>
      <p:sp>
        <p:nvSpPr>
          <p:cNvPr id="3" name="Content Placeholder 2">
            <a:extLst>
              <a:ext uri="{FF2B5EF4-FFF2-40B4-BE49-F238E27FC236}">
                <a16:creationId xmlns:a16="http://schemas.microsoft.com/office/drawing/2014/main" id="{465FF8B9-BD2E-4FD4-B324-2278B703BC51}"/>
              </a:ext>
            </a:extLst>
          </p:cNvPr>
          <p:cNvSpPr>
            <a:spLocks noGrp="1"/>
          </p:cNvSpPr>
          <p:nvPr>
            <p:ph idx="1"/>
          </p:nvPr>
        </p:nvSpPr>
        <p:spPr/>
        <p:txBody>
          <a:bodyPr/>
          <a:lstStyle/>
          <a:p>
            <a:r>
              <a:rPr lang="en-US" dirty="0"/>
              <a:t>For example, for the market patterns in trading private goods to stably exist across a wide variety of private goods, people need to be willing to make binary exchanges frequently.</a:t>
            </a:r>
          </a:p>
          <a:p>
            <a:endParaRPr lang="en-US" dirty="0"/>
          </a:p>
        </p:txBody>
      </p:sp>
    </p:spTree>
    <p:extLst>
      <p:ext uri="{BB962C8B-B14F-4D97-AF65-F5344CB8AC3E}">
        <p14:creationId xmlns:p14="http://schemas.microsoft.com/office/powerpoint/2010/main" val="2850114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2111</TotalTime>
  <Words>3544</Words>
  <Application>Microsoft Office PowerPoint</Application>
  <PresentationFormat>Widescreen</PresentationFormat>
  <Paragraphs>258</Paragraphs>
  <Slides>57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Calibri</vt:lpstr>
      <vt:lpstr>Calibri Light</vt:lpstr>
      <vt:lpstr>inherit</vt:lpstr>
      <vt:lpstr>Times New Roman</vt:lpstr>
      <vt:lpstr>Office Theme</vt:lpstr>
      <vt:lpstr>Economy, Divine and Human</vt:lpstr>
      <vt:lpstr>Outline</vt:lpstr>
      <vt:lpstr>Lives Deeply Affected by Economic Patterns</vt:lpstr>
      <vt:lpstr>Lives Deeply Affected by Economic Patterns</vt:lpstr>
      <vt:lpstr>Lives Deeply Affected by Economic Patterns</vt:lpstr>
      <vt:lpstr>Lives Deeply Affected by Economic Patterns</vt:lpstr>
      <vt:lpstr>Lives Deeply Affected by Economic Patterns</vt:lpstr>
      <vt:lpstr>Lives Deeply Affected by Economic Patterns</vt:lpstr>
      <vt:lpstr>What is needed?</vt:lpstr>
      <vt:lpstr>What is needed?</vt:lpstr>
      <vt:lpstr>What is needed?</vt:lpstr>
      <vt:lpstr>What is needed?</vt:lpstr>
      <vt:lpstr>What is needed?</vt:lpstr>
      <vt:lpstr>What is needed?</vt:lpstr>
      <vt:lpstr>What is needed?</vt:lpstr>
      <vt:lpstr>Who are you?</vt:lpstr>
      <vt:lpstr>Who are you?</vt:lpstr>
      <vt:lpstr>Who are you?</vt:lpstr>
      <vt:lpstr>Who are you?</vt:lpstr>
      <vt:lpstr>Personal Identity across Populations </vt:lpstr>
      <vt:lpstr>Individualism</vt:lpstr>
      <vt:lpstr>Individualism</vt:lpstr>
      <vt:lpstr>Kin-based societies</vt:lpstr>
      <vt:lpstr>Kin-based societies</vt:lpstr>
      <vt:lpstr>Kin-based societies</vt:lpstr>
      <vt:lpstr>Kin-based societies</vt:lpstr>
      <vt:lpstr>Kin-based societies</vt:lpstr>
      <vt:lpstr>Kin-based societies</vt:lpstr>
      <vt:lpstr>Kin-based societies</vt:lpstr>
      <vt:lpstr>Kin-based societies</vt:lpstr>
      <vt:lpstr>Kin-based societies</vt:lpstr>
      <vt:lpstr>Kin-based societies</vt:lpstr>
      <vt:lpstr>Kin-based societies</vt:lpstr>
      <vt:lpstr>Kin-based societies</vt:lpstr>
      <vt:lpstr>Highly Individualistic Societies</vt:lpstr>
      <vt:lpstr>Highly Individualistic Societies</vt:lpstr>
      <vt:lpstr>Highly Individualistic Societies</vt:lpstr>
      <vt:lpstr>Highly Individualistic Societies</vt:lpstr>
      <vt:lpstr>Highly Individualistic Societies</vt:lpstr>
      <vt:lpstr>Highly Individualistic Societies</vt:lpstr>
      <vt:lpstr>Moderate Individualism &amp; Economic Patterns</vt:lpstr>
      <vt:lpstr>Highly Individualistic Psychology</vt:lpstr>
      <vt:lpstr>How could the Church be involved?</vt:lpstr>
      <vt:lpstr>Evolving Societies</vt:lpstr>
      <vt:lpstr>Social Norms</vt:lpstr>
      <vt:lpstr>Kinship norms</vt:lpstr>
      <vt:lpstr>Kinship norms</vt:lpstr>
      <vt:lpstr>The key driver of kinship norms</vt:lpstr>
      <vt:lpstr>Causal pathway</vt:lpstr>
      <vt:lpstr>Next steps</vt:lpstr>
      <vt:lpstr>Antonio’s turn!</vt:lpstr>
      <vt:lpstr>Introduction to the Summa Theologiae</vt:lpstr>
      <vt:lpstr>Who was Saint Thomas Aquinas?</vt:lpstr>
      <vt:lpstr>What is the “Summa”?</vt:lpstr>
      <vt:lpstr>Structure of the Summa</vt:lpstr>
      <vt:lpstr>PowerPoint Presentation</vt:lpstr>
      <vt:lpstr>How to read the Summa?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181</cp:revision>
  <dcterms:created xsi:type="dcterms:W3CDTF">2023-08-15T17:59:37Z</dcterms:created>
  <dcterms:modified xsi:type="dcterms:W3CDTF">2023-09-13T14:56:22Z</dcterms:modified>
</cp:coreProperties>
</file>