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257" r:id="rId3"/>
    <p:sldId id="258" r:id="rId4"/>
    <p:sldId id="299" r:id="rId5"/>
    <p:sldId id="259" r:id="rId6"/>
    <p:sldId id="260" r:id="rId7"/>
    <p:sldId id="261" r:id="rId8"/>
    <p:sldId id="262" r:id="rId9"/>
    <p:sldId id="264" r:id="rId10"/>
    <p:sldId id="300" r:id="rId11"/>
    <p:sldId id="272" r:id="rId12"/>
    <p:sldId id="30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301" r:id="rId27"/>
    <p:sldId id="263" r:id="rId28"/>
    <p:sldId id="305" r:id="rId29"/>
    <p:sldId id="265" r:id="rId30"/>
    <p:sldId id="288" r:id="rId31"/>
    <p:sldId id="289" r:id="rId32"/>
    <p:sldId id="286" r:id="rId33"/>
    <p:sldId id="290" r:id="rId34"/>
    <p:sldId id="287" r:id="rId35"/>
    <p:sldId id="291" r:id="rId36"/>
    <p:sldId id="292" r:id="rId37"/>
    <p:sldId id="303" r:id="rId38"/>
    <p:sldId id="294" r:id="rId39"/>
    <p:sldId id="304" r:id="rId40"/>
    <p:sldId id="295" r:id="rId41"/>
    <p:sldId id="293" r:id="rId42"/>
    <p:sldId id="266" r:id="rId43"/>
    <p:sldId id="267" r:id="rId44"/>
    <p:sldId id="271" r:id="rId45"/>
    <p:sldId id="270" r:id="rId46"/>
    <p:sldId id="296" r:id="rId47"/>
    <p:sldId id="268" r:id="rId48"/>
    <p:sldId id="269"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A46AD-37F8-48B1-922A-918E2303B6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810E79-4D30-4496-B4DB-89D31EEEFF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98754C5-BBA1-40B4-AFB3-74AF452E5C7C}"/>
              </a:ext>
            </a:extLst>
          </p:cNvPr>
          <p:cNvSpPr>
            <a:spLocks noGrp="1"/>
          </p:cNvSpPr>
          <p:nvPr>
            <p:ph type="dt" sz="half" idx="10"/>
          </p:nvPr>
        </p:nvSpPr>
        <p:spPr/>
        <p:txBody>
          <a:bodyPr/>
          <a:lstStyle/>
          <a:p>
            <a:fld id="{405A71FD-FCCC-4FFB-BC75-CE1A9797A0EA}" type="datetimeFigureOut">
              <a:rPr lang="en-US" smtClean="0"/>
              <a:t>9/11/2023</a:t>
            </a:fld>
            <a:endParaRPr lang="en-US"/>
          </a:p>
        </p:txBody>
      </p:sp>
      <p:sp>
        <p:nvSpPr>
          <p:cNvPr id="5" name="Footer Placeholder 4">
            <a:extLst>
              <a:ext uri="{FF2B5EF4-FFF2-40B4-BE49-F238E27FC236}">
                <a16:creationId xmlns:a16="http://schemas.microsoft.com/office/drawing/2014/main" id="{6C07C17F-750D-44D4-B964-2FB025C16E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0E05C5-141C-45A0-BB54-206D692B1864}"/>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1289634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E05F6-B9BC-42F9-BEC0-AE158BD1984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0C50FB-0C0B-4D46-BBCD-160DF4A4DE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2307DD-32A6-46CD-BF32-B77A62D90F96}"/>
              </a:ext>
            </a:extLst>
          </p:cNvPr>
          <p:cNvSpPr>
            <a:spLocks noGrp="1"/>
          </p:cNvSpPr>
          <p:nvPr>
            <p:ph type="dt" sz="half" idx="10"/>
          </p:nvPr>
        </p:nvSpPr>
        <p:spPr/>
        <p:txBody>
          <a:bodyPr/>
          <a:lstStyle/>
          <a:p>
            <a:fld id="{405A71FD-FCCC-4FFB-BC75-CE1A9797A0EA}" type="datetimeFigureOut">
              <a:rPr lang="en-US" smtClean="0"/>
              <a:t>9/11/2023</a:t>
            </a:fld>
            <a:endParaRPr lang="en-US"/>
          </a:p>
        </p:txBody>
      </p:sp>
      <p:sp>
        <p:nvSpPr>
          <p:cNvPr id="5" name="Footer Placeholder 4">
            <a:extLst>
              <a:ext uri="{FF2B5EF4-FFF2-40B4-BE49-F238E27FC236}">
                <a16:creationId xmlns:a16="http://schemas.microsoft.com/office/drawing/2014/main" id="{D0CE5C7A-061D-4481-94CD-B353CE6B0B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609DBF-330F-4AE8-AC06-6813752E1BC2}"/>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2878926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74CA38-4E9A-4430-B7FA-3783AE5992F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98DE426-FB36-417F-A282-4D7189BE3FF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6C845D-8F2C-4C55-9DC8-7E502549C1AA}"/>
              </a:ext>
            </a:extLst>
          </p:cNvPr>
          <p:cNvSpPr>
            <a:spLocks noGrp="1"/>
          </p:cNvSpPr>
          <p:nvPr>
            <p:ph type="dt" sz="half" idx="10"/>
          </p:nvPr>
        </p:nvSpPr>
        <p:spPr/>
        <p:txBody>
          <a:bodyPr/>
          <a:lstStyle/>
          <a:p>
            <a:fld id="{405A71FD-FCCC-4FFB-BC75-CE1A9797A0EA}" type="datetimeFigureOut">
              <a:rPr lang="en-US" smtClean="0"/>
              <a:t>9/11/2023</a:t>
            </a:fld>
            <a:endParaRPr lang="en-US"/>
          </a:p>
        </p:txBody>
      </p:sp>
      <p:sp>
        <p:nvSpPr>
          <p:cNvPr id="5" name="Footer Placeholder 4">
            <a:extLst>
              <a:ext uri="{FF2B5EF4-FFF2-40B4-BE49-F238E27FC236}">
                <a16:creationId xmlns:a16="http://schemas.microsoft.com/office/drawing/2014/main" id="{6037150E-C50C-4AB0-A0F0-A51E0E48A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04633E-81EF-4C71-9472-52E515920B4F}"/>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2320276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3DD1E-24AE-4B02-8E48-742EC7CF6B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CC8B66-3A39-499B-911B-4484F110720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46AE5F-B1D8-4E31-924E-292F02F128A7}"/>
              </a:ext>
            </a:extLst>
          </p:cNvPr>
          <p:cNvSpPr>
            <a:spLocks noGrp="1"/>
          </p:cNvSpPr>
          <p:nvPr>
            <p:ph type="dt" sz="half" idx="10"/>
          </p:nvPr>
        </p:nvSpPr>
        <p:spPr/>
        <p:txBody>
          <a:bodyPr/>
          <a:lstStyle/>
          <a:p>
            <a:fld id="{405A71FD-FCCC-4FFB-BC75-CE1A9797A0EA}" type="datetimeFigureOut">
              <a:rPr lang="en-US" smtClean="0"/>
              <a:t>9/11/2023</a:t>
            </a:fld>
            <a:endParaRPr lang="en-US"/>
          </a:p>
        </p:txBody>
      </p:sp>
      <p:sp>
        <p:nvSpPr>
          <p:cNvPr id="5" name="Footer Placeholder 4">
            <a:extLst>
              <a:ext uri="{FF2B5EF4-FFF2-40B4-BE49-F238E27FC236}">
                <a16:creationId xmlns:a16="http://schemas.microsoft.com/office/drawing/2014/main" id="{CFFD2108-E0B2-4760-B606-74780EF7E2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DB2859-AE78-46D2-99FD-C02D79AB57E1}"/>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2521801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000B9-E934-42F8-B7AC-6FF37BC0F0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5ED2FA-38B9-413F-ADED-61A11CF685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950468D-FFF1-48B3-8F40-454AAD8D1EE2}"/>
              </a:ext>
            </a:extLst>
          </p:cNvPr>
          <p:cNvSpPr>
            <a:spLocks noGrp="1"/>
          </p:cNvSpPr>
          <p:nvPr>
            <p:ph type="dt" sz="half" idx="10"/>
          </p:nvPr>
        </p:nvSpPr>
        <p:spPr/>
        <p:txBody>
          <a:bodyPr/>
          <a:lstStyle/>
          <a:p>
            <a:fld id="{405A71FD-FCCC-4FFB-BC75-CE1A9797A0EA}" type="datetimeFigureOut">
              <a:rPr lang="en-US" smtClean="0"/>
              <a:t>9/11/2023</a:t>
            </a:fld>
            <a:endParaRPr lang="en-US"/>
          </a:p>
        </p:txBody>
      </p:sp>
      <p:sp>
        <p:nvSpPr>
          <p:cNvPr id="5" name="Footer Placeholder 4">
            <a:extLst>
              <a:ext uri="{FF2B5EF4-FFF2-40B4-BE49-F238E27FC236}">
                <a16:creationId xmlns:a16="http://schemas.microsoft.com/office/drawing/2014/main" id="{2C2BF56E-1063-44A9-9809-955C9EA738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16A4EC-CB6C-4000-BFD6-D82FC79CDE4F}"/>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4045195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7668B-79E2-4B68-AA42-F0762B7E73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DC398B-5B28-45FB-8A89-E4C4DE497A4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F85A17-B44A-4004-9F2D-4E4D4A34787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3504235-B707-4FCE-A87E-B72E641A517C}"/>
              </a:ext>
            </a:extLst>
          </p:cNvPr>
          <p:cNvSpPr>
            <a:spLocks noGrp="1"/>
          </p:cNvSpPr>
          <p:nvPr>
            <p:ph type="dt" sz="half" idx="10"/>
          </p:nvPr>
        </p:nvSpPr>
        <p:spPr/>
        <p:txBody>
          <a:bodyPr/>
          <a:lstStyle/>
          <a:p>
            <a:fld id="{405A71FD-FCCC-4FFB-BC75-CE1A9797A0EA}" type="datetimeFigureOut">
              <a:rPr lang="en-US" smtClean="0"/>
              <a:t>9/11/2023</a:t>
            </a:fld>
            <a:endParaRPr lang="en-US"/>
          </a:p>
        </p:txBody>
      </p:sp>
      <p:sp>
        <p:nvSpPr>
          <p:cNvPr id="6" name="Footer Placeholder 5">
            <a:extLst>
              <a:ext uri="{FF2B5EF4-FFF2-40B4-BE49-F238E27FC236}">
                <a16:creationId xmlns:a16="http://schemas.microsoft.com/office/drawing/2014/main" id="{7A882CA8-50D0-4FC0-A795-51056B8678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36A100-93A7-4CA7-B035-00E13E55B13B}"/>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1181028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0667F-0F00-4900-A2F7-7DD7597A701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6785B91-8556-42EB-B4FC-8DEFD7E651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E308E22-2C45-4B09-9248-5C3768C58DF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3656B5-6CE8-4C50-913F-91EE9024CE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7FC4988-A37A-4799-966F-684BE023BF8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1E70D8B-5ADF-43A7-AA25-89153D95291A}"/>
              </a:ext>
            </a:extLst>
          </p:cNvPr>
          <p:cNvSpPr>
            <a:spLocks noGrp="1"/>
          </p:cNvSpPr>
          <p:nvPr>
            <p:ph type="dt" sz="half" idx="10"/>
          </p:nvPr>
        </p:nvSpPr>
        <p:spPr/>
        <p:txBody>
          <a:bodyPr/>
          <a:lstStyle/>
          <a:p>
            <a:fld id="{405A71FD-FCCC-4FFB-BC75-CE1A9797A0EA}" type="datetimeFigureOut">
              <a:rPr lang="en-US" smtClean="0"/>
              <a:t>9/11/2023</a:t>
            </a:fld>
            <a:endParaRPr lang="en-US"/>
          </a:p>
        </p:txBody>
      </p:sp>
      <p:sp>
        <p:nvSpPr>
          <p:cNvPr id="8" name="Footer Placeholder 7">
            <a:extLst>
              <a:ext uri="{FF2B5EF4-FFF2-40B4-BE49-F238E27FC236}">
                <a16:creationId xmlns:a16="http://schemas.microsoft.com/office/drawing/2014/main" id="{2DB635C1-FD2D-4CA3-8B65-80C6C7AD12F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0FADE9E-F77F-4C26-BEC5-7FC2B5527399}"/>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281054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055E3-D87B-48E9-A1CD-679F2F3CA9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C731509-C628-4DBD-8A25-27C6F885B5CF}"/>
              </a:ext>
            </a:extLst>
          </p:cNvPr>
          <p:cNvSpPr>
            <a:spLocks noGrp="1"/>
          </p:cNvSpPr>
          <p:nvPr>
            <p:ph type="dt" sz="half" idx="10"/>
          </p:nvPr>
        </p:nvSpPr>
        <p:spPr/>
        <p:txBody>
          <a:bodyPr/>
          <a:lstStyle/>
          <a:p>
            <a:fld id="{405A71FD-FCCC-4FFB-BC75-CE1A9797A0EA}" type="datetimeFigureOut">
              <a:rPr lang="en-US" smtClean="0"/>
              <a:t>9/11/2023</a:t>
            </a:fld>
            <a:endParaRPr lang="en-US"/>
          </a:p>
        </p:txBody>
      </p:sp>
      <p:sp>
        <p:nvSpPr>
          <p:cNvPr id="4" name="Footer Placeholder 3">
            <a:extLst>
              <a:ext uri="{FF2B5EF4-FFF2-40B4-BE49-F238E27FC236}">
                <a16:creationId xmlns:a16="http://schemas.microsoft.com/office/drawing/2014/main" id="{F75FCA1B-0841-48A9-AC5E-AC11B74FA3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A53321-6C39-4309-BFEF-7C6FBB4BC23D}"/>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3371128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220FAD-BA01-41BF-8706-1E4D33A54749}"/>
              </a:ext>
            </a:extLst>
          </p:cNvPr>
          <p:cNvSpPr>
            <a:spLocks noGrp="1"/>
          </p:cNvSpPr>
          <p:nvPr>
            <p:ph type="dt" sz="half" idx="10"/>
          </p:nvPr>
        </p:nvSpPr>
        <p:spPr/>
        <p:txBody>
          <a:bodyPr/>
          <a:lstStyle/>
          <a:p>
            <a:fld id="{405A71FD-FCCC-4FFB-BC75-CE1A9797A0EA}" type="datetimeFigureOut">
              <a:rPr lang="en-US" smtClean="0"/>
              <a:t>9/11/2023</a:t>
            </a:fld>
            <a:endParaRPr lang="en-US"/>
          </a:p>
        </p:txBody>
      </p:sp>
      <p:sp>
        <p:nvSpPr>
          <p:cNvPr id="3" name="Footer Placeholder 2">
            <a:extLst>
              <a:ext uri="{FF2B5EF4-FFF2-40B4-BE49-F238E27FC236}">
                <a16:creationId xmlns:a16="http://schemas.microsoft.com/office/drawing/2014/main" id="{4CC778DD-722D-4B9D-81E7-C928225F21C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B7F34F-9CF3-4161-8F4A-B4FCB2FB4B47}"/>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3893345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FF72E-9DA5-46F8-80D2-D83DD42D4A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02105FF-7EB1-4480-8B4B-42D42ACDF1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4A09A4A-E98C-44EA-8930-2CB4B4D42D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3C7BB7-12D3-4F0D-B441-CAFD848900AC}"/>
              </a:ext>
            </a:extLst>
          </p:cNvPr>
          <p:cNvSpPr>
            <a:spLocks noGrp="1"/>
          </p:cNvSpPr>
          <p:nvPr>
            <p:ph type="dt" sz="half" idx="10"/>
          </p:nvPr>
        </p:nvSpPr>
        <p:spPr/>
        <p:txBody>
          <a:bodyPr/>
          <a:lstStyle/>
          <a:p>
            <a:fld id="{405A71FD-FCCC-4FFB-BC75-CE1A9797A0EA}" type="datetimeFigureOut">
              <a:rPr lang="en-US" smtClean="0"/>
              <a:t>9/11/2023</a:t>
            </a:fld>
            <a:endParaRPr lang="en-US"/>
          </a:p>
        </p:txBody>
      </p:sp>
      <p:sp>
        <p:nvSpPr>
          <p:cNvPr id="6" name="Footer Placeholder 5">
            <a:extLst>
              <a:ext uri="{FF2B5EF4-FFF2-40B4-BE49-F238E27FC236}">
                <a16:creationId xmlns:a16="http://schemas.microsoft.com/office/drawing/2014/main" id="{F8F0DE47-813B-4382-9F26-8FA05C596F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28B741-DA93-40BD-BC10-8ACAE6AD893E}"/>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2206029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A0B0C-AA00-43A5-806D-C0F7FB61C0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2BBE06-F296-45AA-83C5-B2D63DC15E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5800745-5A58-4388-8750-8ED962ADA0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95636E2-F153-44AE-9135-9EC0BBCE0AAA}"/>
              </a:ext>
            </a:extLst>
          </p:cNvPr>
          <p:cNvSpPr>
            <a:spLocks noGrp="1"/>
          </p:cNvSpPr>
          <p:nvPr>
            <p:ph type="dt" sz="half" idx="10"/>
          </p:nvPr>
        </p:nvSpPr>
        <p:spPr/>
        <p:txBody>
          <a:bodyPr/>
          <a:lstStyle/>
          <a:p>
            <a:fld id="{405A71FD-FCCC-4FFB-BC75-CE1A9797A0EA}" type="datetimeFigureOut">
              <a:rPr lang="en-US" smtClean="0"/>
              <a:t>9/11/2023</a:t>
            </a:fld>
            <a:endParaRPr lang="en-US"/>
          </a:p>
        </p:txBody>
      </p:sp>
      <p:sp>
        <p:nvSpPr>
          <p:cNvPr id="6" name="Footer Placeholder 5">
            <a:extLst>
              <a:ext uri="{FF2B5EF4-FFF2-40B4-BE49-F238E27FC236}">
                <a16:creationId xmlns:a16="http://schemas.microsoft.com/office/drawing/2014/main" id="{FBAA801F-7B92-4CFA-9B85-76856E792D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33588C-A3A6-4BB1-8436-7FABF77C64B0}"/>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3689594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83F5F3-AD5A-4696-B67F-F65D877231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607451-1DA9-445B-8CB2-E2D04D69E2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C3216E-A5A1-402E-B766-7E20F88B7C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5A71FD-FCCC-4FFB-BC75-CE1A9797A0EA}" type="datetimeFigureOut">
              <a:rPr lang="en-US" smtClean="0"/>
              <a:t>9/11/2023</a:t>
            </a:fld>
            <a:endParaRPr lang="en-US"/>
          </a:p>
        </p:txBody>
      </p:sp>
      <p:sp>
        <p:nvSpPr>
          <p:cNvPr id="5" name="Footer Placeholder 4">
            <a:extLst>
              <a:ext uri="{FF2B5EF4-FFF2-40B4-BE49-F238E27FC236}">
                <a16:creationId xmlns:a16="http://schemas.microsoft.com/office/drawing/2014/main" id="{168C193F-417C-4F5B-BF9C-B1DB95199B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96FE02D-22B9-440F-A03D-DDFD81E46A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DF2070-57AF-4BBF-BE57-4F2BD651BBA5}" type="slidenum">
              <a:rPr lang="en-US" smtClean="0"/>
              <a:t>‹#›</a:t>
            </a:fld>
            <a:endParaRPr lang="en-US"/>
          </a:p>
        </p:txBody>
      </p:sp>
    </p:spTree>
    <p:extLst>
      <p:ext uri="{BB962C8B-B14F-4D97-AF65-F5344CB8AC3E}">
        <p14:creationId xmlns:p14="http://schemas.microsoft.com/office/powerpoint/2010/main" val="3745960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7.xml"/><Relationship Id="rId4" Type="http://schemas.openxmlformats.org/officeDocument/2006/relationships/image" Target="../media/image5.e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AE75E9F-155B-4546-B31B-6CB2A8A28AEE}"/>
              </a:ext>
            </a:extLst>
          </p:cNvPr>
          <p:cNvPicPr>
            <a:picLocks noChangeAspect="1"/>
          </p:cNvPicPr>
          <p:nvPr/>
        </p:nvPicPr>
        <p:blipFill>
          <a:blip r:embed="rId2"/>
          <a:stretch>
            <a:fillRect/>
          </a:stretch>
        </p:blipFill>
        <p:spPr>
          <a:xfrm>
            <a:off x="0" y="1961528"/>
            <a:ext cx="12192000" cy="2934943"/>
          </a:xfrm>
          <a:prstGeom prst="rect">
            <a:avLst/>
          </a:prstGeom>
        </p:spPr>
      </p:pic>
    </p:spTree>
    <p:extLst>
      <p:ext uri="{BB962C8B-B14F-4D97-AF65-F5344CB8AC3E}">
        <p14:creationId xmlns:p14="http://schemas.microsoft.com/office/powerpoint/2010/main" val="3573726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28AB4-E101-4C04-9854-466CB48B24E0}"/>
              </a:ext>
            </a:extLst>
          </p:cNvPr>
          <p:cNvSpPr>
            <a:spLocks noGrp="1"/>
          </p:cNvSpPr>
          <p:nvPr>
            <p:ph type="title"/>
          </p:nvPr>
        </p:nvSpPr>
        <p:spPr/>
        <p:txBody>
          <a:bodyPr/>
          <a:lstStyle/>
          <a:p>
            <a:r>
              <a:rPr lang="en-US" dirty="0"/>
              <a:t>Implications for history of economic thought</a:t>
            </a:r>
          </a:p>
        </p:txBody>
      </p:sp>
      <p:sp>
        <p:nvSpPr>
          <p:cNvPr id="3" name="Content Placeholder 2">
            <a:extLst>
              <a:ext uri="{FF2B5EF4-FFF2-40B4-BE49-F238E27FC236}">
                <a16:creationId xmlns:a16="http://schemas.microsoft.com/office/drawing/2014/main" id="{BAD1289D-6246-4DE3-A936-8D8B696BA16D}"/>
              </a:ext>
            </a:extLst>
          </p:cNvPr>
          <p:cNvSpPr>
            <a:spLocks noGrp="1"/>
          </p:cNvSpPr>
          <p:nvPr>
            <p:ph idx="1"/>
          </p:nvPr>
        </p:nvSpPr>
        <p:spPr/>
        <p:txBody>
          <a:bodyPr/>
          <a:lstStyle/>
          <a:p>
            <a:r>
              <a:rPr lang="en-US" dirty="0"/>
              <a:t>These patterns have implications for the history of economic thought.</a:t>
            </a:r>
          </a:p>
          <a:p>
            <a:r>
              <a:rPr lang="en-US" dirty="0"/>
              <a:t>History of thought in various disciplines often appears on webpages, encyclopedias, Wikipedia, etc. </a:t>
            </a:r>
          </a:p>
          <a:p>
            <a:r>
              <a:rPr lang="en-US" dirty="0"/>
              <a:t>Studying the history of economic thought, rather than the empirical evidence itself, can give you the sense that everything is up for grabs.</a:t>
            </a:r>
          </a:p>
          <a:p>
            <a:r>
              <a:rPr lang="en-US" dirty="0"/>
              <a:t>But this is not the case.</a:t>
            </a:r>
          </a:p>
          <a:p>
            <a:r>
              <a:rPr lang="en-US" dirty="0"/>
              <a:t>As an example, consider the proposals of Marx and the later proposals of the Marginalists</a:t>
            </a:r>
          </a:p>
          <a:p>
            <a:endParaRPr lang="en-US" dirty="0"/>
          </a:p>
        </p:txBody>
      </p:sp>
    </p:spTree>
    <p:extLst>
      <p:ext uri="{BB962C8B-B14F-4D97-AF65-F5344CB8AC3E}">
        <p14:creationId xmlns:p14="http://schemas.microsoft.com/office/powerpoint/2010/main" val="1974376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ABF25-AD95-4B6F-9D3C-123E549E9CE8}"/>
              </a:ext>
            </a:extLst>
          </p:cNvPr>
          <p:cNvSpPr>
            <a:spLocks noGrp="1"/>
          </p:cNvSpPr>
          <p:nvPr>
            <p:ph type="title"/>
          </p:nvPr>
        </p:nvSpPr>
        <p:spPr/>
        <p:txBody>
          <a:bodyPr/>
          <a:lstStyle/>
          <a:p>
            <a:r>
              <a:rPr lang="en-US" dirty="0"/>
              <a:t>Example: Marx versus </a:t>
            </a:r>
            <a:r>
              <a:rPr lang="en-US" dirty="0" err="1"/>
              <a:t>Marginalism</a:t>
            </a:r>
            <a:endParaRPr lang="en-US" dirty="0"/>
          </a:p>
        </p:txBody>
      </p:sp>
      <p:sp>
        <p:nvSpPr>
          <p:cNvPr id="3" name="Content Placeholder 2">
            <a:extLst>
              <a:ext uri="{FF2B5EF4-FFF2-40B4-BE49-F238E27FC236}">
                <a16:creationId xmlns:a16="http://schemas.microsoft.com/office/drawing/2014/main" id="{4938DDFE-A88B-469D-BAE6-A2D0E45E88BB}"/>
              </a:ext>
            </a:extLst>
          </p:cNvPr>
          <p:cNvSpPr>
            <a:spLocks noGrp="1"/>
          </p:cNvSpPr>
          <p:nvPr>
            <p:ph idx="1"/>
          </p:nvPr>
        </p:nvSpPr>
        <p:spPr/>
        <p:txBody>
          <a:bodyPr/>
          <a:lstStyle/>
          <a:p>
            <a:r>
              <a:rPr lang="en-US" dirty="0"/>
              <a:t>As we explained in Lecture 3, Marx thought that if people were paid less than their Average Product of Labor (APL), then that could only be because of exploitation in labor markets.</a:t>
            </a:r>
          </a:p>
          <a:p>
            <a:r>
              <a:rPr lang="en-US" dirty="0"/>
              <a:t>Hence, there was a mystery pattern in the economy. Everywhere people are paid less than their APL (hence profits – the surplus value – exist!), but where was the universal exploitation? </a:t>
            </a:r>
          </a:p>
          <a:p>
            <a:r>
              <a:rPr lang="en-US" dirty="0"/>
              <a:t>Sometimes it was obvious, but Marx needed something that </a:t>
            </a:r>
            <a:r>
              <a:rPr lang="en-US" i="1" dirty="0"/>
              <a:t>always</a:t>
            </a:r>
            <a:r>
              <a:rPr lang="en-US" dirty="0"/>
              <a:t> happened and was inescapable (absent a paradigm shift). </a:t>
            </a:r>
          </a:p>
          <a:p>
            <a:r>
              <a:rPr lang="en-US" dirty="0"/>
              <a:t>Hence the rest of his theory on commoditization, etc.</a:t>
            </a:r>
          </a:p>
        </p:txBody>
      </p:sp>
    </p:spTree>
    <p:extLst>
      <p:ext uri="{BB962C8B-B14F-4D97-AF65-F5344CB8AC3E}">
        <p14:creationId xmlns:p14="http://schemas.microsoft.com/office/powerpoint/2010/main" val="3236013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ABF25-AD95-4B6F-9D3C-123E549E9CE8}"/>
              </a:ext>
            </a:extLst>
          </p:cNvPr>
          <p:cNvSpPr>
            <a:spLocks noGrp="1"/>
          </p:cNvSpPr>
          <p:nvPr>
            <p:ph type="title"/>
          </p:nvPr>
        </p:nvSpPr>
        <p:spPr/>
        <p:txBody>
          <a:bodyPr/>
          <a:lstStyle/>
          <a:p>
            <a:r>
              <a:rPr lang="en-US" dirty="0"/>
              <a:t>Example: Marx versus </a:t>
            </a:r>
            <a:r>
              <a:rPr lang="en-US" dirty="0" err="1"/>
              <a:t>Marginalism</a:t>
            </a:r>
            <a:endParaRPr lang="en-US" dirty="0"/>
          </a:p>
        </p:txBody>
      </p:sp>
      <p:sp>
        <p:nvSpPr>
          <p:cNvPr id="3" name="Content Placeholder 2">
            <a:extLst>
              <a:ext uri="{FF2B5EF4-FFF2-40B4-BE49-F238E27FC236}">
                <a16:creationId xmlns:a16="http://schemas.microsoft.com/office/drawing/2014/main" id="{4938DDFE-A88B-469D-BAE6-A2D0E45E88BB}"/>
              </a:ext>
            </a:extLst>
          </p:cNvPr>
          <p:cNvSpPr>
            <a:spLocks noGrp="1"/>
          </p:cNvSpPr>
          <p:nvPr>
            <p:ph idx="1"/>
          </p:nvPr>
        </p:nvSpPr>
        <p:spPr/>
        <p:txBody>
          <a:bodyPr/>
          <a:lstStyle/>
          <a:p>
            <a:r>
              <a:rPr lang="en-US" dirty="0"/>
              <a:t>Let’s review what happens when people bargain with a group of fellow producers who are experiencing Diminishing Marginal Product.</a:t>
            </a:r>
          </a:p>
        </p:txBody>
      </p:sp>
    </p:spTree>
    <p:extLst>
      <p:ext uri="{BB962C8B-B14F-4D97-AF65-F5344CB8AC3E}">
        <p14:creationId xmlns:p14="http://schemas.microsoft.com/office/powerpoint/2010/main" val="2091497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E93E4-1490-4FAF-8152-4B882F634942}"/>
              </a:ext>
            </a:extLst>
          </p:cNvPr>
          <p:cNvSpPr>
            <a:spLocks noGrp="1"/>
          </p:cNvSpPr>
          <p:nvPr>
            <p:ph type="title"/>
          </p:nvPr>
        </p:nvSpPr>
        <p:spPr/>
        <p:txBody>
          <a:bodyPr/>
          <a:lstStyle/>
          <a:p>
            <a:r>
              <a:rPr lang="en-US" dirty="0"/>
              <a:t>Bargaining on the Margin</a:t>
            </a:r>
          </a:p>
        </p:txBody>
      </p:sp>
      <p:pic>
        <p:nvPicPr>
          <p:cNvPr id="4" name="Picture 4" descr="C:\Users\kdoran\AppData\Local\Microsoft\Windows\Temporary Internet Files\Content.IE5\5DZICKDO\MC900433932[1].png">
            <a:extLst>
              <a:ext uri="{FF2B5EF4-FFF2-40B4-BE49-F238E27FC236}">
                <a16:creationId xmlns:a16="http://schemas.microsoft.com/office/drawing/2014/main" id="{DA6CC07A-8F54-4E5E-8FC5-150840C4DE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kdoran\AppData\Local\Microsoft\Windows\Temporary Internet Files\Content.IE5\5DZICKDO\MC900433932[1].png">
            <a:extLst>
              <a:ext uri="{FF2B5EF4-FFF2-40B4-BE49-F238E27FC236}">
                <a16:creationId xmlns:a16="http://schemas.microsoft.com/office/drawing/2014/main" id="{ED810FF5-61BA-43AD-BB2B-734F00CAEE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3780801"/>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C:\Users\kdoran\AppData\Local\Microsoft\Windows\Temporary Internet Files\Content.IE5\5DZICKDO\MC900433932[1].png">
            <a:extLst>
              <a:ext uri="{FF2B5EF4-FFF2-40B4-BE49-F238E27FC236}">
                <a16:creationId xmlns:a16="http://schemas.microsoft.com/office/drawing/2014/main" id="{A3D32CEE-E018-4A6F-AB3D-03F01E181A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3741784"/>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kdoran\AppData\Local\Microsoft\Windows\Temporary Internet Files\Content.IE5\5DZICKDO\MC900433932[1].png">
            <a:extLst>
              <a:ext uri="{FF2B5EF4-FFF2-40B4-BE49-F238E27FC236}">
                <a16:creationId xmlns:a16="http://schemas.microsoft.com/office/drawing/2014/main" id="{2AB387E1-376F-4B44-B429-C0A55F5235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C:\Users\kdoran\AppData\Local\Microsoft\Windows\Temporary Internet Files\Content.IE5\5DZICKDO\MC900433932[1].png">
            <a:extLst>
              <a:ext uri="{FF2B5EF4-FFF2-40B4-BE49-F238E27FC236}">
                <a16:creationId xmlns:a16="http://schemas.microsoft.com/office/drawing/2014/main" id="{33373846-E214-443D-BD2D-8A23BF61C1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43" y="3736112"/>
            <a:ext cx="857250" cy="857250"/>
          </a:xfrm>
          <a:prstGeom prst="rect">
            <a:avLst/>
          </a:prstGeom>
          <a:noFill/>
          <a:extLst>
            <a:ext uri="{909E8E84-426E-40DD-AFC4-6F175D3DCCD1}">
              <a14:hiddenFill xmlns:a14="http://schemas.microsoft.com/office/drawing/2010/main">
                <a:solidFill>
                  <a:srgbClr val="FFFFFF"/>
                </a:solidFill>
              </a14:hiddenFill>
            </a:ext>
          </a:extLst>
        </p:spPr>
      </p:pic>
      <p:sp>
        <p:nvSpPr>
          <p:cNvPr id="13" name="Speech Bubble: Oval 12">
            <a:extLst>
              <a:ext uri="{FF2B5EF4-FFF2-40B4-BE49-F238E27FC236}">
                <a16:creationId xmlns:a16="http://schemas.microsoft.com/office/drawing/2014/main" id="{55387B19-0CB4-4A0F-9296-2CED1BEE42C8}"/>
              </a:ext>
            </a:extLst>
          </p:cNvPr>
          <p:cNvSpPr/>
          <p:nvPr/>
        </p:nvSpPr>
        <p:spPr>
          <a:xfrm>
            <a:off x="1646251" y="2216081"/>
            <a:ext cx="2521259" cy="1325562"/>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Hi! Can I join your production process?</a:t>
            </a:r>
          </a:p>
        </p:txBody>
      </p:sp>
      <p:sp>
        <p:nvSpPr>
          <p:cNvPr id="14" name="Speech Bubble: Oval 13">
            <a:extLst>
              <a:ext uri="{FF2B5EF4-FFF2-40B4-BE49-F238E27FC236}">
                <a16:creationId xmlns:a16="http://schemas.microsoft.com/office/drawing/2014/main" id="{2EB666AF-B145-4F8B-AA01-701D36A5039C}"/>
              </a:ext>
            </a:extLst>
          </p:cNvPr>
          <p:cNvSpPr/>
          <p:nvPr/>
        </p:nvSpPr>
        <p:spPr>
          <a:xfrm>
            <a:off x="5623913" y="1690689"/>
            <a:ext cx="2521259" cy="1188174"/>
          </a:xfrm>
          <a:prstGeom prst="wedgeEllipseCallout">
            <a:avLst>
              <a:gd name="adj1" fmla="val 29464"/>
              <a:gd name="adj2" fmla="val 564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Well, we already produce $30 per hour</a:t>
            </a:r>
          </a:p>
        </p:txBody>
      </p:sp>
    </p:spTree>
    <p:extLst>
      <p:ext uri="{BB962C8B-B14F-4D97-AF65-F5344CB8AC3E}">
        <p14:creationId xmlns:p14="http://schemas.microsoft.com/office/powerpoint/2010/main" val="3848165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E93E4-1490-4FAF-8152-4B882F634942}"/>
              </a:ext>
            </a:extLst>
          </p:cNvPr>
          <p:cNvSpPr>
            <a:spLocks noGrp="1"/>
          </p:cNvSpPr>
          <p:nvPr>
            <p:ph type="title"/>
          </p:nvPr>
        </p:nvSpPr>
        <p:spPr/>
        <p:txBody>
          <a:bodyPr/>
          <a:lstStyle/>
          <a:p>
            <a:r>
              <a:rPr lang="en-US" dirty="0"/>
              <a:t>Bargaining on the Margin</a:t>
            </a:r>
          </a:p>
        </p:txBody>
      </p:sp>
      <p:pic>
        <p:nvPicPr>
          <p:cNvPr id="4" name="Picture 4" descr="C:\Users\kdoran\AppData\Local\Microsoft\Windows\Temporary Internet Files\Content.IE5\5DZICKDO\MC900433932[1].png">
            <a:extLst>
              <a:ext uri="{FF2B5EF4-FFF2-40B4-BE49-F238E27FC236}">
                <a16:creationId xmlns:a16="http://schemas.microsoft.com/office/drawing/2014/main" id="{DA6CC07A-8F54-4E5E-8FC5-150840C4DE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kdoran\AppData\Local\Microsoft\Windows\Temporary Internet Files\Content.IE5\5DZICKDO\MC900433932[1].png">
            <a:extLst>
              <a:ext uri="{FF2B5EF4-FFF2-40B4-BE49-F238E27FC236}">
                <a16:creationId xmlns:a16="http://schemas.microsoft.com/office/drawing/2014/main" id="{ED810FF5-61BA-43AD-BB2B-734F00CAEE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3780801"/>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C:\Users\kdoran\AppData\Local\Microsoft\Windows\Temporary Internet Files\Content.IE5\5DZICKDO\MC900433932[1].png">
            <a:extLst>
              <a:ext uri="{FF2B5EF4-FFF2-40B4-BE49-F238E27FC236}">
                <a16:creationId xmlns:a16="http://schemas.microsoft.com/office/drawing/2014/main" id="{A3D32CEE-E018-4A6F-AB3D-03F01E181A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3741784"/>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kdoran\AppData\Local\Microsoft\Windows\Temporary Internet Files\Content.IE5\5DZICKDO\MC900433932[1].png">
            <a:extLst>
              <a:ext uri="{FF2B5EF4-FFF2-40B4-BE49-F238E27FC236}">
                <a16:creationId xmlns:a16="http://schemas.microsoft.com/office/drawing/2014/main" id="{2AB387E1-376F-4B44-B429-C0A55F5235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C:\Users\kdoran\AppData\Local\Microsoft\Windows\Temporary Internet Files\Content.IE5\5DZICKDO\MC900433932[1].png">
            <a:extLst>
              <a:ext uri="{FF2B5EF4-FFF2-40B4-BE49-F238E27FC236}">
                <a16:creationId xmlns:a16="http://schemas.microsoft.com/office/drawing/2014/main" id="{33373846-E214-443D-BD2D-8A23BF61C1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43" y="3736112"/>
            <a:ext cx="857250" cy="857250"/>
          </a:xfrm>
          <a:prstGeom prst="rect">
            <a:avLst/>
          </a:prstGeom>
          <a:noFill/>
          <a:extLst>
            <a:ext uri="{909E8E84-426E-40DD-AFC4-6F175D3DCCD1}">
              <a14:hiddenFill xmlns:a14="http://schemas.microsoft.com/office/drawing/2010/main">
                <a:solidFill>
                  <a:srgbClr val="FFFFFF"/>
                </a:solidFill>
              </a14:hiddenFill>
            </a:ext>
          </a:extLst>
        </p:spPr>
      </p:pic>
      <p:sp>
        <p:nvSpPr>
          <p:cNvPr id="13" name="Speech Bubble: Oval 12">
            <a:extLst>
              <a:ext uri="{FF2B5EF4-FFF2-40B4-BE49-F238E27FC236}">
                <a16:creationId xmlns:a16="http://schemas.microsoft.com/office/drawing/2014/main" id="{55387B19-0CB4-4A0F-9296-2CED1BEE42C8}"/>
              </a:ext>
            </a:extLst>
          </p:cNvPr>
          <p:cNvSpPr/>
          <p:nvPr/>
        </p:nvSpPr>
        <p:spPr>
          <a:xfrm>
            <a:off x="1646251" y="2216081"/>
            <a:ext cx="2521259" cy="1325562"/>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If I join, we can make $35 per hour together!</a:t>
            </a:r>
          </a:p>
        </p:txBody>
      </p:sp>
      <p:sp>
        <p:nvSpPr>
          <p:cNvPr id="14" name="Speech Bubble: Oval 13">
            <a:extLst>
              <a:ext uri="{FF2B5EF4-FFF2-40B4-BE49-F238E27FC236}">
                <a16:creationId xmlns:a16="http://schemas.microsoft.com/office/drawing/2014/main" id="{2EB666AF-B145-4F8B-AA01-701D36A5039C}"/>
              </a:ext>
            </a:extLst>
          </p:cNvPr>
          <p:cNvSpPr/>
          <p:nvPr/>
        </p:nvSpPr>
        <p:spPr>
          <a:xfrm>
            <a:off x="5623913" y="1690689"/>
            <a:ext cx="2521259" cy="1188174"/>
          </a:xfrm>
          <a:prstGeom prst="wedgeEllipseCallout">
            <a:avLst>
              <a:gd name="adj1" fmla="val 29464"/>
              <a:gd name="adj2" fmla="val 564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Great! We’ll offer you $3 per hour!</a:t>
            </a:r>
          </a:p>
        </p:txBody>
      </p:sp>
    </p:spTree>
    <p:extLst>
      <p:ext uri="{BB962C8B-B14F-4D97-AF65-F5344CB8AC3E}">
        <p14:creationId xmlns:p14="http://schemas.microsoft.com/office/powerpoint/2010/main" val="38855990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E93E4-1490-4FAF-8152-4B882F634942}"/>
              </a:ext>
            </a:extLst>
          </p:cNvPr>
          <p:cNvSpPr>
            <a:spLocks noGrp="1"/>
          </p:cNvSpPr>
          <p:nvPr>
            <p:ph type="title"/>
          </p:nvPr>
        </p:nvSpPr>
        <p:spPr/>
        <p:txBody>
          <a:bodyPr/>
          <a:lstStyle/>
          <a:p>
            <a:r>
              <a:rPr lang="en-US" dirty="0"/>
              <a:t>Bargaining on the Margin</a:t>
            </a:r>
          </a:p>
        </p:txBody>
      </p:sp>
      <p:pic>
        <p:nvPicPr>
          <p:cNvPr id="4" name="Picture 4" descr="C:\Users\kdoran\AppData\Local\Microsoft\Windows\Temporary Internet Files\Content.IE5\5DZICKDO\MC900433932[1].png">
            <a:extLst>
              <a:ext uri="{FF2B5EF4-FFF2-40B4-BE49-F238E27FC236}">
                <a16:creationId xmlns:a16="http://schemas.microsoft.com/office/drawing/2014/main" id="{DA6CC07A-8F54-4E5E-8FC5-150840C4DE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kdoran\AppData\Local\Microsoft\Windows\Temporary Internet Files\Content.IE5\5DZICKDO\MC900433932[1].png">
            <a:extLst>
              <a:ext uri="{FF2B5EF4-FFF2-40B4-BE49-F238E27FC236}">
                <a16:creationId xmlns:a16="http://schemas.microsoft.com/office/drawing/2014/main" id="{ED810FF5-61BA-43AD-BB2B-734F00CAEE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3780801"/>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C:\Users\kdoran\AppData\Local\Microsoft\Windows\Temporary Internet Files\Content.IE5\5DZICKDO\MC900433932[1].png">
            <a:extLst>
              <a:ext uri="{FF2B5EF4-FFF2-40B4-BE49-F238E27FC236}">
                <a16:creationId xmlns:a16="http://schemas.microsoft.com/office/drawing/2014/main" id="{A3D32CEE-E018-4A6F-AB3D-03F01E181A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3741784"/>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kdoran\AppData\Local\Microsoft\Windows\Temporary Internet Files\Content.IE5\5DZICKDO\MC900433932[1].png">
            <a:extLst>
              <a:ext uri="{FF2B5EF4-FFF2-40B4-BE49-F238E27FC236}">
                <a16:creationId xmlns:a16="http://schemas.microsoft.com/office/drawing/2014/main" id="{2AB387E1-376F-4B44-B429-C0A55F5235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C:\Users\kdoran\AppData\Local\Microsoft\Windows\Temporary Internet Files\Content.IE5\5DZICKDO\MC900433932[1].png">
            <a:extLst>
              <a:ext uri="{FF2B5EF4-FFF2-40B4-BE49-F238E27FC236}">
                <a16:creationId xmlns:a16="http://schemas.microsoft.com/office/drawing/2014/main" id="{33373846-E214-443D-BD2D-8A23BF61C1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43" y="3736112"/>
            <a:ext cx="857250" cy="857250"/>
          </a:xfrm>
          <a:prstGeom prst="rect">
            <a:avLst/>
          </a:prstGeom>
          <a:noFill/>
          <a:extLst>
            <a:ext uri="{909E8E84-426E-40DD-AFC4-6F175D3DCCD1}">
              <a14:hiddenFill xmlns:a14="http://schemas.microsoft.com/office/drawing/2010/main">
                <a:solidFill>
                  <a:srgbClr val="FFFFFF"/>
                </a:solidFill>
              </a14:hiddenFill>
            </a:ext>
          </a:extLst>
        </p:spPr>
      </p:pic>
      <p:sp>
        <p:nvSpPr>
          <p:cNvPr id="13" name="Speech Bubble: Oval 12">
            <a:extLst>
              <a:ext uri="{FF2B5EF4-FFF2-40B4-BE49-F238E27FC236}">
                <a16:creationId xmlns:a16="http://schemas.microsoft.com/office/drawing/2014/main" id="{55387B19-0CB4-4A0F-9296-2CED1BEE42C8}"/>
              </a:ext>
            </a:extLst>
          </p:cNvPr>
          <p:cNvSpPr/>
          <p:nvPr/>
        </p:nvSpPr>
        <p:spPr>
          <a:xfrm>
            <a:off x="1646251" y="2216081"/>
            <a:ext cx="2521259" cy="1325562"/>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No way! There’s five of us making $35 – I want $7 per hour!</a:t>
            </a:r>
          </a:p>
        </p:txBody>
      </p:sp>
      <p:sp>
        <p:nvSpPr>
          <p:cNvPr id="14" name="Speech Bubble: Oval 13">
            <a:extLst>
              <a:ext uri="{FF2B5EF4-FFF2-40B4-BE49-F238E27FC236}">
                <a16:creationId xmlns:a16="http://schemas.microsoft.com/office/drawing/2014/main" id="{2EB666AF-B145-4F8B-AA01-701D36A5039C}"/>
              </a:ext>
            </a:extLst>
          </p:cNvPr>
          <p:cNvSpPr/>
          <p:nvPr/>
        </p:nvSpPr>
        <p:spPr>
          <a:xfrm>
            <a:off x="5623913" y="1690689"/>
            <a:ext cx="2521259" cy="1188174"/>
          </a:xfrm>
          <a:prstGeom prst="wedgeEllipseCallout">
            <a:avLst>
              <a:gd name="adj1" fmla="val 29464"/>
              <a:gd name="adj2" fmla="val 564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But then we’re spending $7 to gain $5 – that’s crazy!</a:t>
            </a:r>
          </a:p>
        </p:txBody>
      </p:sp>
    </p:spTree>
    <p:extLst>
      <p:ext uri="{BB962C8B-B14F-4D97-AF65-F5344CB8AC3E}">
        <p14:creationId xmlns:p14="http://schemas.microsoft.com/office/powerpoint/2010/main" val="37901678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E93E4-1490-4FAF-8152-4B882F634942}"/>
              </a:ext>
            </a:extLst>
          </p:cNvPr>
          <p:cNvSpPr>
            <a:spLocks noGrp="1"/>
          </p:cNvSpPr>
          <p:nvPr>
            <p:ph type="title"/>
          </p:nvPr>
        </p:nvSpPr>
        <p:spPr/>
        <p:txBody>
          <a:bodyPr/>
          <a:lstStyle/>
          <a:p>
            <a:r>
              <a:rPr lang="en-US" dirty="0"/>
              <a:t>Bargaining on the Margin</a:t>
            </a:r>
          </a:p>
        </p:txBody>
      </p:sp>
      <p:pic>
        <p:nvPicPr>
          <p:cNvPr id="4" name="Picture 4" descr="C:\Users\kdoran\AppData\Local\Microsoft\Windows\Temporary Internet Files\Content.IE5\5DZICKDO\MC900433932[1].png">
            <a:extLst>
              <a:ext uri="{FF2B5EF4-FFF2-40B4-BE49-F238E27FC236}">
                <a16:creationId xmlns:a16="http://schemas.microsoft.com/office/drawing/2014/main" id="{DA6CC07A-8F54-4E5E-8FC5-150840C4DE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kdoran\AppData\Local\Microsoft\Windows\Temporary Internet Files\Content.IE5\5DZICKDO\MC900433932[1].png">
            <a:extLst>
              <a:ext uri="{FF2B5EF4-FFF2-40B4-BE49-F238E27FC236}">
                <a16:creationId xmlns:a16="http://schemas.microsoft.com/office/drawing/2014/main" id="{ED810FF5-61BA-43AD-BB2B-734F00CAEE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3780801"/>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C:\Users\kdoran\AppData\Local\Microsoft\Windows\Temporary Internet Files\Content.IE5\5DZICKDO\MC900433932[1].png">
            <a:extLst>
              <a:ext uri="{FF2B5EF4-FFF2-40B4-BE49-F238E27FC236}">
                <a16:creationId xmlns:a16="http://schemas.microsoft.com/office/drawing/2014/main" id="{A3D32CEE-E018-4A6F-AB3D-03F01E181A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3741784"/>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kdoran\AppData\Local\Microsoft\Windows\Temporary Internet Files\Content.IE5\5DZICKDO\MC900433932[1].png">
            <a:extLst>
              <a:ext uri="{FF2B5EF4-FFF2-40B4-BE49-F238E27FC236}">
                <a16:creationId xmlns:a16="http://schemas.microsoft.com/office/drawing/2014/main" id="{2AB387E1-376F-4B44-B429-C0A55F5235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C:\Users\kdoran\AppData\Local\Microsoft\Windows\Temporary Internet Files\Content.IE5\5DZICKDO\MC900433932[1].png">
            <a:extLst>
              <a:ext uri="{FF2B5EF4-FFF2-40B4-BE49-F238E27FC236}">
                <a16:creationId xmlns:a16="http://schemas.microsoft.com/office/drawing/2014/main" id="{33373846-E214-443D-BD2D-8A23BF61C1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43" y="3736112"/>
            <a:ext cx="857250" cy="857250"/>
          </a:xfrm>
          <a:prstGeom prst="rect">
            <a:avLst/>
          </a:prstGeom>
          <a:noFill/>
          <a:extLst>
            <a:ext uri="{909E8E84-426E-40DD-AFC4-6F175D3DCCD1}">
              <a14:hiddenFill xmlns:a14="http://schemas.microsoft.com/office/drawing/2010/main">
                <a:solidFill>
                  <a:srgbClr val="FFFFFF"/>
                </a:solidFill>
              </a14:hiddenFill>
            </a:ext>
          </a:extLst>
        </p:spPr>
      </p:pic>
      <p:sp>
        <p:nvSpPr>
          <p:cNvPr id="13" name="Speech Bubble: Oval 12">
            <a:extLst>
              <a:ext uri="{FF2B5EF4-FFF2-40B4-BE49-F238E27FC236}">
                <a16:creationId xmlns:a16="http://schemas.microsoft.com/office/drawing/2014/main" id="{55387B19-0CB4-4A0F-9296-2CED1BEE42C8}"/>
              </a:ext>
            </a:extLst>
          </p:cNvPr>
          <p:cNvSpPr/>
          <p:nvPr/>
        </p:nvSpPr>
        <p:spPr>
          <a:xfrm>
            <a:off x="1646251" y="2216081"/>
            <a:ext cx="2521259" cy="1325562"/>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Exploitation!</a:t>
            </a:r>
          </a:p>
          <a:p>
            <a:pPr algn="ctr"/>
            <a:r>
              <a:rPr lang="en-US" dirty="0"/>
              <a:t>There must be lots of competition!!</a:t>
            </a:r>
          </a:p>
        </p:txBody>
      </p:sp>
      <p:sp>
        <p:nvSpPr>
          <p:cNvPr id="14" name="Speech Bubble: Oval 13">
            <a:extLst>
              <a:ext uri="{FF2B5EF4-FFF2-40B4-BE49-F238E27FC236}">
                <a16:creationId xmlns:a16="http://schemas.microsoft.com/office/drawing/2014/main" id="{2EB666AF-B145-4F8B-AA01-701D36A5039C}"/>
              </a:ext>
            </a:extLst>
          </p:cNvPr>
          <p:cNvSpPr/>
          <p:nvPr/>
        </p:nvSpPr>
        <p:spPr>
          <a:xfrm>
            <a:off x="5623913" y="1690689"/>
            <a:ext cx="2521259" cy="1188174"/>
          </a:xfrm>
          <a:prstGeom prst="wedgeEllipseCallout">
            <a:avLst>
              <a:gd name="adj1" fmla="val 29464"/>
              <a:gd name="adj2" fmla="val 564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Actually, no one is interested. But we still want to not lose money</a:t>
            </a:r>
          </a:p>
        </p:txBody>
      </p:sp>
    </p:spTree>
    <p:extLst>
      <p:ext uri="{BB962C8B-B14F-4D97-AF65-F5344CB8AC3E}">
        <p14:creationId xmlns:p14="http://schemas.microsoft.com/office/powerpoint/2010/main" val="846867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E93E4-1490-4FAF-8152-4B882F634942}"/>
              </a:ext>
            </a:extLst>
          </p:cNvPr>
          <p:cNvSpPr>
            <a:spLocks noGrp="1"/>
          </p:cNvSpPr>
          <p:nvPr>
            <p:ph type="title"/>
          </p:nvPr>
        </p:nvSpPr>
        <p:spPr/>
        <p:txBody>
          <a:bodyPr/>
          <a:lstStyle/>
          <a:p>
            <a:r>
              <a:rPr lang="en-US" dirty="0"/>
              <a:t>Bargaining on the Margin</a:t>
            </a:r>
          </a:p>
        </p:txBody>
      </p:sp>
      <p:pic>
        <p:nvPicPr>
          <p:cNvPr id="4" name="Picture 4" descr="C:\Users\kdoran\AppData\Local\Microsoft\Windows\Temporary Internet Files\Content.IE5\5DZICKDO\MC900433932[1].png">
            <a:extLst>
              <a:ext uri="{FF2B5EF4-FFF2-40B4-BE49-F238E27FC236}">
                <a16:creationId xmlns:a16="http://schemas.microsoft.com/office/drawing/2014/main" id="{DA6CC07A-8F54-4E5E-8FC5-150840C4DE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kdoran\AppData\Local\Microsoft\Windows\Temporary Internet Files\Content.IE5\5DZICKDO\MC900433932[1].png">
            <a:extLst>
              <a:ext uri="{FF2B5EF4-FFF2-40B4-BE49-F238E27FC236}">
                <a16:creationId xmlns:a16="http://schemas.microsoft.com/office/drawing/2014/main" id="{ED810FF5-61BA-43AD-BB2B-734F00CAEE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3780801"/>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C:\Users\kdoran\AppData\Local\Microsoft\Windows\Temporary Internet Files\Content.IE5\5DZICKDO\MC900433932[1].png">
            <a:extLst>
              <a:ext uri="{FF2B5EF4-FFF2-40B4-BE49-F238E27FC236}">
                <a16:creationId xmlns:a16="http://schemas.microsoft.com/office/drawing/2014/main" id="{A3D32CEE-E018-4A6F-AB3D-03F01E181A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3741784"/>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kdoran\AppData\Local\Microsoft\Windows\Temporary Internet Files\Content.IE5\5DZICKDO\MC900433932[1].png">
            <a:extLst>
              <a:ext uri="{FF2B5EF4-FFF2-40B4-BE49-F238E27FC236}">
                <a16:creationId xmlns:a16="http://schemas.microsoft.com/office/drawing/2014/main" id="{2AB387E1-376F-4B44-B429-C0A55F5235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C:\Users\kdoran\AppData\Local\Microsoft\Windows\Temporary Internet Files\Content.IE5\5DZICKDO\MC900433932[1].png">
            <a:extLst>
              <a:ext uri="{FF2B5EF4-FFF2-40B4-BE49-F238E27FC236}">
                <a16:creationId xmlns:a16="http://schemas.microsoft.com/office/drawing/2014/main" id="{33373846-E214-443D-BD2D-8A23BF61C1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43" y="3736112"/>
            <a:ext cx="857250" cy="857250"/>
          </a:xfrm>
          <a:prstGeom prst="rect">
            <a:avLst/>
          </a:prstGeom>
          <a:noFill/>
          <a:extLst>
            <a:ext uri="{909E8E84-426E-40DD-AFC4-6F175D3DCCD1}">
              <a14:hiddenFill xmlns:a14="http://schemas.microsoft.com/office/drawing/2010/main">
                <a:solidFill>
                  <a:srgbClr val="FFFFFF"/>
                </a:solidFill>
              </a14:hiddenFill>
            </a:ext>
          </a:extLst>
        </p:spPr>
      </p:pic>
      <p:sp>
        <p:nvSpPr>
          <p:cNvPr id="13" name="Speech Bubble: Oval 12">
            <a:extLst>
              <a:ext uri="{FF2B5EF4-FFF2-40B4-BE49-F238E27FC236}">
                <a16:creationId xmlns:a16="http://schemas.microsoft.com/office/drawing/2014/main" id="{55387B19-0CB4-4A0F-9296-2CED1BEE42C8}"/>
              </a:ext>
            </a:extLst>
          </p:cNvPr>
          <p:cNvSpPr/>
          <p:nvPr/>
        </p:nvSpPr>
        <p:spPr>
          <a:xfrm>
            <a:off x="1646251" y="2216081"/>
            <a:ext cx="2521259" cy="1325562"/>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 thought only exploitation could reduce my wages?</a:t>
            </a:r>
          </a:p>
        </p:txBody>
      </p:sp>
      <p:sp>
        <p:nvSpPr>
          <p:cNvPr id="14" name="Speech Bubble: Oval 13">
            <a:extLst>
              <a:ext uri="{FF2B5EF4-FFF2-40B4-BE49-F238E27FC236}">
                <a16:creationId xmlns:a16="http://schemas.microsoft.com/office/drawing/2014/main" id="{2EB666AF-B145-4F8B-AA01-701D36A5039C}"/>
              </a:ext>
            </a:extLst>
          </p:cNvPr>
          <p:cNvSpPr/>
          <p:nvPr/>
        </p:nvSpPr>
        <p:spPr>
          <a:xfrm>
            <a:off x="5623913" y="1690689"/>
            <a:ext cx="2521259" cy="1188174"/>
          </a:xfrm>
          <a:prstGeom prst="wedgeEllipseCallout">
            <a:avLst>
              <a:gd name="adj1" fmla="val 29464"/>
              <a:gd name="adj2" fmla="val 564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Well, that happens. But not right now.</a:t>
            </a:r>
          </a:p>
        </p:txBody>
      </p:sp>
    </p:spTree>
    <p:extLst>
      <p:ext uri="{BB962C8B-B14F-4D97-AF65-F5344CB8AC3E}">
        <p14:creationId xmlns:p14="http://schemas.microsoft.com/office/powerpoint/2010/main" val="1864090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E93E4-1490-4FAF-8152-4B882F634942}"/>
              </a:ext>
            </a:extLst>
          </p:cNvPr>
          <p:cNvSpPr>
            <a:spLocks noGrp="1"/>
          </p:cNvSpPr>
          <p:nvPr>
            <p:ph type="title"/>
          </p:nvPr>
        </p:nvSpPr>
        <p:spPr/>
        <p:txBody>
          <a:bodyPr/>
          <a:lstStyle/>
          <a:p>
            <a:r>
              <a:rPr lang="en-US" dirty="0"/>
              <a:t>Bargaining on the Margin</a:t>
            </a:r>
          </a:p>
        </p:txBody>
      </p:sp>
      <p:pic>
        <p:nvPicPr>
          <p:cNvPr id="4" name="Picture 4" descr="C:\Users\kdoran\AppData\Local\Microsoft\Windows\Temporary Internet Files\Content.IE5\5DZICKDO\MC900433932[1].png">
            <a:extLst>
              <a:ext uri="{FF2B5EF4-FFF2-40B4-BE49-F238E27FC236}">
                <a16:creationId xmlns:a16="http://schemas.microsoft.com/office/drawing/2014/main" id="{DA6CC07A-8F54-4E5E-8FC5-150840C4DE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kdoran\AppData\Local\Microsoft\Windows\Temporary Internet Files\Content.IE5\5DZICKDO\MC900433932[1].png">
            <a:extLst>
              <a:ext uri="{FF2B5EF4-FFF2-40B4-BE49-F238E27FC236}">
                <a16:creationId xmlns:a16="http://schemas.microsoft.com/office/drawing/2014/main" id="{ED810FF5-61BA-43AD-BB2B-734F00CAEE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3780801"/>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C:\Users\kdoran\AppData\Local\Microsoft\Windows\Temporary Internet Files\Content.IE5\5DZICKDO\MC900433932[1].png">
            <a:extLst>
              <a:ext uri="{FF2B5EF4-FFF2-40B4-BE49-F238E27FC236}">
                <a16:creationId xmlns:a16="http://schemas.microsoft.com/office/drawing/2014/main" id="{A3D32CEE-E018-4A6F-AB3D-03F01E181A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3741784"/>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kdoran\AppData\Local\Microsoft\Windows\Temporary Internet Files\Content.IE5\5DZICKDO\MC900433932[1].png">
            <a:extLst>
              <a:ext uri="{FF2B5EF4-FFF2-40B4-BE49-F238E27FC236}">
                <a16:creationId xmlns:a16="http://schemas.microsoft.com/office/drawing/2014/main" id="{2AB387E1-376F-4B44-B429-C0A55F5235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C:\Users\kdoran\AppData\Local\Microsoft\Windows\Temporary Internet Files\Content.IE5\5DZICKDO\MC900433932[1].png">
            <a:extLst>
              <a:ext uri="{FF2B5EF4-FFF2-40B4-BE49-F238E27FC236}">
                <a16:creationId xmlns:a16="http://schemas.microsoft.com/office/drawing/2014/main" id="{33373846-E214-443D-BD2D-8A23BF61C1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43" y="3736112"/>
            <a:ext cx="857250" cy="857250"/>
          </a:xfrm>
          <a:prstGeom prst="rect">
            <a:avLst/>
          </a:prstGeom>
          <a:noFill/>
          <a:extLst>
            <a:ext uri="{909E8E84-426E-40DD-AFC4-6F175D3DCCD1}">
              <a14:hiddenFill xmlns:a14="http://schemas.microsoft.com/office/drawing/2010/main">
                <a:solidFill>
                  <a:srgbClr val="FFFFFF"/>
                </a:solidFill>
              </a14:hiddenFill>
            </a:ext>
          </a:extLst>
        </p:spPr>
      </p:pic>
      <p:sp>
        <p:nvSpPr>
          <p:cNvPr id="13" name="Speech Bubble: Oval 12">
            <a:extLst>
              <a:ext uri="{FF2B5EF4-FFF2-40B4-BE49-F238E27FC236}">
                <a16:creationId xmlns:a16="http://schemas.microsoft.com/office/drawing/2014/main" id="{55387B19-0CB4-4A0F-9296-2CED1BEE42C8}"/>
              </a:ext>
            </a:extLst>
          </p:cNvPr>
          <p:cNvSpPr/>
          <p:nvPr/>
        </p:nvSpPr>
        <p:spPr>
          <a:xfrm>
            <a:off x="1646251" y="2216081"/>
            <a:ext cx="2521259" cy="1325562"/>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So. . . I’m only adding $5 per hour to your team?</a:t>
            </a:r>
          </a:p>
        </p:txBody>
      </p:sp>
      <p:sp>
        <p:nvSpPr>
          <p:cNvPr id="14" name="Speech Bubble: Oval 13">
            <a:extLst>
              <a:ext uri="{FF2B5EF4-FFF2-40B4-BE49-F238E27FC236}">
                <a16:creationId xmlns:a16="http://schemas.microsoft.com/office/drawing/2014/main" id="{2EB666AF-B145-4F8B-AA01-701D36A5039C}"/>
              </a:ext>
            </a:extLst>
          </p:cNvPr>
          <p:cNvSpPr/>
          <p:nvPr/>
        </p:nvSpPr>
        <p:spPr>
          <a:xfrm>
            <a:off x="5623913" y="1690689"/>
            <a:ext cx="2521259" cy="1188174"/>
          </a:xfrm>
          <a:prstGeom prst="wedgeEllipseCallout">
            <a:avLst>
              <a:gd name="adj1" fmla="val 29464"/>
              <a:gd name="adj2" fmla="val 564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Yes, that’s right. We go from $30 to $35</a:t>
            </a:r>
          </a:p>
        </p:txBody>
      </p:sp>
    </p:spTree>
    <p:extLst>
      <p:ext uri="{BB962C8B-B14F-4D97-AF65-F5344CB8AC3E}">
        <p14:creationId xmlns:p14="http://schemas.microsoft.com/office/powerpoint/2010/main" val="1068752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E93E4-1490-4FAF-8152-4B882F634942}"/>
              </a:ext>
            </a:extLst>
          </p:cNvPr>
          <p:cNvSpPr>
            <a:spLocks noGrp="1"/>
          </p:cNvSpPr>
          <p:nvPr>
            <p:ph type="title"/>
          </p:nvPr>
        </p:nvSpPr>
        <p:spPr/>
        <p:txBody>
          <a:bodyPr/>
          <a:lstStyle/>
          <a:p>
            <a:r>
              <a:rPr lang="en-US" dirty="0"/>
              <a:t>Bargaining on the Margin</a:t>
            </a:r>
          </a:p>
        </p:txBody>
      </p:sp>
      <p:pic>
        <p:nvPicPr>
          <p:cNvPr id="4" name="Picture 4" descr="C:\Users\kdoran\AppData\Local\Microsoft\Windows\Temporary Internet Files\Content.IE5\5DZICKDO\MC900433932[1].png">
            <a:extLst>
              <a:ext uri="{FF2B5EF4-FFF2-40B4-BE49-F238E27FC236}">
                <a16:creationId xmlns:a16="http://schemas.microsoft.com/office/drawing/2014/main" id="{DA6CC07A-8F54-4E5E-8FC5-150840C4DE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kdoran\AppData\Local\Microsoft\Windows\Temporary Internet Files\Content.IE5\5DZICKDO\MC900433932[1].png">
            <a:extLst>
              <a:ext uri="{FF2B5EF4-FFF2-40B4-BE49-F238E27FC236}">
                <a16:creationId xmlns:a16="http://schemas.microsoft.com/office/drawing/2014/main" id="{ED810FF5-61BA-43AD-BB2B-734F00CAEE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3780801"/>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C:\Users\kdoran\AppData\Local\Microsoft\Windows\Temporary Internet Files\Content.IE5\5DZICKDO\MC900433932[1].png">
            <a:extLst>
              <a:ext uri="{FF2B5EF4-FFF2-40B4-BE49-F238E27FC236}">
                <a16:creationId xmlns:a16="http://schemas.microsoft.com/office/drawing/2014/main" id="{A3D32CEE-E018-4A6F-AB3D-03F01E181A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3741784"/>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kdoran\AppData\Local\Microsoft\Windows\Temporary Internet Files\Content.IE5\5DZICKDO\MC900433932[1].png">
            <a:extLst>
              <a:ext uri="{FF2B5EF4-FFF2-40B4-BE49-F238E27FC236}">
                <a16:creationId xmlns:a16="http://schemas.microsoft.com/office/drawing/2014/main" id="{2AB387E1-376F-4B44-B429-C0A55F5235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C:\Users\kdoran\AppData\Local\Microsoft\Windows\Temporary Internet Files\Content.IE5\5DZICKDO\MC900433932[1].png">
            <a:extLst>
              <a:ext uri="{FF2B5EF4-FFF2-40B4-BE49-F238E27FC236}">
                <a16:creationId xmlns:a16="http://schemas.microsoft.com/office/drawing/2014/main" id="{33373846-E214-443D-BD2D-8A23BF61C1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43" y="3736112"/>
            <a:ext cx="857250" cy="857250"/>
          </a:xfrm>
          <a:prstGeom prst="rect">
            <a:avLst/>
          </a:prstGeom>
          <a:noFill/>
          <a:extLst>
            <a:ext uri="{909E8E84-426E-40DD-AFC4-6F175D3DCCD1}">
              <a14:hiddenFill xmlns:a14="http://schemas.microsoft.com/office/drawing/2010/main">
                <a:solidFill>
                  <a:srgbClr val="FFFFFF"/>
                </a:solidFill>
              </a14:hiddenFill>
            </a:ext>
          </a:extLst>
        </p:spPr>
      </p:pic>
      <p:sp>
        <p:nvSpPr>
          <p:cNvPr id="13" name="Speech Bubble: Oval 12">
            <a:extLst>
              <a:ext uri="{FF2B5EF4-FFF2-40B4-BE49-F238E27FC236}">
                <a16:creationId xmlns:a16="http://schemas.microsoft.com/office/drawing/2014/main" id="{55387B19-0CB4-4A0F-9296-2CED1BEE42C8}"/>
              </a:ext>
            </a:extLst>
          </p:cNvPr>
          <p:cNvSpPr/>
          <p:nvPr/>
        </p:nvSpPr>
        <p:spPr>
          <a:xfrm>
            <a:off x="1646251" y="2216081"/>
            <a:ext cx="2521259" cy="1325562"/>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Well, how about this. . . pay me the $5 I’m adding!</a:t>
            </a:r>
          </a:p>
        </p:txBody>
      </p:sp>
      <p:sp>
        <p:nvSpPr>
          <p:cNvPr id="14" name="Speech Bubble: Oval 13">
            <a:extLst>
              <a:ext uri="{FF2B5EF4-FFF2-40B4-BE49-F238E27FC236}">
                <a16:creationId xmlns:a16="http://schemas.microsoft.com/office/drawing/2014/main" id="{2EB666AF-B145-4F8B-AA01-701D36A5039C}"/>
              </a:ext>
            </a:extLst>
          </p:cNvPr>
          <p:cNvSpPr/>
          <p:nvPr/>
        </p:nvSpPr>
        <p:spPr>
          <a:xfrm>
            <a:off x="5623913" y="1690689"/>
            <a:ext cx="2521259" cy="1188174"/>
          </a:xfrm>
          <a:prstGeom prst="wedgeEllipseCallout">
            <a:avLst>
              <a:gd name="adj1" fmla="val 29464"/>
              <a:gd name="adj2" fmla="val 564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Hmm. . . OK, no skin off our backs. $5 it is!</a:t>
            </a:r>
          </a:p>
        </p:txBody>
      </p:sp>
    </p:spTree>
    <p:extLst>
      <p:ext uri="{BB962C8B-B14F-4D97-AF65-F5344CB8AC3E}">
        <p14:creationId xmlns:p14="http://schemas.microsoft.com/office/powerpoint/2010/main" val="2466336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A5ECD-12E4-4841-90B7-4CE424017873}"/>
              </a:ext>
            </a:extLst>
          </p:cNvPr>
          <p:cNvSpPr>
            <a:spLocks noGrp="1"/>
          </p:cNvSpPr>
          <p:nvPr>
            <p:ph type="ctrTitle"/>
          </p:nvPr>
        </p:nvSpPr>
        <p:spPr/>
        <p:txBody>
          <a:bodyPr/>
          <a:lstStyle/>
          <a:p>
            <a:r>
              <a:rPr lang="en-US" dirty="0"/>
              <a:t>Economy, Divine and Human</a:t>
            </a:r>
          </a:p>
        </p:txBody>
      </p:sp>
      <p:sp>
        <p:nvSpPr>
          <p:cNvPr id="3" name="Subtitle 2">
            <a:extLst>
              <a:ext uri="{FF2B5EF4-FFF2-40B4-BE49-F238E27FC236}">
                <a16:creationId xmlns:a16="http://schemas.microsoft.com/office/drawing/2014/main" id="{D924431B-C88C-4FBE-B8EF-22D620AC583A}"/>
              </a:ext>
            </a:extLst>
          </p:cNvPr>
          <p:cNvSpPr>
            <a:spLocks noGrp="1"/>
          </p:cNvSpPr>
          <p:nvPr>
            <p:ph type="subTitle" idx="1"/>
          </p:nvPr>
        </p:nvSpPr>
        <p:spPr/>
        <p:txBody>
          <a:bodyPr>
            <a:normAutofit lnSpcReduction="10000"/>
          </a:bodyPr>
          <a:lstStyle/>
          <a:p>
            <a:r>
              <a:rPr lang="en-US" dirty="0"/>
              <a:t>Professor Kirk Doran</a:t>
            </a:r>
          </a:p>
          <a:p>
            <a:endParaRPr lang="en-US" dirty="0"/>
          </a:p>
          <a:p>
            <a:r>
              <a:rPr lang="en-US" dirty="0"/>
              <a:t>Lecture 6: Monday, September 11, 2023</a:t>
            </a:r>
          </a:p>
          <a:p>
            <a:r>
              <a:rPr lang="en-US" dirty="0"/>
              <a:t>How general are </a:t>
            </a:r>
            <a:r>
              <a:rPr lang="en-US"/>
              <a:t>economic patterns?</a:t>
            </a:r>
            <a:endParaRPr lang="en-US" dirty="0"/>
          </a:p>
        </p:txBody>
      </p:sp>
    </p:spTree>
    <p:extLst>
      <p:ext uri="{BB962C8B-B14F-4D97-AF65-F5344CB8AC3E}">
        <p14:creationId xmlns:p14="http://schemas.microsoft.com/office/powerpoint/2010/main" val="22947016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E93E4-1490-4FAF-8152-4B882F634942}"/>
              </a:ext>
            </a:extLst>
          </p:cNvPr>
          <p:cNvSpPr>
            <a:spLocks noGrp="1"/>
          </p:cNvSpPr>
          <p:nvPr>
            <p:ph type="title"/>
          </p:nvPr>
        </p:nvSpPr>
        <p:spPr/>
        <p:txBody>
          <a:bodyPr/>
          <a:lstStyle/>
          <a:p>
            <a:r>
              <a:rPr lang="en-US" dirty="0"/>
              <a:t>Bargaining on the Margin</a:t>
            </a:r>
          </a:p>
        </p:txBody>
      </p:sp>
      <p:pic>
        <p:nvPicPr>
          <p:cNvPr id="4" name="Picture 4" descr="C:\Users\kdoran\AppData\Local\Microsoft\Windows\Temporary Internet Files\Content.IE5\5DZICKDO\MC900433932[1].png">
            <a:extLst>
              <a:ext uri="{FF2B5EF4-FFF2-40B4-BE49-F238E27FC236}">
                <a16:creationId xmlns:a16="http://schemas.microsoft.com/office/drawing/2014/main" id="{DA6CC07A-8F54-4E5E-8FC5-150840C4DE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kdoran\AppData\Local\Microsoft\Windows\Temporary Internet Files\Content.IE5\5DZICKDO\MC900433932[1].png">
            <a:extLst>
              <a:ext uri="{FF2B5EF4-FFF2-40B4-BE49-F238E27FC236}">
                <a16:creationId xmlns:a16="http://schemas.microsoft.com/office/drawing/2014/main" id="{ED810FF5-61BA-43AD-BB2B-734F00CAEE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3780801"/>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C:\Users\kdoran\AppData\Local\Microsoft\Windows\Temporary Internet Files\Content.IE5\5DZICKDO\MC900433932[1].png">
            <a:extLst>
              <a:ext uri="{FF2B5EF4-FFF2-40B4-BE49-F238E27FC236}">
                <a16:creationId xmlns:a16="http://schemas.microsoft.com/office/drawing/2014/main" id="{A3D32CEE-E018-4A6F-AB3D-03F01E181A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3741784"/>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kdoran\AppData\Local\Microsoft\Windows\Temporary Internet Files\Content.IE5\5DZICKDO\MC900433932[1].png">
            <a:extLst>
              <a:ext uri="{FF2B5EF4-FFF2-40B4-BE49-F238E27FC236}">
                <a16:creationId xmlns:a16="http://schemas.microsoft.com/office/drawing/2014/main" id="{2AB387E1-376F-4B44-B429-C0A55F5235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C:\Users\kdoran\AppData\Local\Microsoft\Windows\Temporary Internet Files\Content.IE5\5DZICKDO\MC900433932[1].png">
            <a:extLst>
              <a:ext uri="{FF2B5EF4-FFF2-40B4-BE49-F238E27FC236}">
                <a16:creationId xmlns:a16="http://schemas.microsoft.com/office/drawing/2014/main" id="{33373846-E214-443D-BD2D-8A23BF61C1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0570" y="3209787"/>
            <a:ext cx="857250" cy="857250"/>
          </a:xfrm>
          <a:prstGeom prst="rect">
            <a:avLst/>
          </a:prstGeom>
          <a:noFill/>
          <a:extLst>
            <a:ext uri="{909E8E84-426E-40DD-AFC4-6F175D3DCCD1}">
              <a14:hiddenFill xmlns:a14="http://schemas.microsoft.com/office/drawing/2010/main">
                <a:solidFill>
                  <a:srgbClr val="FFFFFF"/>
                </a:solidFill>
              </a14:hiddenFill>
            </a:ext>
          </a:extLst>
        </p:spPr>
      </p:pic>
      <p:sp>
        <p:nvSpPr>
          <p:cNvPr id="13" name="Speech Bubble: Oval 12">
            <a:extLst>
              <a:ext uri="{FF2B5EF4-FFF2-40B4-BE49-F238E27FC236}">
                <a16:creationId xmlns:a16="http://schemas.microsoft.com/office/drawing/2014/main" id="{55387B19-0CB4-4A0F-9296-2CED1BEE42C8}"/>
              </a:ext>
            </a:extLst>
          </p:cNvPr>
          <p:cNvSpPr/>
          <p:nvPr/>
        </p:nvSpPr>
        <p:spPr>
          <a:xfrm>
            <a:off x="6096000" y="4824337"/>
            <a:ext cx="2521259" cy="1325562"/>
          </a:xfrm>
          <a:prstGeom prst="wedgeEllipseCallout">
            <a:avLst>
              <a:gd name="adj1" fmla="val 40435"/>
              <a:gd name="adj2" fmla="val -520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If you leave we go from $35 to $30. </a:t>
            </a:r>
          </a:p>
        </p:txBody>
      </p:sp>
      <p:sp>
        <p:nvSpPr>
          <p:cNvPr id="14" name="Speech Bubble: Oval 13">
            <a:extLst>
              <a:ext uri="{FF2B5EF4-FFF2-40B4-BE49-F238E27FC236}">
                <a16:creationId xmlns:a16="http://schemas.microsoft.com/office/drawing/2014/main" id="{2EB666AF-B145-4F8B-AA01-701D36A5039C}"/>
              </a:ext>
            </a:extLst>
          </p:cNvPr>
          <p:cNvSpPr/>
          <p:nvPr/>
        </p:nvSpPr>
        <p:spPr>
          <a:xfrm>
            <a:off x="5976340" y="1651671"/>
            <a:ext cx="2521259" cy="1188174"/>
          </a:xfrm>
          <a:prstGeom prst="wedgeEllipseCallout">
            <a:avLst>
              <a:gd name="adj1" fmla="val 29464"/>
              <a:gd name="adj2" fmla="val 564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Now I’d like to leave unless I get $7 per hour!</a:t>
            </a:r>
          </a:p>
        </p:txBody>
      </p:sp>
    </p:spTree>
    <p:extLst>
      <p:ext uri="{BB962C8B-B14F-4D97-AF65-F5344CB8AC3E}">
        <p14:creationId xmlns:p14="http://schemas.microsoft.com/office/powerpoint/2010/main" val="2246135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E93E4-1490-4FAF-8152-4B882F634942}"/>
              </a:ext>
            </a:extLst>
          </p:cNvPr>
          <p:cNvSpPr>
            <a:spLocks noGrp="1"/>
          </p:cNvSpPr>
          <p:nvPr>
            <p:ph type="title"/>
          </p:nvPr>
        </p:nvSpPr>
        <p:spPr/>
        <p:txBody>
          <a:bodyPr/>
          <a:lstStyle/>
          <a:p>
            <a:r>
              <a:rPr lang="en-US" dirty="0"/>
              <a:t>Bargaining on the Margin</a:t>
            </a:r>
          </a:p>
        </p:txBody>
      </p:sp>
      <p:pic>
        <p:nvPicPr>
          <p:cNvPr id="4" name="Picture 4" descr="C:\Users\kdoran\AppData\Local\Microsoft\Windows\Temporary Internet Files\Content.IE5\5DZICKDO\MC900433932[1].png">
            <a:extLst>
              <a:ext uri="{FF2B5EF4-FFF2-40B4-BE49-F238E27FC236}">
                <a16:creationId xmlns:a16="http://schemas.microsoft.com/office/drawing/2014/main" id="{DA6CC07A-8F54-4E5E-8FC5-150840C4DE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kdoran\AppData\Local\Microsoft\Windows\Temporary Internet Files\Content.IE5\5DZICKDO\MC900433932[1].png">
            <a:extLst>
              <a:ext uri="{FF2B5EF4-FFF2-40B4-BE49-F238E27FC236}">
                <a16:creationId xmlns:a16="http://schemas.microsoft.com/office/drawing/2014/main" id="{ED810FF5-61BA-43AD-BB2B-734F00CAEE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3780801"/>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C:\Users\kdoran\AppData\Local\Microsoft\Windows\Temporary Internet Files\Content.IE5\5DZICKDO\MC900433932[1].png">
            <a:extLst>
              <a:ext uri="{FF2B5EF4-FFF2-40B4-BE49-F238E27FC236}">
                <a16:creationId xmlns:a16="http://schemas.microsoft.com/office/drawing/2014/main" id="{A3D32CEE-E018-4A6F-AB3D-03F01E181A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3741784"/>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kdoran\AppData\Local\Microsoft\Windows\Temporary Internet Files\Content.IE5\5DZICKDO\MC900433932[1].png">
            <a:extLst>
              <a:ext uri="{FF2B5EF4-FFF2-40B4-BE49-F238E27FC236}">
                <a16:creationId xmlns:a16="http://schemas.microsoft.com/office/drawing/2014/main" id="{2AB387E1-376F-4B44-B429-C0A55F5235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C:\Users\kdoran\AppData\Local\Microsoft\Windows\Temporary Internet Files\Content.IE5\5DZICKDO\MC900433932[1].png">
            <a:extLst>
              <a:ext uri="{FF2B5EF4-FFF2-40B4-BE49-F238E27FC236}">
                <a16:creationId xmlns:a16="http://schemas.microsoft.com/office/drawing/2014/main" id="{33373846-E214-443D-BD2D-8A23BF61C1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0570" y="3209787"/>
            <a:ext cx="857250" cy="857250"/>
          </a:xfrm>
          <a:prstGeom prst="rect">
            <a:avLst/>
          </a:prstGeom>
          <a:noFill/>
          <a:extLst>
            <a:ext uri="{909E8E84-426E-40DD-AFC4-6F175D3DCCD1}">
              <a14:hiddenFill xmlns:a14="http://schemas.microsoft.com/office/drawing/2010/main">
                <a:solidFill>
                  <a:srgbClr val="FFFFFF"/>
                </a:solidFill>
              </a14:hiddenFill>
            </a:ext>
          </a:extLst>
        </p:spPr>
      </p:pic>
      <p:sp>
        <p:nvSpPr>
          <p:cNvPr id="13" name="Speech Bubble: Oval 12">
            <a:extLst>
              <a:ext uri="{FF2B5EF4-FFF2-40B4-BE49-F238E27FC236}">
                <a16:creationId xmlns:a16="http://schemas.microsoft.com/office/drawing/2014/main" id="{55387B19-0CB4-4A0F-9296-2CED1BEE42C8}"/>
              </a:ext>
            </a:extLst>
          </p:cNvPr>
          <p:cNvSpPr/>
          <p:nvPr/>
        </p:nvSpPr>
        <p:spPr>
          <a:xfrm>
            <a:off x="6096000" y="4824337"/>
            <a:ext cx="2521259" cy="1325562"/>
          </a:xfrm>
          <a:prstGeom prst="wedgeEllipseCallout">
            <a:avLst>
              <a:gd name="adj1" fmla="val 40435"/>
              <a:gd name="adj2" fmla="val -520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Well, it would be better to let you leave than pay you $7 to stay!</a:t>
            </a:r>
          </a:p>
        </p:txBody>
      </p:sp>
      <p:sp>
        <p:nvSpPr>
          <p:cNvPr id="14" name="Speech Bubble: Oval 13">
            <a:extLst>
              <a:ext uri="{FF2B5EF4-FFF2-40B4-BE49-F238E27FC236}">
                <a16:creationId xmlns:a16="http://schemas.microsoft.com/office/drawing/2014/main" id="{2EB666AF-B145-4F8B-AA01-701D36A5039C}"/>
              </a:ext>
            </a:extLst>
          </p:cNvPr>
          <p:cNvSpPr/>
          <p:nvPr/>
        </p:nvSpPr>
        <p:spPr>
          <a:xfrm>
            <a:off x="5976340" y="1651671"/>
            <a:ext cx="2521259" cy="1188174"/>
          </a:xfrm>
          <a:prstGeom prst="wedgeEllipseCallout">
            <a:avLst>
              <a:gd name="adj1" fmla="val 29464"/>
              <a:gd name="adj2" fmla="val 564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So what?!!!</a:t>
            </a:r>
          </a:p>
        </p:txBody>
      </p:sp>
    </p:spTree>
    <p:extLst>
      <p:ext uri="{BB962C8B-B14F-4D97-AF65-F5344CB8AC3E}">
        <p14:creationId xmlns:p14="http://schemas.microsoft.com/office/powerpoint/2010/main" val="40968874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E93E4-1490-4FAF-8152-4B882F634942}"/>
              </a:ext>
            </a:extLst>
          </p:cNvPr>
          <p:cNvSpPr>
            <a:spLocks noGrp="1"/>
          </p:cNvSpPr>
          <p:nvPr>
            <p:ph type="title"/>
          </p:nvPr>
        </p:nvSpPr>
        <p:spPr/>
        <p:txBody>
          <a:bodyPr/>
          <a:lstStyle/>
          <a:p>
            <a:r>
              <a:rPr lang="en-US" dirty="0"/>
              <a:t>Bargaining on the Margin</a:t>
            </a:r>
          </a:p>
        </p:txBody>
      </p:sp>
      <p:pic>
        <p:nvPicPr>
          <p:cNvPr id="4" name="Picture 4" descr="C:\Users\kdoran\AppData\Local\Microsoft\Windows\Temporary Internet Files\Content.IE5\5DZICKDO\MC900433932[1].png">
            <a:extLst>
              <a:ext uri="{FF2B5EF4-FFF2-40B4-BE49-F238E27FC236}">
                <a16:creationId xmlns:a16="http://schemas.microsoft.com/office/drawing/2014/main" id="{DA6CC07A-8F54-4E5E-8FC5-150840C4DE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kdoran\AppData\Local\Microsoft\Windows\Temporary Internet Files\Content.IE5\5DZICKDO\MC900433932[1].png">
            <a:extLst>
              <a:ext uri="{FF2B5EF4-FFF2-40B4-BE49-F238E27FC236}">
                <a16:creationId xmlns:a16="http://schemas.microsoft.com/office/drawing/2014/main" id="{ED810FF5-61BA-43AD-BB2B-734F00CAEE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3780801"/>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C:\Users\kdoran\AppData\Local\Microsoft\Windows\Temporary Internet Files\Content.IE5\5DZICKDO\MC900433932[1].png">
            <a:extLst>
              <a:ext uri="{FF2B5EF4-FFF2-40B4-BE49-F238E27FC236}">
                <a16:creationId xmlns:a16="http://schemas.microsoft.com/office/drawing/2014/main" id="{A3D32CEE-E018-4A6F-AB3D-03F01E181A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3741784"/>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kdoran\AppData\Local\Microsoft\Windows\Temporary Internet Files\Content.IE5\5DZICKDO\MC900433932[1].png">
            <a:extLst>
              <a:ext uri="{FF2B5EF4-FFF2-40B4-BE49-F238E27FC236}">
                <a16:creationId xmlns:a16="http://schemas.microsoft.com/office/drawing/2014/main" id="{2AB387E1-376F-4B44-B429-C0A55F5235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C:\Users\kdoran\AppData\Local\Microsoft\Windows\Temporary Internet Files\Content.IE5\5DZICKDO\MC900433932[1].png">
            <a:extLst>
              <a:ext uri="{FF2B5EF4-FFF2-40B4-BE49-F238E27FC236}">
                <a16:creationId xmlns:a16="http://schemas.microsoft.com/office/drawing/2014/main" id="{33373846-E214-443D-BD2D-8A23BF61C1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0570" y="3209787"/>
            <a:ext cx="857250" cy="857250"/>
          </a:xfrm>
          <a:prstGeom prst="rect">
            <a:avLst/>
          </a:prstGeom>
          <a:noFill/>
          <a:extLst>
            <a:ext uri="{909E8E84-426E-40DD-AFC4-6F175D3DCCD1}">
              <a14:hiddenFill xmlns:a14="http://schemas.microsoft.com/office/drawing/2010/main">
                <a:solidFill>
                  <a:srgbClr val="FFFFFF"/>
                </a:solidFill>
              </a14:hiddenFill>
            </a:ext>
          </a:extLst>
        </p:spPr>
      </p:pic>
      <p:sp>
        <p:nvSpPr>
          <p:cNvPr id="13" name="Speech Bubble: Oval 12">
            <a:extLst>
              <a:ext uri="{FF2B5EF4-FFF2-40B4-BE49-F238E27FC236}">
                <a16:creationId xmlns:a16="http://schemas.microsoft.com/office/drawing/2014/main" id="{55387B19-0CB4-4A0F-9296-2CED1BEE42C8}"/>
              </a:ext>
            </a:extLst>
          </p:cNvPr>
          <p:cNvSpPr/>
          <p:nvPr/>
        </p:nvSpPr>
        <p:spPr>
          <a:xfrm>
            <a:off x="6096000" y="4824337"/>
            <a:ext cx="2521259" cy="1325562"/>
          </a:xfrm>
          <a:prstGeom prst="wedgeEllipseCallout">
            <a:avLst>
              <a:gd name="adj1" fmla="val 40435"/>
              <a:gd name="adj2" fmla="val -520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Yeah, it’s the most we could ever get while we’re all here!</a:t>
            </a:r>
          </a:p>
        </p:txBody>
      </p:sp>
      <p:sp>
        <p:nvSpPr>
          <p:cNvPr id="14" name="Speech Bubble: Oval 13">
            <a:extLst>
              <a:ext uri="{FF2B5EF4-FFF2-40B4-BE49-F238E27FC236}">
                <a16:creationId xmlns:a16="http://schemas.microsoft.com/office/drawing/2014/main" id="{2EB666AF-B145-4F8B-AA01-701D36A5039C}"/>
              </a:ext>
            </a:extLst>
          </p:cNvPr>
          <p:cNvSpPr/>
          <p:nvPr/>
        </p:nvSpPr>
        <p:spPr>
          <a:xfrm>
            <a:off x="5976340" y="1651671"/>
            <a:ext cx="2521259" cy="1188174"/>
          </a:xfrm>
          <a:prstGeom prst="wedgeEllipseCallout">
            <a:avLst>
              <a:gd name="adj1" fmla="val 29464"/>
              <a:gd name="adj2" fmla="val 564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So, we’re each only going to get $5 per hour?</a:t>
            </a:r>
          </a:p>
        </p:txBody>
      </p:sp>
    </p:spTree>
    <p:extLst>
      <p:ext uri="{BB962C8B-B14F-4D97-AF65-F5344CB8AC3E}">
        <p14:creationId xmlns:p14="http://schemas.microsoft.com/office/powerpoint/2010/main" val="37957594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E93E4-1490-4FAF-8152-4B882F634942}"/>
              </a:ext>
            </a:extLst>
          </p:cNvPr>
          <p:cNvSpPr>
            <a:spLocks noGrp="1"/>
          </p:cNvSpPr>
          <p:nvPr>
            <p:ph type="title"/>
          </p:nvPr>
        </p:nvSpPr>
        <p:spPr/>
        <p:txBody>
          <a:bodyPr/>
          <a:lstStyle/>
          <a:p>
            <a:r>
              <a:rPr lang="en-US" dirty="0"/>
              <a:t>Bargaining on the Margin</a:t>
            </a:r>
          </a:p>
        </p:txBody>
      </p:sp>
      <p:pic>
        <p:nvPicPr>
          <p:cNvPr id="4" name="Picture 4" descr="C:\Users\kdoran\AppData\Local\Microsoft\Windows\Temporary Internet Files\Content.IE5\5DZICKDO\MC900433932[1].png">
            <a:extLst>
              <a:ext uri="{FF2B5EF4-FFF2-40B4-BE49-F238E27FC236}">
                <a16:creationId xmlns:a16="http://schemas.microsoft.com/office/drawing/2014/main" id="{DA6CC07A-8F54-4E5E-8FC5-150840C4DE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kdoran\AppData\Local\Microsoft\Windows\Temporary Internet Files\Content.IE5\5DZICKDO\MC900433932[1].png">
            <a:extLst>
              <a:ext uri="{FF2B5EF4-FFF2-40B4-BE49-F238E27FC236}">
                <a16:creationId xmlns:a16="http://schemas.microsoft.com/office/drawing/2014/main" id="{ED810FF5-61BA-43AD-BB2B-734F00CAEE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3780801"/>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C:\Users\kdoran\AppData\Local\Microsoft\Windows\Temporary Internet Files\Content.IE5\5DZICKDO\MC900433932[1].png">
            <a:extLst>
              <a:ext uri="{FF2B5EF4-FFF2-40B4-BE49-F238E27FC236}">
                <a16:creationId xmlns:a16="http://schemas.microsoft.com/office/drawing/2014/main" id="{A3D32CEE-E018-4A6F-AB3D-03F01E181A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3741784"/>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kdoran\AppData\Local\Microsoft\Windows\Temporary Internet Files\Content.IE5\5DZICKDO\MC900433932[1].png">
            <a:extLst>
              <a:ext uri="{FF2B5EF4-FFF2-40B4-BE49-F238E27FC236}">
                <a16:creationId xmlns:a16="http://schemas.microsoft.com/office/drawing/2014/main" id="{2AB387E1-376F-4B44-B429-C0A55F5235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C:\Users\kdoran\AppData\Local\Microsoft\Windows\Temporary Internet Files\Content.IE5\5DZICKDO\MC900433932[1].png">
            <a:extLst>
              <a:ext uri="{FF2B5EF4-FFF2-40B4-BE49-F238E27FC236}">
                <a16:creationId xmlns:a16="http://schemas.microsoft.com/office/drawing/2014/main" id="{33373846-E214-443D-BD2D-8A23BF61C1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0570" y="3209787"/>
            <a:ext cx="857250" cy="857250"/>
          </a:xfrm>
          <a:prstGeom prst="rect">
            <a:avLst/>
          </a:prstGeom>
          <a:noFill/>
          <a:extLst>
            <a:ext uri="{909E8E84-426E-40DD-AFC4-6F175D3DCCD1}">
              <a14:hiddenFill xmlns:a14="http://schemas.microsoft.com/office/drawing/2010/main">
                <a:solidFill>
                  <a:srgbClr val="FFFFFF"/>
                </a:solidFill>
              </a14:hiddenFill>
            </a:ext>
          </a:extLst>
        </p:spPr>
      </p:pic>
      <p:sp>
        <p:nvSpPr>
          <p:cNvPr id="13" name="Speech Bubble: Oval 12">
            <a:extLst>
              <a:ext uri="{FF2B5EF4-FFF2-40B4-BE49-F238E27FC236}">
                <a16:creationId xmlns:a16="http://schemas.microsoft.com/office/drawing/2014/main" id="{55387B19-0CB4-4A0F-9296-2CED1BEE42C8}"/>
              </a:ext>
            </a:extLst>
          </p:cNvPr>
          <p:cNvSpPr/>
          <p:nvPr/>
        </p:nvSpPr>
        <p:spPr>
          <a:xfrm>
            <a:off x="6096000" y="4824337"/>
            <a:ext cx="2521259" cy="1325562"/>
          </a:xfrm>
          <a:prstGeom prst="wedgeEllipseCallout">
            <a:avLst>
              <a:gd name="adj1" fmla="val 40435"/>
              <a:gd name="adj2" fmla="val -520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Yeah, it’s the most we could ever get while we’re all here!</a:t>
            </a:r>
          </a:p>
        </p:txBody>
      </p:sp>
      <p:sp>
        <p:nvSpPr>
          <p:cNvPr id="14" name="Speech Bubble: Oval 13">
            <a:extLst>
              <a:ext uri="{FF2B5EF4-FFF2-40B4-BE49-F238E27FC236}">
                <a16:creationId xmlns:a16="http://schemas.microsoft.com/office/drawing/2014/main" id="{2EB666AF-B145-4F8B-AA01-701D36A5039C}"/>
              </a:ext>
            </a:extLst>
          </p:cNvPr>
          <p:cNvSpPr/>
          <p:nvPr/>
        </p:nvSpPr>
        <p:spPr>
          <a:xfrm>
            <a:off x="5976340" y="1651671"/>
            <a:ext cx="2521259" cy="1188174"/>
          </a:xfrm>
          <a:prstGeom prst="wedgeEllipseCallout">
            <a:avLst>
              <a:gd name="adj1" fmla="val 29464"/>
              <a:gd name="adj2" fmla="val 564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So, we’re each only going to get $5 per hour?</a:t>
            </a:r>
          </a:p>
        </p:txBody>
      </p:sp>
      <p:sp>
        <p:nvSpPr>
          <p:cNvPr id="10" name="Speech Bubble: Oval 9">
            <a:extLst>
              <a:ext uri="{FF2B5EF4-FFF2-40B4-BE49-F238E27FC236}">
                <a16:creationId xmlns:a16="http://schemas.microsoft.com/office/drawing/2014/main" id="{2CBAACD4-88BD-42AC-B143-49B36F37F30E}"/>
              </a:ext>
            </a:extLst>
          </p:cNvPr>
          <p:cNvSpPr/>
          <p:nvPr/>
        </p:nvSpPr>
        <p:spPr>
          <a:xfrm>
            <a:off x="9670741" y="3073331"/>
            <a:ext cx="2521259" cy="1325562"/>
          </a:xfrm>
          <a:prstGeom prst="wedgeEllipseCallout">
            <a:avLst>
              <a:gd name="adj1" fmla="val -58861"/>
              <a:gd name="adj2" fmla="val -45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least from bargaining individually!</a:t>
            </a:r>
          </a:p>
        </p:txBody>
      </p:sp>
    </p:spTree>
    <p:extLst>
      <p:ext uri="{BB962C8B-B14F-4D97-AF65-F5344CB8AC3E}">
        <p14:creationId xmlns:p14="http://schemas.microsoft.com/office/powerpoint/2010/main" val="11743777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E93E4-1490-4FAF-8152-4B882F634942}"/>
              </a:ext>
            </a:extLst>
          </p:cNvPr>
          <p:cNvSpPr>
            <a:spLocks noGrp="1"/>
          </p:cNvSpPr>
          <p:nvPr>
            <p:ph type="title"/>
          </p:nvPr>
        </p:nvSpPr>
        <p:spPr/>
        <p:txBody>
          <a:bodyPr/>
          <a:lstStyle/>
          <a:p>
            <a:r>
              <a:rPr lang="en-US" dirty="0"/>
              <a:t>Bargaining on the Margin</a:t>
            </a:r>
          </a:p>
        </p:txBody>
      </p:sp>
      <p:pic>
        <p:nvPicPr>
          <p:cNvPr id="4" name="Picture 4" descr="C:\Users\kdoran\AppData\Local\Microsoft\Windows\Temporary Internet Files\Content.IE5\5DZICKDO\MC900433932[1].png">
            <a:extLst>
              <a:ext uri="{FF2B5EF4-FFF2-40B4-BE49-F238E27FC236}">
                <a16:creationId xmlns:a16="http://schemas.microsoft.com/office/drawing/2014/main" id="{DA6CC07A-8F54-4E5E-8FC5-150840C4DE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kdoran\AppData\Local\Microsoft\Windows\Temporary Internet Files\Content.IE5\5DZICKDO\MC900433932[1].png">
            <a:extLst>
              <a:ext uri="{FF2B5EF4-FFF2-40B4-BE49-F238E27FC236}">
                <a16:creationId xmlns:a16="http://schemas.microsoft.com/office/drawing/2014/main" id="{ED810FF5-61BA-43AD-BB2B-734F00CAEE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3780801"/>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C:\Users\kdoran\AppData\Local\Microsoft\Windows\Temporary Internet Files\Content.IE5\5DZICKDO\MC900433932[1].png">
            <a:extLst>
              <a:ext uri="{FF2B5EF4-FFF2-40B4-BE49-F238E27FC236}">
                <a16:creationId xmlns:a16="http://schemas.microsoft.com/office/drawing/2014/main" id="{A3D32CEE-E018-4A6F-AB3D-03F01E181A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3741784"/>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kdoran\AppData\Local\Microsoft\Windows\Temporary Internet Files\Content.IE5\5DZICKDO\MC900433932[1].png">
            <a:extLst>
              <a:ext uri="{FF2B5EF4-FFF2-40B4-BE49-F238E27FC236}">
                <a16:creationId xmlns:a16="http://schemas.microsoft.com/office/drawing/2014/main" id="{2AB387E1-376F-4B44-B429-C0A55F5235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C:\Users\kdoran\AppData\Local\Microsoft\Windows\Temporary Internet Files\Content.IE5\5DZICKDO\MC900433932[1].png">
            <a:extLst>
              <a:ext uri="{FF2B5EF4-FFF2-40B4-BE49-F238E27FC236}">
                <a16:creationId xmlns:a16="http://schemas.microsoft.com/office/drawing/2014/main" id="{33373846-E214-443D-BD2D-8A23BF61C1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0570" y="3209787"/>
            <a:ext cx="857250" cy="857250"/>
          </a:xfrm>
          <a:prstGeom prst="rect">
            <a:avLst/>
          </a:prstGeom>
          <a:noFill/>
          <a:extLst>
            <a:ext uri="{909E8E84-426E-40DD-AFC4-6F175D3DCCD1}">
              <a14:hiddenFill xmlns:a14="http://schemas.microsoft.com/office/drawing/2010/main">
                <a:solidFill>
                  <a:srgbClr val="FFFFFF"/>
                </a:solidFill>
              </a14:hiddenFill>
            </a:ext>
          </a:extLst>
        </p:spPr>
      </p:pic>
      <p:sp>
        <p:nvSpPr>
          <p:cNvPr id="13" name="Speech Bubble: Oval 12">
            <a:extLst>
              <a:ext uri="{FF2B5EF4-FFF2-40B4-BE49-F238E27FC236}">
                <a16:creationId xmlns:a16="http://schemas.microsoft.com/office/drawing/2014/main" id="{55387B19-0CB4-4A0F-9296-2CED1BEE42C8}"/>
              </a:ext>
            </a:extLst>
          </p:cNvPr>
          <p:cNvSpPr/>
          <p:nvPr/>
        </p:nvSpPr>
        <p:spPr>
          <a:xfrm>
            <a:off x="6096000" y="4824337"/>
            <a:ext cx="2521259" cy="1325562"/>
          </a:xfrm>
          <a:prstGeom prst="wedgeEllipseCallout">
            <a:avLst>
              <a:gd name="adj1" fmla="val 40435"/>
              <a:gd name="adj2" fmla="val -520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Yeah, it’s the most we could ever get while we’re all here!</a:t>
            </a:r>
            <a:endParaRPr lang="en-US" dirty="0"/>
          </a:p>
        </p:txBody>
      </p:sp>
      <p:sp>
        <p:nvSpPr>
          <p:cNvPr id="14" name="Speech Bubble: Oval 13">
            <a:extLst>
              <a:ext uri="{FF2B5EF4-FFF2-40B4-BE49-F238E27FC236}">
                <a16:creationId xmlns:a16="http://schemas.microsoft.com/office/drawing/2014/main" id="{2EB666AF-B145-4F8B-AA01-701D36A5039C}"/>
              </a:ext>
            </a:extLst>
          </p:cNvPr>
          <p:cNvSpPr/>
          <p:nvPr/>
        </p:nvSpPr>
        <p:spPr>
          <a:xfrm>
            <a:off x="5976340" y="1651671"/>
            <a:ext cx="2521259" cy="1188174"/>
          </a:xfrm>
          <a:prstGeom prst="wedgeEllipseCallout">
            <a:avLst>
              <a:gd name="adj1" fmla="val 29464"/>
              <a:gd name="adj2" fmla="val 564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So, we’re each only going to get $5 per hour?</a:t>
            </a:r>
          </a:p>
        </p:txBody>
      </p:sp>
      <p:sp>
        <p:nvSpPr>
          <p:cNvPr id="10" name="Speech Bubble: Oval 9">
            <a:extLst>
              <a:ext uri="{FF2B5EF4-FFF2-40B4-BE49-F238E27FC236}">
                <a16:creationId xmlns:a16="http://schemas.microsoft.com/office/drawing/2014/main" id="{2CBAACD4-88BD-42AC-B143-49B36F37F30E}"/>
              </a:ext>
            </a:extLst>
          </p:cNvPr>
          <p:cNvSpPr/>
          <p:nvPr/>
        </p:nvSpPr>
        <p:spPr>
          <a:xfrm>
            <a:off x="9670741" y="3073331"/>
            <a:ext cx="2521259" cy="1325562"/>
          </a:xfrm>
          <a:prstGeom prst="wedgeEllipseCallout">
            <a:avLst>
              <a:gd name="adj1" fmla="val -58861"/>
              <a:gd name="adj2" fmla="val -45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 could get more by sharing profits on top</a:t>
            </a:r>
          </a:p>
        </p:txBody>
      </p:sp>
    </p:spTree>
    <p:extLst>
      <p:ext uri="{BB962C8B-B14F-4D97-AF65-F5344CB8AC3E}">
        <p14:creationId xmlns:p14="http://schemas.microsoft.com/office/powerpoint/2010/main" val="14149630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E93E4-1490-4FAF-8152-4B882F634942}"/>
              </a:ext>
            </a:extLst>
          </p:cNvPr>
          <p:cNvSpPr>
            <a:spLocks noGrp="1"/>
          </p:cNvSpPr>
          <p:nvPr>
            <p:ph type="title"/>
          </p:nvPr>
        </p:nvSpPr>
        <p:spPr/>
        <p:txBody>
          <a:bodyPr/>
          <a:lstStyle/>
          <a:p>
            <a:r>
              <a:rPr lang="en-US" dirty="0"/>
              <a:t>Bargaining on the Margin</a:t>
            </a:r>
          </a:p>
        </p:txBody>
      </p:sp>
      <p:pic>
        <p:nvPicPr>
          <p:cNvPr id="4" name="Picture 4" descr="C:\Users\kdoran\AppData\Local\Microsoft\Windows\Temporary Internet Files\Content.IE5\5DZICKDO\MC900433932[1].png">
            <a:extLst>
              <a:ext uri="{FF2B5EF4-FFF2-40B4-BE49-F238E27FC236}">
                <a16:creationId xmlns:a16="http://schemas.microsoft.com/office/drawing/2014/main" id="{DA6CC07A-8F54-4E5E-8FC5-150840C4DE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kdoran\AppData\Local\Microsoft\Windows\Temporary Internet Files\Content.IE5\5DZICKDO\MC900433932[1].png">
            <a:extLst>
              <a:ext uri="{FF2B5EF4-FFF2-40B4-BE49-F238E27FC236}">
                <a16:creationId xmlns:a16="http://schemas.microsoft.com/office/drawing/2014/main" id="{ED810FF5-61BA-43AD-BB2B-734F00CAEE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070" y="3780801"/>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C:\Users\kdoran\AppData\Local\Microsoft\Windows\Temporary Internet Files\Content.IE5\5DZICKDO\MC900433932[1].png">
            <a:extLst>
              <a:ext uri="{FF2B5EF4-FFF2-40B4-BE49-F238E27FC236}">
                <a16:creationId xmlns:a16="http://schemas.microsoft.com/office/drawing/2014/main" id="{A3D32CEE-E018-4A6F-AB3D-03F01E181A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3741784"/>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kdoran\AppData\Local\Microsoft\Windows\Temporary Internet Files\Content.IE5\5DZICKDO\MC900433932[1].png">
            <a:extLst>
              <a:ext uri="{FF2B5EF4-FFF2-40B4-BE49-F238E27FC236}">
                <a16:creationId xmlns:a16="http://schemas.microsoft.com/office/drawing/2014/main" id="{2AB387E1-376F-4B44-B429-C0A55F5235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7820" y="2878862"/>
            <a:ext cx="857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C:\Users\kdoran\AppData\Local\Microsoft\Windows\Temporary Internet Files\Content.IE5\5DZICKDO\MC900433932[1].png">
            <a:extLst>
              <a:ext uri="{FF2B5EF4-FFF2-40B4-BE49-F238E27FC236}">
                <a16:creationId xmlns:a16="http://schemas.microsoft.com/office/drawing/2014/main" id="{33373846-E214-443D-BD2D-8A23BF61C1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0570" y="3209787"/>
            <a:ext cx="857250" cy="857250"/>
          </a:xfrm>
          <a:prstGeom prst="rect">
            <a:avLst/>
          </a:prstGeom>
          <a:noFill/>
          <a:extLst>
            <a:ext uri="{909E8E84-426E-40DD-AFC4-6F175D3DCCD1}">
              <a14:hiddenFill xmlns:a14="http://schemas.microsoft.com/office/drawing/2010/main">
                <a:solidFill>
                  <a:srgbClr val="FFFFFF"/>
                </a:solidFill>
              </a14:hiddenFill>
            </a:ext>
          </a:extLst>
        </p:spPr>
      </p:pic>
      <p:sp>
        <p:nvSpPr>
          <p:cNvPr id="13" name="Speech Bubble: Oval 12">
            <a:extLst>
              <a:ext uri="{FF2B5EF4-FFF2-40B4-BE49-F238E27FC236}">
                <a16:creationId xmlns:a16="http://schemas.microsoft.com/office/drawing/2014/main" id="{55387B19-0CB4-4A0F-9296-2CED1BEE42C8}"/>
              </a:ext>
            </a:extLst>
          </p:cNvPr>
          <p:cNvSpPr/>
          <p:nvPr/>
        </p:nvSpPr>
        <p:spPr>
          <a:xfrm>
            <a:off x="6096000" y="4824337"/>
            <a:ext cx="2521259" cy="1325562"/>
          </a:xfrm>
          <a:prstGeom prst="wedgeEllipseCallout">
            <a:avLst>
              <a:gd name="adj1" fmla="val 40435"/>
              <a:gd name="adj2" fmla="val -520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Sure, maybe in October! </a:t>
            </a:r>
            <a:r>
              <a:rPr lang="en-US" dirty="0">
                <a:sym typeface="Wingdings" panose="05000000000000000000" pitchFamily="2" charset="2"/>
              </a:rPr>
              <a:t></a:t>
            </a:r>
            <a:endParaRPr lang="en-US" dirty="0"/>
          </a:p>
        </p:txBody>
      </p:sp>
      <p:sp>
        <p:nvSpPr>
          <p:cNvPr id="14" name="Speech Bubble: Oval 13">
            <a:extLst>
              <a:ext uri="{FF2B5EF4-FFF2-40B4-BE49-F238E27FC236}">
                <a16:creationId xmlns:a16="http://schemas.microsoft.com/office/drawing/2014/main" id="{2EB666AF-B145-4F8B-AA01-701D36A5039C}"/>
              </a:ext>
            </a:extLst>
          </p:cNvPr>
          <p:cNvSpPr/>
          <p:nvPr/>
        </p:nvSpPr>
        <p:spPr>
          <a:xfrm>
            <a:off x="5976340" y="1651671"/>
            <a:ext cx="2521259" cy="1188174"/>
          </a:xfrm>
          <a:prstGeom prst="wedgeEllipseCallout">
            <a:avLst>
              <a:gd name="adj1" fmla="val 29464"/>
              <a:gd name="adj2" fmla="val 564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Let’s talk about that soon!</a:t>
            </a:r>
          </a:p>
        </p:txBody>
      </p:sp>
      <p:sp>
        <p:nvSpPr>
          <p:cNvPr id="10" name="Speech Bubble: Oval 9">
            <a:extLst>
              <a:ext uri="{FF2B5EF4-FFF2-40B4-BE49-F238E27FC236}">
                <a16:creationId xmlns:a16="http://schemas.microsoft.com/office/drawing/2014/main" id="{2CBAACD4-88BD-42AC-B143-49B36F37F30E}"/>
              </a:ext>
            </a:extLst>
          </p:cNvPr>
          <p:cNvSpPr/>
          <p:nvPr/>
        </p:nvSpPr>
        <p:spPr>
          <a:xfrm>
            <a:off x="9670741" y="3073331"/>
            <a:ext cx="2521259" cy="1325562"/>
          </a:xfrm>
          <a:prstGeom prst="wedgeEllipseCallout">
            <a:avLst>
              <a:gd name="adj1" fmla="val -58861"/>
              <a:gd name="adj2" fmla="val -45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 could get more by sharing profits on top</a:t>
            </a:r>
          </a:p>
        </p:txBody>
      </p:sp>
    </p:spTree>
    <p:extLst>
      <p:ext uri="{BB962C8B-B14F-4D97-AF65-F5344CB8AC3E}">
        <p14:creationId xmlns:p14="http://schemas.microsoft.com/office/powerpoint/2010/main" val="6178193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3EF43-4A5D-4D9A-B40D-5C05B1ABF633}"/>
              </a:ext>
            </a:extLst>
          </p:cNvPr>
          <p:cNvSpPr>
            <a:spLocks noGrp="1"/>
          </p:cNvSpPr>
          <p:nvPr>
            <p:ph type="title"/>
          </p:nvPr>
        </p:nvSpPr>
        <p:spPr/>
        <p:txBody>
          <a:bodyPr/>
          <a:lstStyle/>
          <a:p>
            <a:r>
              <a:rPr lang="en-US" dirty="0"/>
              <a:t>The evidence as it stands</a:t>
            </a:r>
          </a:p>
        </p:txBody>
      </p:sp>
      <p:sp>
        <p:nvSpPr>
          <p:cNvPr id="3" name="Content Placeholder 2">
            <a:extLst>
              <a:ext uri="{FF2B5EF4-FFF2-40B4-BE49-F238E27FC236}">
                <a16:creationId xmlns:a16="http://schemas.microsoft.com/office/drawing/2014/main" id="{4F66C31D-494F-463A-8146-92BA9C3EE1AB}"/>
              </a:ext>
            </a:extLst>
          </p:cNvPr>
          <p:cNvSpPr>
            <a:spLocks noGrp="1"/>
          </p:cNvSpPr>
          <p:nvPr>
            <p:ph idx="1"/>
          </p:nvPr>
        </p:nvSpPr>
        <p:spPr/>
        <p:txBody>
          <a:bodyPr>
            <a:normAutofit fontScale="92500" lnSpcReduction="20000"/>
          </a:bodyPr>
          <a:lstStyle/>
          <a:p>
            <a:r>
              <a:rPr lang="en-US" dirty="0"/>
              <a:t>There is lots of evidence that when people’s (city’s, state’s, country’s) productivity doubles, their pay roughly doubles as well.</a:t>
            </a:r>
          </a:p>
          <a:p>
            <a:r>
              <a:rPr lang="en-US" dirty="0"/>
              <a:t>This happens even when the (typical) phenomenon of lots of competition is present.</a:t>
            </a:r>
          </a:p>
          <a:p>
            <a:r>
              <a:rPr lang="en-US" dirty="0"/>
              <a:t>In fact, lots of competition doesn’t have any negative effect on this occurring. </a:t>
            </a:r>
          </a:p>
          <a:p>
            <a:r>
              <a:rPr lang="en-US" dirty="0"/>
              <a:t>Neither does having outside options (such as savings or family support)</a:t>
            </a:r>
          </a:p>
          <a:p>
            <a:r>
              <a:rPr lang="en-US" dirty="0"/>
              <a:t>We see no way to square this with Marx’s belief that the only way to explain surplus value was exploitation due to over-competition.</a:t>
            </a:r>
          </a:p>
          <a:p>
            <a:r>
              <a:rPr lang="en-US" dirty="0"/>
              <a:t>And it’s quite clear Marx didn’t consider the other possible explanation anyway.</a:t>
            </a:r>
          </a:p>
          <a:p>
            <a:r>
              <a:rPr lang="en-US" dirty="0"/>
              <a:t>But it’s hard to express this in a lecture. The evidence is actually </a:t>
            </a:r>
            <a:r>
              <a:rPr lang="en-US" i="1" dirty="0"/>
              <a:t>too much</a:t>
            </a:r>
            <a:r>
              <a:rPr lang="en-US" dirty="0"/>
              <a:t>!</a:t>
            </a:r>
          </a:p>
        </p:txBody>
      </p:sp>
    </p:spTree>
    <p:extLst>
      <p:ext uri="{BB962C8B-B14F-4D97-AF65-F5344CB8AC3E}">
        <p14:creationId xmlns:p14="http://schemas.microsoft.com/office/powerpoint/2010/main" val="11986376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BD6AA-4897-4E65-9854-B1B9425CB23A}"/>
              </a:ext>
            </a:extLst>
          </p:cNvPr>
          <p:cNvSpPr>
            <a:spLocks noGrp="1"/>
          </p:cNvSpPr>
          <p:nvPr>
            <p:ph type="title"/>
          </p:nvPr>
        </p:nvSpPr>
        <p:spPr/>
        <p:txBody>
          <a:bodyPr/>
          <a:lstStyle/>
          <a:p>
            <a:r>
              <a:rPr lang="en-US" dirty="0"/>
              <a:t>Review of the Evidence for these Patterns</a:t>
            </a:r>
          </a:p>
        </p:txBody>
      </p:sp>
      <p:sp>
        <p:nvSpPr>
          <p:cNvPr id="3" name="Content Placeholder 2">
            <a:extLst>
              <a:ext uri="{FF2B5EF4-FFF2-40B4-BE49-F238E27FC236}">
                <a16:creationId xmlns:a16="http://schemas.microsoft.com/office/drawing/2014/main" id="{611C5448-FBDB-4127-B9F5-405B23F568F3}"/>
              </a:ext>
            </a:extLst>
          </p:cNvPr>
          <p:cNvSpPr>
            <a:spLocks noGrp="1"/>
          </p:cNvSpPr>
          <p:nvPr>
            <p:ph idx="1"/>
          </p:nvPr>
        </p:nvSpPr>
        <p:spPr/>
        <p:txBody>
          <a:bodyPr/>
          <a:lstStyle/>
          <a:p>
            <a:r>
              <a:rPr lang="en-US" dirty="0"/>
              <a:t>Experiments</a:t>
            </a:r>
          </a:p>
          <a:p>
            <a:r>
              <a:rPr lang="en-US" dirty="0"/>
              <a:t>Natural Experiments</a:t>
            </a:r>
          </a:p>
          <a:p>
            <a:r>
              <a:rPr lang="en-US" dirty="0"/>
              <a:t>Overlapping weaknesses</a:t>
            </a:r>
          </a:p>
          <a:p>
            <a:pPr lvl="1"/>
            <a:r>
              <a:rPr lang="en-US" dirty="0"/>
              <a:t>Example: Knowledge and Population from Kremer vs. City Density studies</a:t>
            </a:r>
          </a:p>
          <a:p>
            <a:r>
              <a:rPr lang="en-US" dirty="0"/>
              <a:t>Reported in journal articles</a:t>
            </a:r>
          </a:p>
          <a:p>
            <a:r>
              <a:rPr lang="en-US" dirty="0"/>
              <a:t>Reported in Handbook Chapters and JEL reviews</a:t>
            </a:r>
          </a:p>
          <a:p>
            <a:r>
              <a:rPr lang="en-US" dirty="0"/>
              <a:t>Reported in Books </a:t>
            </a:r>
          </a:p>
          <a:p>
            <a:endParaRPr lang="en-US" dirty="0"/>
          </a:p>
        </p:txBody>
      </p:sp>
    </p:spTree>
    <p:extLst>
      <p:ext uri="{BB962C8B-B14F-4D97-AF65-F5344CB8AC3E}">
        <p14:creationId xmlns:p14="http://schemas.microsoft.com/office/powerpoint/2010/main" val="5142215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8CABF-650B-46EC-B638-F138A79585A9}"/>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90FAD74D-9A3A-4AEE-AF6F-3179348E78F9}"/>
              </a:ext>
            </a:extLst>
          </p:cNvPr>
          <p:cNvSpPr>
            <a:spLocks noGrp="1"/>
          </p:cNvSpPr>
          <p:nvPr>
            <p:ph idx="1"/>
          </p:nvPr>
        </p:nvSpPr>
        <p:spPr/>
        <p:txBody>
          <a:bodyPr/>
          <a:lstStyle/>
          <a:p>
            <a:r>
              <a:rPr lang="en-US" dirty="0"/>
              <a:t>Now that we’ve reviewed the patterns, reviewed why they seem to arise, and reviewed why the empirical evidence is hard to resist, let’s do a deep dive.</a:t>
            </a:r>
          </a:p>
          <a:p>
            <a:r>
              <a:rPr lang="en-US" dirty="0"/>
              <a:t>We need to understand one of these patterns so well that we can actually see what is strictly necessary for it to occur, both in terms of:</a:t>
            </a:r>
          </a:p>
          <a:p>
            <a:pPr lvl="1"/>
            <a:r>
              <a:rPr lang="en-US" dirty="0"/>
              <a:t>What mechanically leads to the patterns in the moment.</a:t>
            </a:r>
          </a:p>
          <a:p>
            <a:pPr lvl="1"/>
            <a:r>
              <a:rPr lang="en-US" dirty="0"/>
              <a:t>What surrounding preconditions would therefor be necessary to allow for this to mechanism to occur.</a:t>
            </a:r>
          </a:p>
        </p:txBody>
      </p:sp>
    </p:spTree>
    <p:extLst>
      <p:ext uri="{BB962C8B-B14F-4D97-AF65-F5344CB8AC3E}">
        <p14:creationId xmlns:p14="http://schemas.microsoft.com/office/powerpoint/2010/main" val="14176376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EBB40-2AA8-4792-8E17-281FE3EE2883}"/>
              </a:ext>
            </a:extLst>
          </p:cNvPr>
          <p:cNvSpPr>
            <a:spLocks noGrp="1"/>
          </p:cNvSpPr>
          <p:nvPr>
            <p:ph type="title"/>
          </p:nvPr>
        </p:nvSpPr>
        <p:spPr/>
        <p:txBody>
          <a:bodyPr/>
          <a:lstStyle/>
          <a:p>
            <a:r>
              <a:rPr lang="en-US" dirty="0"/>
              <a:t>Deep Dive into Price Equilibration</a:t>
            </a:r>
          </a:p>
        </p:txBody>
      </p:sp>
      <p:sp>
        <p:nvSpPr>
          <p:cNvPr id="3" name="Content Placeholder 2">
            <a:extLst>
              <a:ext uri="{FF2B5EF4-FFF2-40B4-BE49-F238E27FC236}">
                <a16:creationId xmlns:a16="http://schemas.microsoft.com/office/drawing/2014/main" id="{D133CE81-7840-46C9-A0F5-B666B2BFA898}"/>
              </a:ext>
            </a:extLst>
          </p:cNvPr>
          <p:cNvSpPr>
            <a:spLocks noGrp="1"/>
          </p:cNvSpPr>
          <p:nvPr>
            <p:ph idx="1"/>
          </p:nvPr>
        </p:nvSpPr>
        <p:spPr/>
        <p:txBody>
          <a:bodyPr/>
          <a:lstStyle/>
          <a:p>
            <a:r>
              <a:rPr lang="en-US" dirty="0"/>
              <a:t>Let’s look at where Price Equilibration comes from</a:t>
            </a:r>
          </a:p>
          <a:p>
            <a:r>
              <a:rPr lang="en-US" dirty="0"/>
              <a:t>First, let’s look at human traders in a Continuous Double Auction like the one you did in class! </a:t>
            </a:r>
          </a:p>
          <a:p>
            <a:r>
              <a:rPr lang="en-US" dirty="0"/>
              <a:t>Let’s suppose that each human trader has either a maximum price they’d be willing to pay, or a minimum price they’d be willing to accept.</a:t>
            </a:r>
          </a:p>
        </p:txBody>
      </p:sp>
    </p:spTree>
    <p:extLst>
      <p:ext uri="{BB962C8B-B14F-4D97-AF65-F5344CB8AC3E}">
        <p14:creationId xmlns:p14="http://schemas.microsoft.com/office/powerpoint/2010/main" val="751430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850BC-CDF1-4543-B31D-CD2467BAB147}"/>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20D7EB7F-D3EF-4279-BDA1-5F969C57A8C2}"/>
              </a:ext>
            </a:extLst>
          </p:cNvPr>
          <p:cNvSpPr>
            <a:spLocks noGrp="1"/>
          </p:cNvSpPr>
          <p:nvPr>
            <p:ph idx="1"/>
          </p:nvPr>
        </p:nvSpPr>
        <p:spPr/>
        <p:txBody>
          <a:bodyPr>
            <a:normAutofit fontScale="92500" lnSpcReduction="10000"/>
          </a:bodyPr>
          <a:lstStyle/>
          <a:p>
            <a:pPr marL="514350" indent="-514350">
              <a:buAutoNum type="arabicParenBoth"/>
            </a:pPr>
            <a:r>
              <a:rPr lang="en-US" dirty="0"/>
              <a:t>Prayer</a:t>
            </a:r>
          </a:p>
          <a:p>
            <a:pPr marL="514350" indent="-514350">
              <a:buAutoNum type="arabicParenBoth"/>
            </a:pPr>
            <a:r>
              <a:rPr lang="en-US" dirty="0"/>
              <a:t>Review of Four Economic Patterns</a:t>
            </a:r>
          </a:p>
          <a:p>
            <a:pPr marL="514350" indent="-514350">
              <a:buAutoNum type="arabicParenBoth"/>
            </a:pPr>
            <a:r>
              <a:rPr lang="en-US" dirty="0"/>
              <a:t>Review of where they come from</a:t>
            </a:r>
          </a:p>
          <a:p>
            <a:pPr marL="514350" indent="-514350">
              <a:buAutoNum type="arabicParenBoth"/>
            </a:pPr>
            <a:r>
              <a:rPr lang="en-US" dirty="0"/>
              <a:t>Review of our evidence for these patterns </a:t>
            </a:r>
          </a:p>
          <a:p>
            <a:pPr marL="514350" indent="-514350">
              <a:buAutoNum type="arabicParenBoth"/>
            </a:pPr>
            <a:r>
              <a:rPr lang="en-US" dirty="0"/>
              <a:t>Deep dive into where Price Equilibration comes from</a:t>
            </a:r>
          </a:p>
          <a:p>
            <a:pPr marL="514350" indent="-514350">
              <a:buAutoNum type="arabicParenBoth"/>
            </a:pPr>
            <a:r>
              <a:rPr lang="en-US" dirty="0"/>
              <a:t>What if there was no one to exchange?</a:t>
            </a:r>
          </a:p>
          <a:p>
            <a:pPr marL="514350" indent="-514350">
              <a:buAutoNum type="arabicParenBoth"/>
            </a:pPr>
            <a:r>
              <a:rPr lang="en-US" dirty="0"/>
              <a:t>Traffic analogy redux</a:t>
            </a:r>
          </a:p>
          <a:p>
            <a:pPr marL="514350" indent="-514350">
              <a:buAutoNum type="arabicParenBoth"/>
            </a:pPr>
            <a:r>
              <a:rPr lang="en-US" dirty="0"/>
              <a:t>Prevalence of the Preconditions</a:t>
            </a:r>
          </a:p>
          <a:p>
            <a:pPr marL="514350" indent="-514350">
              <a:buAutoNum type="arabicParenBoth"/>
            </a:pPr>
            <a:r>
              <a:rPr lang="en-US" dirty="0"/>
              <a:t>Did the Church have anything to do with the instantiation of these preconditions?</a:t>
            </a:r>
          </a:p>
        </p:txBody>
      </p:sp>
    </p:spTree>
    <p:extLst>
      <p:ext uri="{BB962C8B-B14F-4D97-AF65-F5344CB8AC3E}">
        <p14:creationId xmlns:p14="http://schemas.microsoft.com/office/powerpoint/2010/main" val="9194249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D102FC8-9886-41B3-8D5C-B315810AF21E}"/>
              </a:ext>
            </a:extLst>
          </p:cNvPr>
          <p:cNvPicPr>
            <a:picLocks noChangeAspect="1"/>
          </p:cNvPicPr>
          <p:nvPr/>
        </p:nvPicPr>
        <p:blipFill>
          <a:blip r:embed="rId2"/>
          <a:stretch>
            <a:fillRect/>
          </a:stretch>
        </p:blipFill>
        <p:spPr>
          <a:xfrm>
            <a:off x="0" y="1311950"/>
            <a:ext cx="12192000" cy="4234099"/>
          </a:xfrm>
          <a:prstGeom prst="rect">
            <a:avLst/>
          </a:prstGeom>
        </p:spPr>
      </p:pic>
      <p:pic>
        <p:nvPicPr>
          <p:cNvPr id="2" name="Picture 1">
            <a:extLst>
              <a:ext uri="{FF2B5EF4-FFF2-40B4-BE49-F238E27FC236}">
                <a16:creationId xmlns:a16="http://schemas.microsoft.com/office/drawing/2014/main" id="{0F49B29A-8D84-41F4-AB69-BA74F2E11292}"/>
              </a:ext>
            </a:extLst>
          </p:cNvPr>
          <p:cNvPicPr>
            <a:picLocks noChangeAspect="1"/>
          </p:cNvPicPr>
          <p:nvPr/>
        </p:nvPicPr>
        <p:blipFill>
          <a:blip r:embed="rId3"/>
          <a:stretch>
            <a:fillRect/>
          </a:stretch>
        </p:blipFill>
        <p:spPr>
          <a:xfrm>
            <a:off x="0" y="1269221"/>
            <a:ext cx="12192000" cy="4319558"/>
          </a:xfrm>
          <a:prstGeom prst="rect">
            <a:avLst/>
          </a:prstGeom>
        </p:spPr>
      </p:pic>
      <p:pic>
        <p:nvPicPr>
          <p:cNvPr id="5" name="Picture 4">
            <a:extLst>
              <a:ext uri="{FF2B5EF4-FFF2-40B4-BE49-F238E27FC236}">
                <a16:creationId xmlns:a16="http://schemas.microsoft.com/office/drawing/2014/main" id="{CC895EBC-BA5B-4F36-8C45-017781C2C675}"/>
              </a:ext>
            </a:extLst>
          </p:cNvPr>
          <p:cNvPicPr>
            <a:picLocks noChangeAspect="1"/>
          </p:cNvPicPr>
          <p:nvPr/>
        </p:nvPicPr>
        <p:blipFill>
          <a:blip r:embed="rId4"/>
          <a:stretch>
            <a:fillRect/>
          </a:stretch>
        </p:blipFill>
        <p:spPr>
          <a:xfrm>
            <a:off x="0" y="1430513"/>
            <a:ext cx="12192000" cy="4319530"/>
          </a:xfrm>
          <a:prstGeom prst="rect">
            <a:avLst/>
          </a:prstGeom>
        </p:spPr>
      </p:pic>
    </p:spTree>
    <p:extLst>
      <p:ext uri="{BB962C8B-B14F-4D97-AF65-F5344CB8AC3E}">
        <p14:creationId xmlns:p14="http://schemas.microsoft.com/office/powerpoint/2010/main" val="39408922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F6A67-1F18-4990-8063-1385F3580F7C}"/>
              </a:ext>
            </a:extLst>
          </p:cNvPr>
          <p:cNvSpPr>
            <a:spLocks noGrp="1"/>
          </p:cNvSpPr>
          <p:nvPr>
            <p:ph type="title"/>
          </p:nvPr>
        </p:nvSpPr>
        <p:spPr/>
        <p:txBody>
          <a:bodyPr/>
          <a:lstStyle/>
          <a:p>
            <a:r>
              <a:rPr lang="en-US" dirty="0"/>
              <a:t>Deep Dive into Price Equilibration</a:t>
            </a:r>
          </a:p>
        </p:txBody>
      </p:sp>
      <p:sp>
        <p:nvSpPr>
          <p:cNvPr id="3" name="Content Placeholder 2">
            <a:extLst>
              <a:ext uri="{FF2B5EF4-FFF2-40B4-BE49-F238E27FC236}">
                <a16:creationId xmlns:a16="http://schemas.microsoft.com/office/drawing/2014/main" id="{C5C6A589-9433-4A55-9237-CC394AC29210}"/>
              </a:ext>
            </a:extLst>
          </p:cNvPr>
          <p:cNvSpPr>
            <a:spLocks noGrp="1"/>
          </p:cNvSpPr>
          <p:nvPr>
            <p:ph idx="1"/>
          </p:nvPr>
        </p:nvSpPr>
        <p:spPr/>
        <p:txBody>
          <a:bodyPr/>
          <a:lstStyle/>
          <a:p>
            <a:r>
              <a:rPr lang="en-US" dirty="0"/>
              <a:t>What happens if we use Zero Intelligence (ZI) traders who make bids and asks in a uniformly random manner, unbounded by any constraints?</a:t>
            </a:r>
          </a:p>
        </p:txBody>
      </p:sp>
    </p:spTree>
    <p:extLst>
      <p:ext uri="{BB962C8B-B14F-4D97-AF65-F5344CB8AC3E}">
        <p14:creationId xmlns:p14="http://schemas.microsoft.com/office/powerpoint/2010/main" val="9307751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D102FC8-9886-41B3-8D5C-B315810AF21E}"/>
              </a:ext>
            </a:extLst>
          </p:cNvPr>
          <p:cNvPicPr>
            <a:picLocks noChangeAspect="1"/>
          </p:cNvPicPr>
          <p:nvPr/>
        </p:nvPicPr>
        <p:blipFill>
          <a:blip r:embed="rId2"/>
          <a:stretch>
            <a:fillRect/>
          </a:stretch>
        </p:blipFill>
        <p:spPr>
          <a:xfrm>
            <a:off x="0" y="1311950"/>
            <a:ext cx="12192000" cy="4234099"/>
          </a:xfrm>
          <a:prstGeom prst="rect">
            <a:avLst/>
          </a:prstGeom>
        </p:spPr>
      </p:pic>
    </p:spTree>
    <p:extLst>
      <p:ext uri="{BB962C8B-B14F-4D97-AF65-F5344CB8AC3E}">
        <p14:creationId xmlns:p14="http://schemas.microsoft.com/office/powerpoint/2010/main" val="33700651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F6A67-1F18-4990-8063-1385F3580F7C}"/>
              </a:ext>
            </a:extLst>
          </p:cNvPr>
          <p:cNvSpPr>
            <a:spLocks noGrp="1"/>
          </p:cNvSpPr>
          <p:nvPr>
            <p:ph type="title"/>
          </p:nvPr>
        </p:nvSpPr>
        <p:spPr/>
        <p:txBody>
          <a:bodyPr/>
          <a:lstStyle/>
          <a:p>
            <a:r>
              <a:rPr lang="en-US" dirty="0"/>
              <a:t>Deep Dive into Price Equilibration</a:t>
            </a:r>
          </a:p>
        </p:txBody>
      </p:sp>
      <p:sp>
        <p:nvSpPr>
          <p:cNvPr id="3" name="Content Placeholder 2">
            <a:extLst>
              <a:ext uri="{FF2B5EF4-FFF2-40B4-BE49-F238E27FC236}">
                <a16:creationId xmlns:a16="http://schemas.microsoft.com/office/drawing/2014/main" id="{C5C6A589-9433-4A55-9237-CC394AC29210}"/>
              </a:ext>
            </a:extLst>
          </p:cNvPr>
          <p:cNvSpPr>
            <a:spLocks noGrp="1"/>
          </p:cNvSpPr>
          <p:nvPr>
            <p:ph idx="1"/>
          </p:nvPr>
        </p:nvSpPr>
        <p:spPr/>
        <p:txBody>
          <a:bodyPr/>
          <a:lstStyle/>
          <a:p>
            <a:r>
              <a:rPr lang="en-US" dirty="0"/>
              <a:t>Now, let’s continue to use Zero Intelligence (ZI) traders who make bids and asks in a uniformly random manner.</a:t>
            </a:r>
          </a:p>
          <a:p>
            <a:r>
              <a:rPr lang="en-US" dirty="0"/>
              <a:t>But, this time, let’s impose constraints: each trader has a maximum price they’d be willing to pay, and a minimum price they’d be willing to accept.</a:t>
            </a:r>
          </a:p>
        </p:txBody>
      </p:sp>
    </p:spTree>
    <p:extLst>
      <p:ext uri="{BB962C8B-B14F-4D97-AF65-F5344CB8AC3E}">
        <p14:creationId xmlns:p14="http://schemas.microsoft.com/office/powerpoint/2010/main" val="28472602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D102FC8-9886-41B3-8D5C-B315810AF21E}"/>
              </a:ext>
            </a:extLst>
          </p:cNvPr>
          <p:cNvPicPr>
            <a:picLocks noChangeAspect="1"/>
          </p:cNvPicPr>
          <p:nvPr/>
        </p:nvPicPr>
        <p:blipFill>
          <a:blip r:embed="rId2"/>
          <a:stretch>
            <a:fillRect/>
          </a:stretch>
        </p:blipFill>
        <p:spPr>
          <a:xfrm>
            <a:off x="0" y="1311950"/>
            <a:ext cx="12192000" cy="4234099"/>
          </a:xfrm>
          <a:prstGeom prst="rect">
            <a:avLst/>
          </a:prstGeom>
        </p:spPr>
      </p:pic>
      <p:pic>
        <p:nvPicPr>
          <p:cNvPr id="2" name="Picture 1">
            <a:extLst>
              <a:ext uri="{FF2B5EF4-FFF2-40B4-BE49-F238E27FC236}">
                <a16:creationId xmlns:a16="http://schemas.microsoft.com/office/drawing/2014/main" id="{0F49B29A-8D84-41F4-AB69-BA74F2E11292}"/>
              </a:ext>
            </a:extLst>
          </p:cNvPr>
          <p:cNvPicPr>
            <a:picLocks noChangeAspect="1"/>
          </p:cNvPicPr>
          <p:nvPr/>
        </p:nvPicPr>
        <p:blipFill>
          <a:blip r:embed="rId3"/>
          <a:stretch>
            <a:fillRect/>
          </a:stretch>
        </p:blipFill>
        <p:spPr>
          <a:xfrm>
            <a:off x="0" y="1269221"/>
            <a:ext cx="12192000" cy="4319558"/>
          </a:xfrm>
          <a:prstGeom prst="rect">
            <a:avLst/>
          </a:prstGeom>
        </p:spPr>
      </p:pic>
    </p:spTree>
    <p:extLst>
      <p:ext uri="{BB962C8B-B14F-4D97-AF65-F5344CB8AC3E}">
        <p14:creationId xmlns:p14="http://schemas.microsoft.com/office/powerpoint/2010/main" val="31635515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F6A67-1F18-4990-8063-1385F3580F7C}"/>
              </a:ext>
            </a:extLst>
          </p:cNvPr>
          <p:cNvSpPr>
            <a:spLocks noGrp="1"/>
          </p:cNvSpPr>
          <p:nvPr>
            <p:ph type="title"/>
          </p:nvPr>
        </p:nvSpPr>
        <p:spPr/>
        <p:txBody>
          <a:bodyPr/>
          <a:lstStyle/>
          <a:p>
            <a:r>
              <a:rPr lang="en-US" dirty="0"/>
              <a:t>Deep Dive into Price Equilibration</a:t>
            </a:r>
          </a:p>
        </p:txBody>
      </p:sp>
      <p:sp>
        <p:nvSpPr>
          <p:cNvPr id="3" name="Content Placeholder 2">
            <a:extLst>
              <a:ext uri="{FF2B5EF4-FFF2-40B4-BE49-F238E27FC236}">
                <a16:creationId xmlns:a16="http://schemas.microsoft.com/office/drawing/2014/main" id="{C5C6A589-9433-4A55-9237-CC394AC29210}"/>
              </a:ext>
            </a:extLst>
          </p:cNvPr>
          <p:cNvSpPr>
            <a:spLocks noGrp="1"/>
          </p:cNvSpPr>
          <p:nvPr>
            <p:ph idx="1"/>
          </p:nvPr>
        </p:nvSpPr>
        <p:spPr/>
        <p:txBody>
          <a:bodyPr/>
          <a:lstStyle/>
          <a:p>
            <a:r>
              <a:rPr lang="en-US" dirty="0"/>
              <a:t>Clearly, price convergence to equilibrium within a given round doesn’t depend on any aspects of human nature other than:</a:t>
            </a:r>
          </a:p>
          <a:p>
            <a:pPr lvl="1"/>
            <a:r>
              <a:rPr lang="en-US" dirty="0"/>
              <a:t>A willingness to exchange</a:t>
            </a:r>
          </a:p>
          <a:p>
            <a:pPr lvl="1"/>
            <a:r>
              <a:rPr lang="en-US" dirty="0"/>
              <a:t>Experiencing bounds in space and time</a:t>
            </a:r>
          </a:p>
          <a:p>
            <a:pPr lvl="1"/>
            <a:r>
              <a:rPr lang="en-US" dirty="0"/>
              <a:t>Diversity of those bounds across people </a:t>
            </a:r>
          </a:p>
        </p:txBody>
      </p:sp>
    </p:spTree>
    <p:extLst>
      <p:ext uri="{BB962C8B-B14F-4D97-AF65-F5344CB8AC3E}">
        <p14:creationId xmlns:p14="http://schemas.microsoft.com/office/powerpoint/2010/main" val="18274876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F6A67-1F18-4990-8063-1385F3580F7C}"/>
              </a:ext>
            </a:extLst>
          </p:cNvPr>
          <p:cNvSpPr>
            <a:spLocks noGrp="1"/>
          </p:cNvSpPr>
          <p:nvPr>
            <p:ph type="title"/>
          </p:nvPr>
        </p:nvSpPr>
        <p:spPr/>
        <p:txBody>
          <a:bodyPr/>
          <a:lstStyle/>
          <a:p>
            <a:r>
              <a:rPr lang="en-US" dirty="0"/>
              <a:t>Deep Dive into Price Equilibration</a:t>
            </a:r>
          </a:p>
        </p:txBody>
      </p:sp>
      <p:sp>
        <p:nvSpPr>
          <p:cNvPr id="3" name="Content Placeholder 2">
            <a:extLst>
              <a:ext uri="{FF2B5EF4-FFF2-40B4-BE49-F238E27FC236}">
                <a16:creationId xmlns:a16="http://schemas.microsoft.com/office/drawing/2014/main" id="{C5C6A589-9433-4A55-9237-CC394AC29210}"/>
              </a:ext>
            </a:extLst>
          </p:cNvPr>
          <p:cNvSpPr>
            <a:spLocks noGrp="1"/>
          </p:cNvSpPr>
          <p:nvPr>
            <p:ph idx="1"/>
          </p:nvPr>
        </p:nvSpPr>
        <p:spPr/>
        <p:txBody>
          <a:bodyPr/>
          <a:lstStyle/>
          <a:p>
            <a:r>
              <a:rPr lang="en-US" dirty="0"/>
              <a:t>Price convergence to smooth prices across rounds also depends on another aspect of human nature: memory.</a:t>
            </a:r>
          </a:p>
        </p:txBody>
      </p:sp>
    </p:spTree>
    <p:extLst>
      <p:ext uri="{BB962C8B-B14F-4D97-AF65-F5344CB8AC3E}">
        <p14:creationId xmlns:p14="http://schemas.microsoft.com/office/powerpoint/2010/main" val="15409858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DFA68E5-2FEB-4713-A081-6119ABB71DB2}"/>
              </a:ext>
            </a:extLst>
          </p:cNvPr>
          <p:cNvPicPr>
            <a:picLocks noChangeAspect="1"/>
          </p:cNvPicPr>
          <p:nvPr/>
        </p:nvPicPr>
        <p:blipFill>
          <a:blip r:embed="rId2"/>
          <a:stretch>
            <a:fillRect/>
          </a:stretch>
        </p:blipFill>
        <p:spPr>
          <a:xfrm>
            <a:off x="0" y="1410105"/>
            <a:ext cx="12192000" cy="4037790"/>
          </a:xfrm>
          <a:prstGeom prst="rect">
            <a:avLst/>
          </a:prstGeom>
        </p:spPr>
      </p:pic>
    </p:spTree>
    <p:extLst>
      <p:ext uri="{BB962C8B-B14F-4D97-AF65-F5344CB8AC3E}">
        <p14:creationId xmlns:p14="http://schemas.microsoft.com/office/powerpoint/2010/main" val="32055753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F6A67-1F18-4990-8063-1385F3580F7C}"/>
              </a:ext>
            </a:extLst>
          </p:cNvPr>
          <p:cNvSpPr>
            <a:spLocks noGrp="1"/>
          </p:cNvSpPr>
          <p:nvPr>
            <p:ph type="title"/>
          </p:nvPr>
        </p:nvSpPr>
        <p:spPr/>
        <p:txBody>
          <a:bodyPr/>
          <a:lstStyle/>
          <a:p>
            <a:r>
              <a:rPr lang="en-US" dirty="0"/>
              <a:t>Deep Dive into Price Equilibration</a:t>
            </a:r>
          </a:p>
        </p:txBody>
      </p:sp>
      <p:pic>
        <p:nvPicPr>
          <p:cNvPr id="4" name="Picture 3">
            <a:extLst>
              <a:ext uri="{FF2B5EF4-FFF2-40B4-BE49-F238E27FC236}">
                <a16:creationId xmlns:a16="http://schemas.microsoft.com/office/drawing/2014/main" id="{5F6317B3-E79B-43E0-B729-643F8A9A5FF2}"/>
              </a:ext>
            </a:extLst>
          </p:cNvPr>
          <p:cNvPicPr>
            <a:picLocks noChangeAspect="1"/>
          </p:cNvPicPr>
          <p:nvPr/>
        </p:nvPicPr>
        <p:blipFill>
          <a:blip r:embed="rId2"/>
          <a:stretch>
            <a:fillRect/>
          </a:stretch>
        </p:blipFill>
        <p:spPr>
          <a:xfrm>
            <a:off x="0" y="1781006"/>
            <a:ext cx="12192000" cy="3295988"/>
          </a:xfrm>
          <a:prstGeom prst="rect">
            <a:avLst/>
          </a:prstGeom>
        </p:spPr>
      </p:pic>
    </p:spTree>
    <p:extLst>
      <p:ext uri="{BB962C8B-B14F-4D97-AF65-F5344CB8AC3E}">
        <p14:creationId xmlns:p14="http://schemas.microsoft.com/office/powerpoint/2010/main" val="1103505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DD1B563-646A-40C3-B06A-A64B4E1D0406}"/>
              </a:ext>
            </a:extLst>
          </p:cNvPr>
          <p:cNvPicPr>
            <a:picLocks noChangeAspect="1"/>
          </p:cNvPicPr>
          <p:nvPr/>
        </p:nvPicPr>
        <p:blipFill>
          <a:blip r:embed="rId2"/>
          <a:stretch>
            <a:fillRect/>
          </a:stretch>
        </p:blipFill>
        <p:spPr>
          <a:xfrm>
            <a:off x="0" y="31606"/>
            <a:ext cx="12192000" cy="6794787"/>
          </a:xfrm>
          <a:prstGeom prst="rect">
            <a:avLst/>
          </a:prstGeom>
        </p:spPr>
      </p:pic>
    </p:spTree>
    <p:extLst>
      <p:ext uri="{BB962C8B-B14F-4D97-AF65-F5344CB8AC3E}">
        <p14:creationId xmlns:p14="http://schemas.microsoft.com/office/powerpoint/2010/main" val="388790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F03E3-B3E1-4AAB-8D01-5F279E9E94B1}"/>
              </a:ext>
            </a:extLst>
          </p:cNvPr>
          <p:cNvSpPr>
            <a:spLocks noGrp="1"/>
          </p:cNvSpPr>
          <p:nvPr>
            <p:ph type="title"/>
          </p:nvPr>
        </p:nvSpPr>
        <p:spPr/>
        <p:txBody>
          <a:bodyPr/>
          <a:lstStyle/>
          <a:p>
            <a:r>
              <a:rPr lang="en-US" dirty="0"/>
              <a:t>Today</a:t>
            </a:r>
          </a:p>
        </p:txBody>
      </p:sp>
      <p:sp>
        <p:nvSpPr>
          <p:cNvPr id="3" name="Content Placeholder 2">
            <a:extLst>
              <a:ext uri="{FF2B5EF4-FFF2-40B4-BE49-F238E27FC236}">
                <a16:creationId xmlns:a16="http://schemas.microsoft.com/office/drawing/2014/main" id="{C2EBAFC0-8CA6-4413-8D40-AED8B8519FE0}"/>
              </a:ext>
            </a:extLst>
          </p:cNvPr>
          <p:cNvSpPr>
            <a:spLocks noGrp="1"/>
          </p:cNvSpPr>
          <p:nvPr>
            <p:ph idx="1"/>
          </p:nvPr>
        </p:nvSpPr>
        <p:spPr/>
        <p:txBody>
          <a:bodyPr/>
          <a:lstStyle/>
          <a:p>
            <a:r>
              <a:rPr lang="en-US" dirty="0"/>
              <a:t>Today, we want to transition from understanding the Economic patterns in themselves to understanding how they relate to the Church.</a:t>
            </a:r>
          </a:p>
          <a:p>
            <a:r>
              <a:rPr lang="en-US" dirty="0"/>
              <a:t>To do so, we need to better understand </a:t>
            </a:r>
            <a:r>
              <a:rPr lang="en-US" i="1" dirty="0"/>
              <a:t>why</a:t>
            </a:r>
            <a:r>
              <a:rPr lang="en-US" dirty="0"/>
              <a:t> we believe in these patterns, what their limits are, what their preconditions are, and how the Church may relate to these preconditions.</a:t>
            </a:r>
          </a:p>
          <a:p>
            <a:r>
              <a:rPr lang="en-US" dirty="0"/>
              <a:t>To begin, let’s review. We’ll do some cold-calling here! </a:t>
            </a:r>
            <a:r>
              <a:rPr lang="en-US" dirty="0">
                <a:sym typeface="Wingdings" panose="05000000000000000000" pitchFamily="2" charset="2"/>
              </a:rPr>
              <a:t></a:t>
            </a:r>
            <a:endParaRPr lang="en-US" dirty="0"/>
          </a:p>
        </p:txBody>
      </p:sp>
    </p:spTree>
    <p:extLst>
      <p:ext uri="{BB962C8B-B14F-4D97-AF65-F5344CB8AC3E}">
        <p14:creationId xmlns:p14="http://schemas.microsoft.com/office/powerpoint/2010/main" val="28361370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F6A67-1F18-4990-8063-1385F3580F7C}"/>
              </a:ext>
            </a:extLst>
          </p:cNvPr>
          <p:cNvSpPr>
            <a:spLocks noGrp="1"/>
          </p:cNvSpPr>
          <p:nvPr>
            <p:ph type="title"/>
          </p:nvPr>
        </p:nvSpPr>
        <p:spPr/>
        <p:txBody>
          <a:bodyPr/>
          <a:lstStyle/>
          <a:p>
            <a:r>
              <a:rPr lang="en-US" dirty="0"/>
              <a:t>Deep Dive into Price Equilibration</a:t>
            </a:r>
          </a:p>
        </p:txBody>
      </p:sp>
      <p:pic>
        <p:nvPicPr>
          <p:cNvPr id="3" name="Picture 2">
            <a:extLst>
              <a:ext uri="{FF2B5EF4-FFF2-40B4-BE49-F238E27FC236}">
                <a16:creationId xmlns:a16="http://schemas.microsoft.com/office/drawing/2014/main" id="{3AE75E9F-155B-4546-B31B-6CB2A8A28AEE}"/>
              </a:ext>
            </a:extLst>
          </p:cNvPr>
          <p:cNvPicPr>
            <a:picLocks noChangeAspect="1"/>
          </p:cNvPicPr>
          <p:nvPr/>
        </p:nvPicPr>
        <p:blipFill>
          <a:blip r:embed="rId2"/>
          <a:stretch>
            <a:fillRect/>
          </a:stretch>
        </p:blipFill>
        <p:spPr>
          <a:xfrm>
            <a:off x="0" y="1961528"/>
            <a:ext cx="12192000" cy="2934943"/>
          </a:xfrm>
          <a:prstGeom prst="rect">
            <a:avLst/>
          </a:prstGeom>
        </p:spPr>
      </p:pic>
    </p:spTree>
    <p:extLst>
      <p:ext uri="{BB962C8B-B14F-4D97-AF65-F5344CB8AC3E}">
        <p14:creationId xmlns:p14="http://schemas.microsoft.com/office/powerpoint/2010/main" val="10931044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08BA-7D29-4186-A99B-D29C78700159}"/>
              </a:ext>
            </a:extLst>
          </p:cNvPr>
          <p:cNvSpPr>
            <a:spLocks noGrp="1"/>
          </p:cNvSpPr>
          <p:nvPr>
            <p:ph type="title"/>
          </p:nvPr>
        </p:nvSpPr>
        <p:spPr/>
        <p:txBody>
          <a:bodyPr/>
          <a:lstStyle/>
          <a:p>
            <a:r>
              <a:rPr lang="en-US" dirty="0"/>
              <a:t>Review of the Evidence for these Patterns</a:t>
            </a:r>
          </a:p>
        </p:txBody>
      </p:sp>
      <p:sp>
        <p:nvSpPr>
          <p:cNvPr id="3" name="Content Placeholder 2">
            <a:extLst>
              <a:ext uri="{FF2B5EF4-FFF2-40B4-BE49-F238E27FC236}">
                <a16:creationId xmlns:a16="http://schemas.microsoft.com/office/drawing/2014/main" id="{2A545083-C762-4889-A3B6-F05A7AA02F82}"/>
              </a:ext>
            </a:extLst>
          </p:cNvPr>
          <p:cNvSpPr>
            <a:spLocks noGrp="1"/>
          </p:cNvSpPr>
          <p:nvPr>
            <p:ph idx="1"/>
          </p:nvPr>
        </p:nvSpPr>
        <p:spPr/>
        <p:txBody>
          <a:bodyPr/>
          <a:lstStyle/>
          <a:p>
            <a:r>
              <a:rPr lang="en-US" dirty="0"/>
              <a:t>This study, by </a:t>
            </a:r>
            <a:r>
              <a:rPr lang="en-US" dirty="0" err="1"/>
              <a:t>Gode</a:t>
            </a:r>
            <a:r>
              <a:rPr lang="en-US" dirty="0"/>
              <a:t> and Sunder in the Journal of Political Economy in 1993, is a great example of learning about economic patterns through experiments.</a:t>
            </a:r>
          </a:p>
        </p:txBody>
      </p:sp>
    </p:spTree>
    <p:extLst>
      <p:ext uri="{BB962C8B-B14F-4D97-AF65-F5344CB8AC3E}">
        <p14:creationId xmlns:p14="http://schemas.microsoft.com/office/powerpoint/2010/main" val="15810827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4691B-CD43-4F5B-A59D-95A7F8129C12}"/>
              </a:ext>
            </a:extLst>
          </p:cNvPr>
          <p:cNvSpPr>
            <a:spLocks noGrp="1"/>
          </p:cNvSpPr>
          <p:nvPr>
            <p:ph type="title"/>
          </p:nvPr>
        </p:nvSpPr>
        <p:spPr/>
        <p:txBody>
          <a:bodyPr/>
          <a:lstStyle/>
          <a:p>
            <a:r>
              <a:rPr lang="en-US" dirty="0"/>
              <a:t>What if there was no one to exchange?</a:t>
            </a:r>
          </a:p>
        </p:txBody>
      </p:sp>
      <p:sp>
        <p:nvSpPr>
          <p:cNvPr id="3" name="Content Placeholder 2">
            <a:extLst>
              <a:ext uri="{FF2B5EF4-FFF2-40B4-BE49-F238E27FC236}">
                <a16:creationId xmlns:a16="http://schemas.microsoft.com/office/drawing/2014/main" id="{EE14AA15-DCC2-436D-96D2-1A9A32839A36}"/>
              </a:ext>
            </a:extLst>
          </p:cNvPr>
          <p:cNvSpPr>
            <a:spLocks noGrp="1"/>
          </p:cNvSpPr>
          <p:nvPr>
            <p:ph idx="1"/>
          </p:nvPr>
        </p:nvSpPr>
        <p:spPr/>
        <p:txBody>
          <a:bodyPr/>
          <a:lstStyle/>
          <a:p>
            <a:r>
              <a:rPr lang="en-US" dirty="0"/>
              <a:t>Would these patterns have emerged if no one wanted to exchange in the first place?</a:t>
            </a:r>
          </a:p>
          <a:p>
            <a:r>
              <a:rPr lang="en-US" dirty="0"/>
              <a:t>What if people’s normal reaction when seeing a stranger was to avoid them?</a:t>
            </a:r>
          </a:p>
          <a:p>
            <a:r>
              <a:rPr lang="en-US" dirty="0"/>
              <a:t>Or to attack them?</a:t>
            </a:r>
          </a:p>
          <a:p>
            <a:r>
              <a:rPr lang="en-US" dirty="0"/>
              <a:t>What if they only exchanged rarely, and only in the context of extended family networks which make strangers semi-known? </a:t>
            </a:r>
          </a:p>
        </p:txBody>
      </p:sp>
    </p:spTree>
    <p:extLst>
      <p:ext uri="{BB962C8B-B14F-4D97-AF65-F5344CB8AC3E}">
        <p14:creationId xmlns:p14="http://schemas.microsoft.com/office/powerpoint/2010/main" val="3445656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B5690-A284-4D3A-9D67-E3B9046B8BC9}"/>
              </a:ext>
            </a:extLst>
          </p:cNvPr>
          <p:cNvSpPr>
            <a:spLocks noGrp="1"/>
          </p:cNvSpPr>
          <p:nvPr>
            <p:ph type="title"/>
          </p:nvPr>
        </p:nvSpPr>
        <p:spPr/>
        <p:txBody>
          <a:bodyPr/>
          <a:lstStyle/>
          <a:p>
            <a:r>
              <a:rPr lang="en-US" dirty="0"/>
              <a:t>Traffic Analogy Redux</a:t>
            </a:r>
          </a:p>
        </p:txBody>
      </p:sp>
      <p:sp>
        <p:nvSpPr>
          <p:cNvPr id="3" name="Content Placeholder 2">
            <a:extLst>
              <a:ext uri="{FF2B5EF4-FFF2-40B4-BE49-F238E27FC236}">
                <a16:creationId xmlns:a16="http://schemas.microsoft.com/office/drawing/2014/main" id="{78698DCC-136D-42AE-9DD4-C6190043831A}"/>
              </a:ext>
            </a:extLst>
          </p:cNvPr>
          <p:cNvSpPr>
            <a:spLocks noGrp="1"/>
          </p:cNvSpPr>
          <p:nvPr>
            <p:ph idx="1"/>
          </p:nvPr>
        </p:nvSpPr>
        <p:spPr/>
        <p:txBody>
          <a:bodyPr/>
          <a:lstStyle/>
          <a:p>
            <a:r>
              <a:rPr lang="en-US" dirty="0"/>
              <a:t>To return to an analogy from Lecture 1, consider the possible patterns that could emerge when cars are traveling fast on a two-way road.</a:t>
            </a:r>
          </a:p>
          <a:p>
            <a:r>
              <a:rPr lang="en-US" dirty="0"/>
              <a:t>Could the cars have a weaving pattern, in which every car weaves past the next one on the left and then the right, over and over?</a:t>
            </a:r>
          </a:p>
          <a:p>
            <a:r>
              <a:rPr lang="en-US" dirty="0"/>
              <a:t>No, this would result in lots of traffic deaths, given human nature.</a:t>
            </a:r>
          </a:p>
          <a:p>
            <a:r>
              <a:rPr lang="en-US" dirty="0"/>
              <a:t>Could the cars have no pattern, but each just do its own thing?</a:t>
            </a:r>
          </a:p>
          <a:p>
            <a:r>
              <a:rPr lang="en-US" dirty="0"/>
              <a:t>No, this would result in lots of traffic deaths, given human nature.</a:t>
            </a:r>
          </a:p>
          <a:p>
            <a:r>
              <a:rPr lang="en-US" dirty="0"/>
              <a:t>Cars could have two potential patterns: Drive on the right, or Drive on the left.</a:t>
            </a:r>
          </a:p>
          <a:p>
            <a:endParaRPr lang="en-US" dirty="0"/>
          </a:p>
        </p:txBody>
      </p:sp>
    </p:spTree>
    <p:extLst>
      <p:ext uri="{BB962C8B-B14F-4D97-AF65-F5344CB8AC3E}">
        <p14:creationId xmlns:p14="http://schemas.microsoft.com/office/powerpoint/2010/main" val="24133855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B5690-A284-4D3A-9D67-E3B9046B8BC9}"/>
              </a:ext>
            </a:extLst>
          </p:cNvPr>
          <p:cNvSpPr>
            <a:spLocks noGrp="1"/>
          </p:cNvSpPr>
          <p:nvPr>
            <p:ph type="title"/>
          </p:nvPr>
        </p:nvSpPr>
        <p:spPr/>
        <p:txBody>
          <a:bodyPr/>
          <a:lstStyle/>
          <a:p>
            <a:r>
              <a:rPr lang="en-US" dirty="0"/>
              <a:t>Traffic Analogy Redux</a:t>
            </a:r>
          </a:p>
        </p:txBody>
      </p:sp>
      <p:sp>
        <p:nvSpPr>
          <p:cNvPr id="3" name="Content Placeholder 2">
            <a:extLst>
              <a:ext uri="{FF2B5EF4-FFF2-40B4-BE49-F238E27FC236}">
                <a16:creationId xmlns:a16="http://schemas.microsoft.com/office/drawing/2014/main" id="{78698DCC-136D-42AE-9DD4-C6190043831A}"/>
              </a:ext>
            </a:extLst>
          </p:cNvPr>
          <p:cNvSpPr>
            <a:spLocks noGrp="1"/>
          </p:cNvSpPr>
          <p:nvPr>
            <p:ph idx="1"/>
          </p:nvPr>
        </p:nvSpPr>
        <p:spPr/>
        <p:txBody>
          <a:bodyPr/>
          <a:lstStyle/>
          <a:p>
            <a:r>
              <a:rPr lang="en-US" dirty="0"/>
              <a:t>Question: would any of this analysis change if we were all more Catholic?</a:t>
            </a:r>
          </a:p>
        </p:txBody>
      </p:sp>
    </p:spTree>
    <p:extLst>
      <p:ext uri="{BB962C8B-B14F-4D97-AF65-F5344CB8AC3E}">
        <p14:creationId xmlns:p14="http://schemas.microsoft.com/office/powerpoint/2010/main" val="1813650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C2337-82CD-4380-8E0F-4412780B2FC0}"/>
              </a:ext>
            </a:extLst>
          </p:cNvPr>
          <p:cNvSpPr>
            <a:spLocks noGrp="1"/>
          </p:cNvSpPr>
          <p:nvPr>
            <p:ph type="title"/>
          </p:nvPr>
        </p:nvSpPr>
        <p:spPr/>
        <p:txBody>
          <a:bodyPr/>
          <a:lstStyle/>
          <a:p>
            <a:r>
              <a:rPr lang="en-US" dirty="0"/>
              <a:t>The Church and the Traffic Analogy</a:t>
            </a:r>
          </a:p>
        </p:txBody>
      </p:sp>
      <p:sp>
        <p:nvSpPr>
          <p:cNvPr id="3" name="Content Placeholder 2">
            <a:extLst>
              <a:ext uri="{FF2B5EF4-FFF2-40B4-BE49-F238E27FC236}">
                <a16:creationId xmlns:a16="http://schemas.microsoft.com/office/drawing/2014/main" id="{B482D7F0-F8B8-4CF5-BC37-832C0FA55AA1}"/>
              </a:ext>
            </a:extLst>
          </p:cNvPr>
          <p:cNvSpPr>
            <a:spLocks noGrp="1"/>
          </p:cNvSpPr>
          <p:nvPr>
            <p:ph idx="1"/>
          </p:nvPr>
        </p:nvSpPr>
        <p:spPr/>
        <p:txBody>
          <a:bodyPr/>
          <a:lstStyle/>
          <a:p>
            <a:r>
              <a:rPr lang="en-US" dirty="0"/>
              <a:t>No! It would stay the same. So, in this course we wish to:</a:t>
            </a:r>
          </a:p>
          <a:p>
            <a:r>
              <a:rPr lang="en-US" dirty="0"/>
              <a:t>Pivot </a:t>
            </a:r>
            <a:r>
              <a:rPr lang="en-US" i="1" dirty="0"/>
              <a:t>away from </a:t>
            </a:r>
            <a:r>
              <a:rPr lang="en-US" dirty="0"/>
              <a:t>“if we were only sufficiently Catholic, we wouldn’t need to choose between either RHT or LHT – we would be holy enough for a third way. . . something different and better!!”</a:t>
            </a:r>
          </a:p>
          <a:p>
            <a:r>
              <a:rPr lang="en-US" dirty="0"/>
              <a:t>Pivot </a:t>
            </a:r>
            <a:r>
              <a:rPr lang="en-US" i="1" dirty="0"/>
              <a:t>towards</a:t>
            </a:r>
            <a:r>
              <a:rPr lang="en-US" dirty="0"/>
              <a:t> “if we were only sufficiently Catholic, we would drive more safely, produce safer cars, share the road with cyclists and pedestrians, carpool more, take into account the environment in our driving, etc.” </a:t>
            </a:r>
          </a:p>
          <a:p>
            <a:r>
              <a:rPr lang="en-US" dirty="0"/>
              <a:t>Here is a key point: the RHT/LHT only equilibrium is relevant for </a:t>
            </a:r>
            <a:r>
              <a:rPr lang="en-US" i="1" dirty="0"/>
              <a:t>how</a:t>
            </a:r>
            <a:r>
              <a:rPr lang="en-US" dirty="0"/>
              <a:t> we do the latter.</a:t>
            </a:r>
          </a:p>
        </p:txBody>
      </p:sp>
    </p:spTree>
    <p:extLst>
      <p:ext uri="{BB962C8B-B14F-4D97-AF65-F5344CB8AC3E}">
        <p14:creationId xmlns:p14="http://schemas.microsoft.com/office/powerpoint/2010/main" val="31948791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A05FD-D3D4-4855-ABCA-3F31D1D42871}"/>
              </a:ext>
            </a:extLst>
          </p:cNvPr>
          <p:cNvSpPr>
            <a:spLocks noGrp="1"/>
          </p:cNvSpPr>
          <p:nvPr>
            <p:ph type="title"/>
          </p:nvPr>
        </p:nvSpPr>
        <p:spPr/>
        <p:txBody>
          <a:bodyPr/>
          <a:lstStyle/>
          <a:p>
            <a:r>
              <a:rPr lang="en-US" dirty="0"/>
              <a:t>Completing the Analogy</a:t>
            </a:r>
          </a:p>
        </p:txBody>
      </p:sp>
      <p:sp>
        <p:nvSpPr>
          <p:cNvPr id="3" name="Content Placeholder 2">
            <a:extLst>
              <a:ext uri="{FF2B5EF4-FFF2-40B4-BE49-F238E27FC236}">
                <a16:creationId xmlns:a16="http://schemas.microsoft.com/office/drawing/2014/main" id="{FC610466-AFB2-4889-822D-36D7F26E3DAE}"/>
              </a:ext>
            </a:extLst>
          </p:cNvPr>
          <p:cNvSpPr>
            <a:spLocks noGrp="1"/>
          </p:cNvSpPr>
          <p:nvPr>
            <p:ph idx="1"/>
          </p:nvPr>
        </p:nvSpPr>
        <p:spPr/>
        <p:txBody>
          <a:bodyPr>
            <a:normAutofit lnSpcReduction="10000"/>
          </a:bodyPr>
          <a:lstStyle/>
          <a:p>
            <a:r>
              <a:rPr lang="en-US" dirty="0"/>
              <a:t>So, returning to Economics and Catholic Philosophy and Theology, we want to understand the parts of economics that are like the realization that only RHT and LHT could ever emerge on two-way roads.</a:t>
            </a:r>
          </a:p>
          <a:p>
            <a:r>
              <a:rPr lang="en-US" dirty="0"/>
              <a:t>We believe that the principles shared in Lectures 2-5, and summarized above, are those things.</a:t>
            </a:r>
          </a:p>
          <a:p>
            <a:r>
              <a:rPr lang="en-US" dirty="0"/>
              <a:t>There is too much empirical evidence to back these up to share all of it, but I have given you a flavor of why we believe this.</a:t>
            </a:r>
          </a:p>
          <a:p>
            <a:r>
              <a:rPr lang="en-US" dirty="0"/>
              <a:t>And, by analogy with the roads, we believe that knowing these patterns will help us understand how Catholic teaching should be instantiated.</a:t>
            </a:r>
          </a:p>
        </p:txBody>
      </p:sp>
    </p:spTree>
    <p:extLst>
      <p:ext uri="{BB962C8B-B14F-4D97-AF65-F5344CB8AC3E}">
        <p14:creationId xmlns:p14="http://schemas.microsoft.com/office/powerpoint/2010/main" val="21292550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BF2DE-B96A-4746-AC67-79ED5FD5E34B}"/>
              </a:ext>
            </a:extLst>
          </p:cNvPr>
          <p:cNvSpPr>
            <a:spLocks noGrp="1"/>
          </p:cNvSpPr>
          <p:nvPr>
            <p:ph type="title"/>
          </p:nvPr>
        </p:nvSpPr>
        <p:spPr/>
        <p:txBody>
          <a:bodyPr/>
          <a:lstStyle/>
          <a:p>
            <a:r>
              <a:rPr lang="en-US" dirty="0"/>
              <a:t>Prevalence of the Pre-conditions</a:t>
            </a:r>
          </a:p>
        </p:txBody>
      </p:sp>
      <p:sp>
        <p:nvSpPr>
          <p:cNvPr id="3" name="Content Placeholder 2">
            <a:extLst>
              <a:ext uri="{FF2B5EF4-FFF2-40B4-BE49-F238E27FC236}">
                <a16:creationId xmlns:a16="http://schemas.microsoft.com/office/drawing/2014/main" id="{0E3A94D5-55DD-4482-BFCC-51CA2DF321FE}"/>
              </a:ext>
            </a:extLst>
          </p:cNvPr>
          <p:cNvSpPr>
            <a:spLocks noGrp="1"/>
          </p:cNvSpPr>
          <p:nvPr>
            <p:ph idx="1"/>
          </p:nvPr>
        </p:nvSpPr>
        <p:spPr/>
        <p:txBody>
          <a:bodyPr>
            <a:normAutofit fontScale="92500"/>
          </a:bodyPr>
          <a:lstStyle/>
          <a:p>
            <a:r>
              <a:rPr lang="en-US" dirty="0"/>
              <a:t>Of course, we need the pre-conditions for the patterns to emerge in the first place. In the road example, that would include cars, good roads, etc.</a:t>
            </a:r>
          </a:p>
          <a:p>
            <a:r>
              <a:rPr lang="en-US" dirty="0"/>
              <a:t>For economic patterns, people need to be willing to:</a:t>
            </a:r>
          </a:p>
          <a:p>
            <a:pPr lvl="1"/>
            <a:r>
              <a:rPr lang="en-US" dirty="0"/>
              <a:t>Exchange regularly with strangers (exchange the norm, not avoidance or fighting)</a:t>
            </a:r>
          </a:p>
          <a:p>
            <a:pPr lvl="1"/>
            <a:r>
              <a:rPr lang="en-US" dirty="0"/>
              <a:t>Sell their labor as a norm (rather than work with their family, or develop generational commitments)</a:t>
            </a:r>
          </a:p>
          <a:p>
            <a:pPr lvl="1"/>
            <a:r>
              <a:rPr lang="en-US" dirty="0"/>
              <a:t>Try to produce and disseminate non-private goods (rather than give up on them)</a:t>
            </a:r>
          </a:p>
          <a:p>
            <a:pPr lvl="1"/>
            <a:r>
              <a:rPr lang="en-US" dirty="0"/>
              <a:t>Be focused on knowledge preservation, discovery, and sharing (rather than being suspicious of these activities)</a:t>
            </a:r>
          </a:p>
          <a:p>
            <a:r>
              <a:rPr lang="en-US" dirty="0"/>
              <a:t>If we look at economic activity, it seems concentrated in areas heavily affected by the historical Christian Church.</a:t>
            </a:r>
          </a:p>
        </p:txBody>
      </p:sp>
    </p:spTree>
    <p:extLst>
      <p:ext uri="{BB962C8B-B14F-4D97-AF65-F5344CB8AC3E}">
        <p14:creationId xmlns:p14="http://schemas.microsoft.com/office/powerpoint/2010/main" val="237871450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760D5-3220-421F-A135-6FD3D0B2ED00}"/>
              </a:ext>
            </a:extLst>
          </p:cNvPr>
          <p:cNvSpPr>
            <a:spLocks noGrp="1"/>
          </p:cNvSpPr>
          <p:nvPr>
            <p:ph type="title"/>
          </p:nvPr>
        </p:nvSpPr>
        <p:spPr/>
        <p:txBody>
          <a:bodyPr/>
          <a:lstStyle/>
          <a:p>
            <a:r>
              <a:rPr lang="en-US" dirty="0"/>
              <a:t>The Church and the Preconditions?</a:t>
            </a:r>
          </a:p>
        </p:txBody>
      </p:sp>
      <p:sp>
        <p:nvSpPr>
          <p:cNvPr id="3" name="Content Placeholder 2">
            <a:extLst>
              <a:ext uri="{FF2B5EF4-FFF2-40B4-BE49-F238E27FC236}">
                <a16:creationId xmlns:a16="http://schemas.microsoft.com/office/drawing/2014/main" id="{10A7F86D-B8AA-46A0-A705-2A2DBB1066F4}"/>
              </a:ext>
            </a:extLst>
          </p:cNvPr>
          <p:cNvSpPr>
            <a:spLocks noGrp="1"/>
          </p:cNvSpPr>
          <p:nvPr>
            <p:ph idx="1"/>
          </p:nvPr>
        </p:nvSpPr>
        <p:spPr/>
        <p:txBody>
          <a:bodyPr/>
          <a:lstStyle/>
          <a:p>
            <a:r>
              <a:rPr lang="en-US" dirty="0"/>
              <a:t>What was the relationship between the Church and these preconditions?</a:t>
            </a:r>
          </a:p>
        </p:txBody>
      </p:sp>
    </p:spTree>
    <p:extLst>
      <p:ext uri="{BB962C8B-B14F-4D97-AF65-F5344CB8AC3E}">
        <p14:creationId xmlns:p14="http://schemas.microsoft.com/office/powerpoint/2010/main" val="473672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90C72-44B3-4426-8911-7DAC799D7B5D}"/>
              </a:ext>
            </a:extLst>
          </p:cNvPr>
          <p:cNvSpPr>
            <a:spLocks noGrp="1"/>
          </p:cNvSpPr>
          <p:nvPr>
            <p:ph type="title"/>
          </p:nvPr>
        </p:nvSpPr>
        <p:spPr/>
        <p:txBody>
          <a:bodyPr/>
          <a:lstStyle/>
          <a:p>
            <a:r>
              <a:rPr lang="en-US" dirty="0"/>
              <a:t>Economic Pattern # 1: Market Equilibrium</a:t>
            </a:r>
          </a:p>
        </p:txBody>
      </p:sp>
      <p:sp>
        <p:nvSpPr>
          <p:cNvPr id="3" name="Content Placeholder 2">
            <a:extLst>
              <a:ext uri="{FF2B5EF4-FFF2-40B4-BE49-F238E27FC236}">
                <a16:creationId xmlns:a16="http://schemas.microsoft.com/office/drawing/2014/main" id="{164DF9B7-B291-40F6-B22E-09C38FF6293C}"/>
              </a:ext>
            </a:extLst>
          </p:cNvPr>
          <p:cNvSpPr>
            <a:spLocks noGrp="1"/>
          </p:cNvSpPr>
          <p:nvPr>
            <p:ph idx="1"/>
          </p:nvPr>
        </p:nvSpPr>
        <p:spPr/>
        <p:txBody>
          <a:bodyPr/>
          <a:lstStyle/>
          <a:p>
            <a:r>
              <a:rPr lang="en-US" dirty="0"/>
              <a:t>Key components:</a:t>
            </a:r>
          </a:p>
          <a:p>
            <a:r>
              <a:rPr lang="en-US" dirty="0"/>
              <a:t>Law of Demand</a:t>
            </a:r>
          </a:p>
          <a:p>
            <a:r>
              <a:rPr lang="en-US" dirty="0"/>
              <a:t>Law of Supply</a:t>
            </a:r>
          </a:p>
          <a:p>
            <a:r>
              <a:rPr lang="en-US" dirty="0"/>
              <a:t>Law of Supply and Demand</a:t>
            </a:r>
          </a:p>
        </p:txBody>
      </p:sp>
    </p:spTree>
    <p:extLst>
      <p:ext uri="{BB962C8B-B14F-4D97-AF65-F5344CB8AC3E}">
        <p14:creationId xmlns:p14="http://schemas.microsoft.com/office/powerpoint/2010/main" val="193083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71B3A-87B1-4ED6-B6C2-85FA23444A82}"/>
              </a:ext>
            </a:extLst>
          </p:cNvPr>
          <p:cNvSpPr>
            <a:spLocks noGrp="1"/>
          </p:cNvSpPr>
          <p:nvPr>
            <p:ph type="title"/>
          </p:nvPr>
        </p:nvSpPr>
        <p:spPr/>
        <p:txBody>
          <a:bodyPr/>
          <a:lstStyle/>
          <a:p>
            <a:r>
              <a:rPr lang="en-US" dirty="0"/>
              <a:t>Economic Pattern # 2: Labor Markets</a:t>
            </a:r>
          </a:p>
        </p:txBody>
      </p:sp>
      <p:sp>
        <p:nvSpPr>
          <p:cNvPr id="3" name="Content Placeholder 2">
            <a:extLst>
              <a:ext uri="{FF2B5EF4-FFF2-40B4-BE49-F238E27FC236}">
                <a16:creationId xmlns:a16="http://schemas.microsoft.com/office/drawing/2014/main" id="{7A452378-7DDC-4C56-AFF4-DF6FDA69161C}"/>
              </a:ext>
            </a:extLst>
          </p:cNvPr>
          <p:cNvSpPr>
            <a:spLocks noGrp="1"/>
          </p:cNvSpPr>
          <p:nvPr>
            <p:ph idx="1"/>
          </p:nvPr>
        </p:nvSpPr>
        <p:spPr/>
        <p:txBody>
          <a:bodyPr/>
          <a:lstStyle/>
          <a:p>
            <a:r>
              <a:rPr lang="en-US" dirty="0"/>
              <a:t>Key components:</a:t>
            </a:r>
          </a:p>
          <a:p>
            <a:r>
              <a:rPr lang="en-US" dirty="0"/>
              <a:t>Law of Diminishing Marginal Product</a:t>
            </a:r>
          </a:p>
          <a:p>
            <a:r>
              <a:rPr lang="en-US" dirty="0"/>
              <a:t>Bargaining on the Margin</a:t>
            </a:r>
          </a:p>
          <a:p>
            <a:r>
              <a:rPr lang="en-US" dirty="0"/>
              <a:t>Being Paid your Marginal Product</a:t>
            </a:r>
          </a:p>
          <a:p>
            <a:endParaRPr lang="en-US" dirty="0"/>
          </a:p>
        </p:txBody>
      </p:sp>
    </p:spTree>
    <p:extLst>
      <p:ext uri="{BB962C8B-B14F-4D97-AF65-F5344CB8AC3E}">
        <p14:creationId xmlns:p14="http://schemas.microsoft.com/office/powerpoint/2010/main" val="2316488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FDCA0-79DB-4039-9171-CC75D0B21FC6}"/>
              </a:ext>
            </a:extLst>
          </p:cNvPr>
          <p:cNvSpPr>
            <a:spLocks noGrp="1"/>
          </p:cNvSpPr>
          <p:nvPr>
            <p:ph type="title"/>
          </p:nvPr>
        </p:nvSpPr>
        <p:spPr/>
        <p:txBody>
          <a:bodyPr/>
          <a:lstStyle/>
          <a:p>
            <a:r>
              <a:rPr lang="en-US" dirty="0"/>
              <a:t>Economic Pattern # 3: Non-Private Goods</a:t>
            </a:r>
          </a:p>
        </p:txBody>
      </p:sp>
      <p:sp>
        <p:nvSpPr>
          <p:cNvPr id="3" name="Content Placeholder 2">
            <a:extLst>
              <a:ext uri="{FF2B5EF4-FFF2-40B4-BE49-F238E27FC236}">
                <a16:creationId xmlns:a16="http://schemas.microsoft.com/office/drawing/2014/main" id="{C8133615-8E77-4604-8665-6F2401F0EC29}"/>
              </a:ext>
            </a:extLst>
          </p:cNvPr>
          <p:cNvSpPr>
            <a:spLocks noGrp="1"/>
          </p:cNvSpPr>
          <p:nvPr>
            <p:ph idx="1"/>
          </p:nvPr>
        </p:nvSpPr>
        <p:spPr/>
        <p:txBody>
          <a:bodyPr/>
          <a:lstStyle/>
          <a:p>
            <a:r>
              <a:rPr lang="en-US" dirty="0"/>
              <a:t>Key components:</a:t>
            </a:r>
          </a:p>
          <a:p>
            <a:r>
              <a:rPr lang="en-US" dirty="0"/>
              <a:t>Markets for Common Resources tend to </a:t>
            </a:r>
            <a:r>
              <a:rPr lang="en-US" b="1" dirty="0"/>
              <a:t>Overuse</a:t>
            </a:r>
          </a:p>
          <a:p>
            <a:r>
              <a:rPr lang="en-US" dirty="0"/>
              <a:t>Markets for Natural Monopolies tend to </a:t>
            </a:r>
            <a:r>
              <a:rPr lang="en-US" b="1" dirty="0"/>
              <a:t>Underprovide</a:t>
            </a:r>
          </a:p>
          <a:p>
            <a:r>
              <a:rPr lang="en-US" dirty="0"/>
              <a:t>Markets for Public Goods tend to </a:t>
            </a:r>
            <a:r>
              <a:rPr lang="en-US" b="1" dirty="0"/>
              <a:t>REALLY Underprovide </a:t>
            </a:r>
          </a:p>
          <a:p>
            <a:endParaRPr lang="en-US" dirty="0"/>
          </a:p>
        </p:txBody>
      </p:sp>
    </p:spTree>
    <p:extLst>
      <p:ext uri="{BB962C8B-B14F-4D97-AF65-F5344CB8AC3E}">
        <p14:creationId xmlns:p14="http://schemas.microsoft.com/office/powerpoint/2010/main" val="1229238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AE5C6-6F03-4F05-B313-02E04F305136}"/>
              </a:ext>
            </a:extLst>
          </p:cNvPr>
          <p:cNvSpPr>
            <a:spLocks noGrp="1"/>
          </p:cNvSpPr>
          <p:nvPr>
            <p:ph type="title"/>
          </p:nvPr>
        </p:nvSpPr>
        <p:spPr/>
        <p:txBody>
          <a:bodyPr/>
          <a:lstStyle/>
          <a:p>
            <a:r>
              <a:rPr lang="en-US" dirty="0"/>
              <a:t>Economic Pattern # 4: Knowledge</a:t>
            </a:r>
          </a:p>
        </p:txBody>
      </p:sp>
      <p:sp>
        <p:nvSpPr>
          <p:cNvPr id="3" name="Content Placeholder 2">
            <a:extLst>
              <a:ext uri="{FF2B5EF4-FFF2-40B4-BE49-F238E27FC236}">
                <a16:creationId xmlns:a16="http://schemas.microsoft.com/office/drawing/2014/main" id="{3834EDED-E332-44E9-B460-B0DCA6E26390}"/>
              </a:ext>
            </a:extLst>
          </p:cNvPr>
          <p:cNvSpPr>
            <a:spLocks noGrp="1"/>
          </p:cNvSpPr>
          <p:nvPr>
            <p:ph idx="1"/>
          </p:nvPr>
        </p:nvSpPr>
        <p:spPr/>
        <p:txBody>
          <a:bodyPr/>
          <a:lstStyle/>
          <a:p>
            <a:r>
              <a:rPr lang="en-US" dirty="0"/>
              <a:t>Key components:</a:t>
            </a:r>
          </a:p>
          <a:p>
            <a:r>
              <a:rPr lang="en-US" dirty="0"/>
              <a:t>Economic Growth is Impossible without Increasing Returns</a:t>
            </a:r>
          </a:p>
          <a:p>
            <a:r>
              <a:rPr lang="en-US" dirty="0"/>
              <a:t>Increasing Returns are Impossible without a Non-Rival input</a:t>
            </a:r>
          </a:p>
          <a:p>
            <a:r>
              <a:rPr lang="en-US" dirty="0"/>
              <a:t>Knowledge is AMAZINGLY non-rival!</a:t>
            </a:r>
          </a:p>
          <a:p>
            <a:r>
              <a:rPr lang="en-US" dirty="0"/>
              <a:t>As such, large numbers of people / large numbers of interactions are especially good at preserving, producing, and disseminating it! </a:t>
            </a:r>
            <a:r>
              <a:rPr lang="en-US" dirty="0">
                <a:sym typeface="Wingdings" panose="05000000000000000000" pitchFamily="2" charset="2"/>
              </a:rPr>
              <a:t></a:t>
            </a:r>
            <a:endParaRPr lang="en-US" dirty="0"/>
          </a:p>
          <a:p>
            <a:endParaRPr lang="en-US" dirty="0"/>
          </a:p>
        </p:txBody>
      </p:sp>
    </p:spTree>
    <p:extLst>
      <p:ext uri="{BB962C8B-B14F-4D97-AF65-F5344CB8AC3E}">
        <p14:creationId xmlns:p14="http://schemas.microsoft.com/office/powerpoint/2010/main" val="3504709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F2D7F-48A4-40C2-AED4-C1DE2E517C65}"/>
              </a:ext>
            </a:extLst>
          </p:cNvPr>
          <p:cNvSpPr>
            <a:spLocks noGrp="1"/>
          </p:cNvSpPr>
          <p:nvPr>
            <p:ph type="title"/>
          </p:nvPr>
        </p:nvSpPr>
        <p:spPr/>
        <p:txBody>
          <a:bodyPr/>
          <a:lstStyle/>
          <a:p>
            <a:r>
              <a:rPr lang="en-US" dirty="0"/>
              <a:t>Review of where these patterns come from</a:t>
            </a:r>
          </a:p>
        </p:txBody>
      </p:sp>
      <p:sp>
        <p:nvSpPr>
          <p:cNvPr id="3" name="Content Placeholder 2">
            <a:extLst>
              <a:ext uri="{FF2B5EF4-FFF2-40B4-BE49-F238E27FC236}">
                <a16:creationId xmlns:a16="http://schemas.microsoft.com/office/drawing/2014/main" id="{25551E36-9E23-46C2-8787-4E8E59CE4142}"/>
              </a:ext>
            </a:extLst>
          </p:cNvPr>
          <p:cNvSpPr>
            <a:spLocks noGrp="1"/>
          </p:cNvSpPr>
          <p:nvPr>
            <p:ph idx="1"/>
          </p:nvPr>
        </p:nvSpPr>
        <p:spPr/>
        <p:txBody>
          <a:bodyPr/>
          <a:lstStyle/>
          <a:p>
            <a:r>
              <a:rPr lang="en-US" dirty="0"/>
              <a:t>Law of Demand</a:t>
            </a:r>
          </a:p>
          <a:p>
            <a:pPr lvl="1"/>
            <a:r>
              <a:rPr lang="en-US" dirty="0"/>
              <a:t>What two assumptions lead to it?</a:t>
            </a:r>
          </a:p>
          <a:p>
            <a:r>
              <a:rPr lang="en-US" dirty="0"/>
              <a:t>Law of Supply</a:t>
            </a:r>
          </a:p>
          <a:p>
            <a:pPr lvl="1"/>
            <a:r>
              <a:rPr lang="en-US" dirty="0"/>
              <a:t>What two assumptions lead to it?</a:t>
            </a:r>
          </a:p>
          <a:p>
            <a:r>
              <a:rPr lang="en-US" dirty="0"/>
              <a:t>Law of Diminishing Marginal Product</a:t>
            </a:r>
          </a:p>
          <a:p>
            <a:pPr lvl="1"/>
            <a:r>
              <a:rPr lang="en-US" dirty="0"/>
              <a:t>Why does this happen?</a:t>
            </a:r>
          </a:p>
        </p:txBody>
      </p:sp>
    </p:spTree>
    <p:extLst>
      <p:ext uri="{BB962C8B-B14F-4D97-AF65-F5344CB8AC3E}">
        <p14:creationId xmlns:p14="http://schemas.microsoft.com/office/powerpoint/2010/main" val="10710009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543</TotalTime>
  <Words>2037</Words>
  <Application>Microsoft Office PowerPoint</Application>
  <PresentationFormat>Widescreen</PresentationFormat>
  <Paragraphs>178</Paragraphs>
  <Slides>48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Arial</vt:lpstr>
      <vt:lpstr>Calibri</vt:lpstr>
      <vt:lpstr>Calibri Light</vt:lpstr>
      <vt:lpstr>Wingdings</vt:lpstr>
      <vt:lpstr>Office Theme</vt:lpstr>
      <vt:lpstr>PowerPoint Presentation</vt:lpstr>
      <vt:lpstr>Economy, Divine and Human</vt:lpstr>
      <vt:lpstr>Outline</vt:lpstr>
      <vt:lpstr>Today</vt:lpstr>
      <vt:lpstr>Economic Pattern # 1: Market Equilibrium</vt:lpstr>
      <vt:lpstr>Economic Pattern # 2: Labor Markets</vt:lpstr>
      <vt:lpstr>Economic Pattern # 3: Non-Private Goods</vt:lpstr>
      <vt:lpstr>Economic Pattern # 4: Knowledge</vt:lpstr>
      <vt:lpstr>Review of where these patterns come from</vt:lpstr>
      <vt:lpstr>Implications for history of economic thought</vt:lpstr>
      <vt:lpstr>Example: Marx versus Marginalism</vt:lpstr>
      <vt:lpstr>Example: Marx versus Marginalism</vt:lpstr>
      <vt:lpstr>Bargaining on the Margin</vt:lpstr>
      <vt:lpstr>Bargaining on the Margin</vt:lpstr>
      <vt:lpstr>Bargaining on the Margin</vt:lpstr>
      <vt:lpstr>Bargaining on the Margin</vt:lpstr>
      <vt:lpstr>Bargaining on the Margin</vt:lpstr>
      <vt:lpstr>Bargaining on the Margin</vt:lpstr>
      <vt:lpstr>Bargaining on the Margin</vt:lpstr>
      <vt:lpstr>Bargaining on the Margin</vt:lpstr>
      <vt:lpstr>Bargaining on the Margin</vt:lpstr>
      <vt:lpstr>Bargaining on the Margin</vt:lpstr>
      <vt:lpstr>Bargaining on the Margin</vt:lpstr>
      <vt:lpstr>Bargaining on the Margin</vt:lpstr>
      <vt:lpstr>Bargaining on the Margin</vt:lpstr>
      <vt:lpstr>The evidence as it stands</vt:lpstr>
      <vt:lpstr>Review of the Evidence for these Patterns</vt:lpstr>
      <vt:lpstr>Next steps</vt:lpstr>
      <vt:lpstr>Deep Dive into Price Equilibration</vt:lpstr>
      <vt:lpstr>PowerPoint Presentation</vt:lpstr>
      <vt:lpstr>Deep Dive into Price Equilibration</vt:lpstr>
      <vt:lpstr>PowerPoint Presentation</vt:lpstr>
      <vt:lpstr>Deep Dive into Price Equilibration</vt:lpstr>
      <vt:lpstr>PowerPoint Presentation</vt:lpstr>
      <vt:lpstr>Deep Dive into Price Equilibration</vt:lpstr>
      <vt:lpstr>Deep Dive into Price Equilibration</vt:lpstr>
      <vt:lpstr>PowerPoint Presentation</vt:lpstr>
      <vt:lpstr>Deep Dive into Price Equilibration</vt:lpstr>
      <vt:lpstr>PowerPoint Presentation</vt:lpstr>
      <vt:lpstr>Deep Dive into Price Equilibration</vt:lpstr>
      <vt:lpstr>Review of the Evidence for these Patterns</vt:lpstr>
      <vt:lpstr>What if there was no one to exchange?</vt:lpstr>
      <vt:lpstr>Traffic Analogy Redux</vt:lpstr>
      <vt:lpstr>Traffic Analogy Redux</vt:lpstr>
      <vt:lpstr>The Church and the Traffic Analogy</vt:lpstr>
      <vt:lpstr>Completing the Analogy</vt:lpstr>
      <vt:lpstr>Prevalence of the Pre-conditions</vt:lpstr>
      <vt:lpstr>The Church and the Preconditions?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Economy, Divine and Human</dc:title>
  <dc:creator>Kirk Doran</dc:creator>
  <cp:lastModifiedBy>Kirk Doran</cp:lastModifiedBy>
  <cp:revision>185</cp:revision>
  <dcterms:created xsi:type="dcterms:W3CDTF">2023-08-15T17:59:37Z</dcterms:created>
  <dcterms:modified xsi:type="dcterms:W3CDTF">2023-09-11T14:32:52Z</dcterms:modified>
</cp:coreProperties>
</file>