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7" r:id="rId2"/>
    <p:sldId id="258" r:id="rId3"/>
    <p:sldId id="399" r:id="rId4"/>
    <p:sldId id="406" r:id="rId5"/>
    <p:sldId id="407" r:id="rId6"/>
    <p:sldId id="408" r:id="rId7"/>
    <p:sldId id="259" r:id="rId8"/>
    <p:sldId id="286" r:id="rId9"/>
    <p:sldId id="287" r:id="rId10"/>
    <p:sldId id="260" r:id="rId11"/>
    <p:sldId id="261" r:id="rId12"/>
    <p:sldId id="264" r:id="rId13"/>
    <p:sldId id="409" r:id="rId14"/>
    <p:sldId id="270" r:id="rId15"/>
    <p:sldId id="271" r:id="rId16"/>
    <p:sldId id="272" r:id="rId17"/>
    <p:sldId id="266" r:id="rId18"/>
    <p:sldId id="269" r:id="rId19"/>
    <p:sldId id="482" r:id="rId20"/>
    <p:sldId id="410" r:id="rId21"/>
    <p:sldId id="411" r:id="rId22"/>
    <p:sldId id="412" r:id="rId23"/>
    <p:sldId id="413" r:id="rId24"/>
    <p:sldId id="414" r:id="rId25"/>
    <p:sldId id="415" r:id="rId26"/>
    <p:sldId id="416" r:id="rId27"/>
    <p:sldId id="417" r:id="rId28"/>
    <p:sldId id="418" r:id="rId29"/>
    <p:sldId id="419" r:id="rId30"/>
    <p:sldId id="420" r:id="rId31"/>
    <p:sldId id="421" r:id="rId32"/>
    <p:sldId id="422" r:id="rId33"/>
    <p:sldId id="423" r:id="rId34"/>
    <p:sldId id="424" r:id="rId35"/>
    <p:sldId id="425" r:id="rId36"/>
    <p:sldId id="426" r:id="rId37"/>
    <p:sldId id="427" r:id="rId38"/>
    <p:sldId id="428" r:id="rId39"/>
    <p:sldId id="429" r:id="rId40"/>
    <p:sldId id="430" r:id="rId41"/>
    <p:sldId id="431" r:id="rId42"/>
    <p:sldId id="432" r:id="rId43"/>
    <p:sldId id="433" r:id="rId44"/>
    <p:sldId id="434" r:id="rId45"/>
    <p:sldId id="435" r:id="rId46"/>
    <p:sldId id="436" r:id="rId47"/>
    <p:sldId id="437" r:id="rId48"/>
    <p:sldId id="438" r:id="rId49"/>
    <p:sldId id="439" r:id="rId50"/>
    <p:sldId id="440" r:id="rId51"/>
    <p:sldId id="441" r:id="rId52"/>
    <p:sldId id="442" r:id="rId53"/>
    <p:sldId id="443" r:id="rId54"/>
    <p:sldId id="444" r:id="rId55"/>
    <p:sldId id="445" r:id="rId56"/>
    <p:sldId id="446" r:id="rId57"/>
    <p:sldId id="447" r:id="rId58"/>
    <p:sldId id="448" r:id="rId59"/>
    <p:sldId id="449" r:id="rId60"/>
    <p:sldId id="450" r:id="rId61"/>
    <p:sldId id="451" r:id="rId62"/>
    <p:sldId id="452" r:id="rId63"/>
    <p:sldId id="453" r:id="rId64"/>
    <p:sldId id="454" r:id="rId65"/>
    <p:sldId id="455" r:id="rId66"/>
    <p:sldId id="456" r:id="rId67"/>
    <p:sldId id="457" r:id="rId68"/>
    <p:sldId id="458" r:id="rId69"/>
    <p:sldId id="459" r:id="rId70"/>
    <p:sldId id="460" r:id="rId71"/>
    <p:sldId id="461" r:id="rId72"/>
    <p:sldId id="462" r:id="rId73"/>
    <p:sldId id="463" r:id="rId74"/>
    <p:sldId id="464" r:id="rId75"/>
    <p:sldId id="465" r:id="rId76"/>
    <p:sldId id="466" r:id="rId77"/>
    <p:sldId id="467" r:id="rId78"/>
    <p:sldId id="468" r:id="rId79"/>
    <p:sldId id="469" r:id="rId80"/>
    <p:sldId id="470" r:id="rId81"/>
    <p:sldId id="471" r:id="rId82"/>
    <p:sldId id="368" r:id="rId83"/>
    <p:sldId id="370" r:id="rId84"/>
    <p:sldId id="388" r:id="rId85"/>
    <p:sldId id="373" r:id="rId86"/>
    <p:sldId id="364" r:id="rId87"/>
    <p:sldId id="483" r:id="rId88"/>
    <p:sldId id="484" r:id="rId89"/>
    <p:sldId id="485" r:id="rId90"/>
    <p:sldId id="486" r:id="rId91"/>
    <p:sldId id="389" r:id="rId92"/>
    <p:sldId id="487"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68" autoAdjust="0"/>
  </p:normalViewPr>
  <p:slideViewPr>
    <p:cSldViewPr snapToGrid="0">
      <p:cViewPr varScale="1">
        <p:scale>
          <a:sx n="82" d="100"/>
          <a:sy n="82" d="100"/>
        </p:scale>
        <p:origin x="720" y="72"/>
      </p:cViewPr>
      <p:guideLst/>
    </p:cSldViewPr>
  </p:slideViewPr>
  <p:outlineViewPr>
    <p:cViewPr>
      <p:scale>
        <a:sx n="33" d="100"/>
        <a:sy n="33" d="100"/>
      </p:scale>
      <p:origin x="0" y="-4440"/>
    </p:cViewPr>
  </p:outlineViewPr>
  <p:notesTextViewPr>
    <p:cViewPr>
      <p:scale>
        <a:sx n="1" d="1"/>
        <a:sy n="1" d="1"/>
      </p:scale>
      <p:origin x="0" y="0"/>
    </p:cViewPr>
  </p:notesTextViewPr>
  <p:notesViewPr>
    <p:cSldViewPr snapToGrid="0">
      <p:cViewPr varScale="1">
        <p:scale>
          <a:sx n="66" d="100"/>
          <a:sy n="66" d="100"/>
        </p:scale>
        <p:origin x="3134"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Users\jkaboski\Dropbox\BKR%20(1)\DataAppendix\Data%20for%20Population%20Lectur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jkaboski\Dropbox\BKR%20(1)\DataAppendix\Data%20for%20Population%20Lectur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jkaboski\Dropbox\BKR%20(1)\DataAppendix\Data%20for%20Population%20Lectu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spPr>
            <a:ln w="41275">
              <a:solidFill>
                <a:srgbClr val="00B050"/>
              </a:solidFill>
            </a:ln>
          </c:spPr>
          <c:marker>
            <c:spPr>
              <a:solidFill>
                <a:srgbClr val="00B050"/>
              </a:solidFill>
            </c:spPr>
          </c:marker>
          <c:xVal>
            <c:numRef>
              <c:f>Sheet2!$A$2:$A$21</c:f>
              <c:numCache>
                <c:formatCode>General</c:formatCode>
                <c:ptCount val="20"/>
                <c:pt idx="0">
                  <c:v>1800</c:v>
                </c:pt>
                <c:pt idx="1">
                  <c:v>1850</c:v>
                </c:pt>
                <c:pt idx="2">
                  <c:v>1875</c:v>
                </c:pt>
                <c:pt idx="3">
                  <c:v>1900</c:v>
                </c:pt>
                <c:pt idx="4">
                  <c:v>1920</c:v>
                </c:pt>
                <c:pt idx="5">
                  <c:v>1930</c:v>
                </c:pt>
                <c:pt idx="6">
                  <c:v>1940</c:v>
                </c:pt>
                <c:pt idx="7">
                  <c:v>1950</c:v>
                </c:pt>
                <c:pt idx="8">
                  <c:v>1955</c:v>
                </c:pt>
                <c:pt idx="9">
                  <c:v>1960</c:v>
                </c:pt>
                <c:pt idx="10">
                  <c:v>1965</c:v>
                </c:pt>
                <c:pt idx="11">
                  <c:v>1970</c:v>
                </c:pt>
                <c:pt idx="12">
                  <c:v>1975</c:v>
                </c:pt>
                <c:pt idx="13">
                  <c:v>1980</c:v>
                </c:pt>
                <c:pt idx="14">
                  <c:v>1985</c:v>
                </c:pt>
                <c:pt idx="15">
                  <c:v>1990</c:v>
                </c:pt>
                <c:pt idx="16">
                  <c:v>1995</c:v>
                </c:pt>
                <c:pt idx="17">
                  <c:v>2000</c:v>
                </c:pt>
                <c:pt idx="18">
                  <c:v>2010</c:v>
                </c:pt>
                <c:pt idx="19">
                  <c:v>2014</c:v>
                </c:pt>
              </c:numCache>
            </c:numRef>
          </c:xVal>
          <c:yVal>
            <c:numRef>
              <c:f>Sheet2!$D$2:$D$21</c:f>
              <c:numCache>
                <c:formatCode>General</c:formatCode>
                <c:ptCount val="20"/>
                <c:pt idx="0">
                  <c:v>1</c:v>
                </c:pt>
                <c:pt idx="1">
                  <c:v>1.3333333333333333</c:v>
                </c:pt>
                <c:pt idx="2">
                  <c:v>1.4722222222222223</c:v>
                </c:pt>
                <c:pt idx="3">
                  <c:v>1.8055555555555556</c:v>
                </c:pt>
                <c:pt idx="4">
                  <c:v>2.0144444444444445</c:v>
                </c:pt>
                <c:pt idx="5">
                  <c:v>2.2077777777777778</c:v>
                </c:pt>
                <c:pt idx="6">
                  <c:v>2.4588888888888887</c:v>
                </c:pt>
                <c:pt idx="7">
                  <c:v>2.7955555555555556</c:v>
                </c:pt>
                <c:pt idx="8">
                  <c:v>3.0666666666666669</c:v>
                </c:pt>
                <c:pt idx="9">
                  <c:v>3.3555555555555556</c:v>
                </c:pt>
                <c:pt idx="10">
                  <c:v>3.7066666666666666</c:v>
                </c:pt>
                <c:pt idx="11">
                  <c:v>4.108888888888889</c:v>
                </c:pt>
                <c:pt idx="12">
                  <c:v>4.5322222222222219</c:v>
                </c:pt>
                <c:pt idx="13">
                  <c:v>4.9422222222222221</c:v>
                </c:pt>
                <c:pt idx="14">
                  <c:v>5.39</c:v>
                </c:pt>
                <c:pt idx="15">
                  <c:v>5.88</c:v>
                </c:pt>
                <c:pt idx="16">
                  <c:v>6.4011111111111108</c:v>
                </c:pt>
                <c:pt idx="17">
                  <c:v>6.9688888888888885</c:v>
                </c:pt>
                <c:pt idx="18">
                  <c:v>7.7</c:v>
                </c:pt>
                <c:pt idx="19">
                  <c:v>8.1655555555555548</c:v>
                </c:pt>
              </c:numCache>
            </c:numRef>
          </c:yVal>
          <c:smooth val="0"/>
          <c:extLst>
            <c:ext xmlns:c16="http://schemas.microsoft.com/office/drawing/2014/chart" uri="{C3380CC4-5D6E-409C-BE32-E72D297353CC}">
              <c16:uniqueId val="{00000000-FDBC-404F-B5BC-7AF8753099CE}"/>
            </c:ext>
          </c:extLst>
        </c:ser>
        <c:dLbls>
          <c:showLegendKey val="0"/>
          <c:showVal val="0"/>
          <c:showCatName val="0"/>
          <c:showSerName val="0"/>
          <c:showPercent val="0"/>
          <c:showBubbleSize val="0"/>
        </c:dLbls>
        <c:axId val="2138289727"/>
        <c:axId val="1257840"/>
      </c:scatterChart>
      <c:valAx>
        <c:axId val="2138289727"/>
        <c:scaling>
          <c:orientation val="minMax"/>
          <c:max val="2017"/>
          <c:min val="18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baseline="0"/>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1257840"/>
        <c:crosses val="autoZero"/>
        <c:crossBetween val="midCat"/>
      </c:valAx>
      <c:valAx>
        <c:axId val="1257840"/>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baseline="0"/>
                  <a:t>World Population </a:t>
                </a:r>
              </a:p>
              <a:p>
                <a:pPr>
                  <a:defRPr sz="2400" b="1" i="0" u="none" strike="noStrike" kern="1200" baseline="0">
                    <a:solidFill>
                      <a:schemeClr val="tx1">
                        <a:lumMod val="65000"/>
                        <a:lumOff val="35000"/>
                      </a:schemeClr>
                    </a:solidFill>
                    <a:latin typeface="+mn-lt"/>
                    <a:ea typeface="+mn-ea"/>
                    <a:cs typeface="+mn-cs"/>
                  </a:defRPr>
                </a:pPr>
                <a:r>
                  <a:rPr lang="en-US" sz="2400" b="1" baseline="0"/>
                  <a:t>(Relative to 1800)</a:t>
                </a:r>
              </a:p>
            </c:rich>
          </c:tx>
          <c:layout>
            <c:manualLayout>
              <c:xMode val="edge"/>
              <c:yMode val="edge"/>
              <c:x val="1.4652040777511506E-2"/>
              <c:y val="0.1684038334875387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138289727"/>
        <c:crosses val="autoZero"/>
        <c:crossBetween val="midCat"/>
        <c:majorUnit val="2"/>
      </c:valAx>
    </c:plotArea>
    <c:plotVisOnly val="1"/>
    <c:dispBlanksAs val="gap"/>
    <c:showDLblsOverMax val="0"/>
    <c:extLst/>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spPr>
            <a:ln w="41275">
              <a:solidFill>
                <a:srgbClr val="FF0000"/>
              </a:solidFill>
            </a:ln>
          </c:spPr>
          <c:xVal>
            <c:numRef>
              <c:f>Sheet1!$A$3:$A$23</c:f>
              <c:numCache>
                <c:formatCode>General</c:formatCode>
                <c:ptCount val="21"/>
                <c:pt idx="0">
                  <c:v>1800</c:v>
                </c:pt>
                <c:pt idx="1">
                  <c:v>1850</c:v>
                </c:pt>
                <c:pt idx="2">
                  <c:v>1875</c:v>
                </c:pt>
                <c:pt idx="3">
                  <c:v>1900</c:v>
                </c:pt>
                <c:pt idx="4">
                  <c:v>1920</c:v>
                </c:pt>
                <c:pt idx="5">
                  <c:v>1925</c:v>
                </c:pt>
                <c:pt idx="6">
                  <c:v>1930</c:v>
                </c:pt>
                <c:pt idx="7">
                  <c:v>1940</c:v>
                </c:pt>
                <c:pt idx="8">
                  <c:v>1950</c:v>
                </c:pt>
                <c:pt idx="9">
                  <c:v>1955</c:v>
                </c:pt>
                <c:pt idx="10">
                  <c:v>1960</c:v>
                </c:pt>
                <c:pt idx="11">
                  <c:v>1965</c:v>
                </c:pt>
                <c:pt idx="12">
                  <c:v>1970</c:v>
                </c:pt>
                <c:pt idx="13">
                  <c:v>1975</c:v>
                </c:pt>
                <c:pt idx="14">
                  <c:v>1980</c:v>
                </c:pt>
                <c:pt idx="15">
                  <c:v>1985</c:v>
                </c:pt>
                <c:pt idx="16">
                  <c:v>1990</c:v>
                </c:pt>
                <c:pt idx="17">
                  <c:v>1995</c:v>
                </c:pt>
                <c:pt idx="18">
                  <c:v>2000</c:v>
                </c:pt>
                <c:pt idx="19">
                  <c:v>2010</c:v>
                </c:pt>
                <c:pt idx="20">
                  <c:v>2014</c:v>
                </c:pt>
              </c:numCache>
            </c:numRef>
          </c:xVal>
          <c:yVal>
            <c:numRef>
              <c:f>Sheet1!$D$3:$D$23</c:f>
              <c:numCache>
                <c:formatCode>General</c:formatCode>
                <c:ptCount val="21"/>
                <c:pt idx="0">
                  <c:v>1</c:v>
                </c:pt>
                <c:pt idx="1">
                  <c:v>1.4552169898430287</c:v>
                </c:pt>
                <c:pt idx="2">
                  <c:v>1.9330563250230841</c:v>
                </c:pt>
                <c:pt idx="3">
                  <c:v>3.1584718374884582</c:v>
                </c:pt>
                <c:pt idx="4">
                  <c:v>4.324638350261619</c:v>
                </c:pt>
                <c:pt idx="5">
                  <c:v>5.0677593105570944</c:v>
                </c:pt>
                <c:pt idx="6">
                  <c:v>5.2472945521698984</c:v>
                </c:pt>
                <c:pt idx="7">
                  <c:v>6.521845183133272</c:v>
                </c:pt>
                <c:pt idx="8">
                  <c:v>8.2782517697753146</c:v>
                </c:pt>
                <c:pt idx="9">
                  <c:v>10.639889196675901</c:v>
                </c:pt>
                <c:pt idx="10">
                  <c:v>12.976054170514004</c:v>
                </c:pt>
                <c:pt idx="11">
                  <c:v>16.690267774699908</c:v>
                </c:pt>
                <c:pt idx="12">
                  <c:v>21.443619575253923</c:v>
                </c:pt>
                <c:pt idx="13">
                  <c:v>25.856265004616805</c:v>
                </c:pt>
                <c:pt idx="14">
                  <c:v>31.029215143120961</c:v>
                </c:pt>
                <c:pt idx="15">
                  <c:v>35.811398891966761</c:v>
                </c:pt>
                <c:pt idx="16">
                  <c:v>42.381606648199444</c:v>
                </c:pt>
                <c:pt idx="17">
                  <c:v>50.012005232379195</c:v>
                </c:pt>
                <c:pt idx="18">
                  <c:v>58.907380732533085</c:v>
                </c:pt>
                <c:pt idx="19">
                  <c:v>95.752539242843952</c:v>
                </c:pt>
                <c:pt idx="20">
                  <c:v>119.83379501385042</c:v>
                </c:pt>
              </c:numCache>
            </c:numRef>
          </c:yVal>
          <c:smooth val="0"/>
          <c:extLst>
            <c:ext xmlns:c16="http://schemas.microsoft.com/office/drawing/2014/chart" uri="{C3380CC4-5D6E-409C-BE32-E72D297353CC}">
              <c16:uniqueId val="{00000000-E568-F041-B5DC-46026CAE8D5D}"/>
            </c:ext>
          </c:extLst>
        </c:ser>
        <c:ser>
          <c:idx val="0"/>
          <c:order val="1"/>
          <c:spPr>
            <a:ln w="41275" cap="rnd">
              <a:solidFill>
                <a:srgbClr val="FF0000"/>
              </a:solidFill>
              <a:round/>
            </a:ln>
            <a:effectLst/>
          </c:spPr>
          <c:marker>
            <c:symbol val="circle"/>
            <c:size val="5"/>
            <c:spPr>
              <a:solidFill>
                <a:srgbClr val="FF0000"/>
              </a:solidFill>
              <a:ln w="9525">
                <a:solidFill>
                  <a:srgbClr val="FF0000"/>
                </a:solidFill>
              </a:ln>
              <a:effectLst/>
            </c:spPr>
          </c:marker>
          <c:xVal>
            <c:numRef>
              <c:f>Sheet1!$A$3:$A$23</c:f>
              <c:numCache>
                <c:formatCode>General</c:formatCode>
                <c:ptCount val="21"/>
                <c:pt idx="0">
                  <c:v>1800</c:v>
                </c:pt>
                <c:pt idx="1">
                  <c:v>1850</c:v>
                </c:pt>
                <c:pt idx="2">
                  <c:v>1875</c:v>
                </c:pt>
                <c:pt idx="3">
                  <c:v>1900</c:v>
                </c:pt>
                <c:pt idx="4">
                  <c:v>1920</c:v>
                </c:pt>
                <c:pt idx="5">
                  <c:v>1925</c:v>
                </c:pt>
                <c:pt idx="6">
                  <c:v>1930</c:v>
                </c:pt>
                <c:pt idx="7">
                  <c:v>1940</c:v>
                </c:pt>
                <c:pt idx="8">
                  <c:v>1950</c:v>
                </c:pt>
                <c:pt idx="9">
                  <c:v>1955</c:v>
                </c:pt>
                <c:pt idx="10">
                  <c:v>1960</c:v>
                </c:pt>
                <c:pt idx="11">
                  <c:v>1965</c:v>
                </c:pt>
                <c:pt idx="12">
                  <c:v>1970</c:v>
                </c:pt>
                <c:pt idx="13">
                  <c:v>1975</c:v>
                </c:pt>
                <c:pt idx="14">
                  <c:v>1980</c:v>
                </c:pt>
                <c:pt idx="15">
                  <c:v>1985</c:v>
                </c:pt>
                <c:pt idx="16">
                  <c:v>1990</c:v>
                </c:pt>
                <c:pt idx="17">
                  <c:v>1995</c:v>
                </c:pt>
                <c:pt idx="18">
                  <c:v>2000</c:v>
                </c:pt>
                <c:pt idx="19">
                  <c:v>2010</c:v>
                </c:pt>
                <c:pt idx="20">
                  <c:v>2014</c:v>
                </c:pt>
              </c:numCache>
            </c:numRef>
          </c:xVal>
          <c:yVal>
            <c:numRef>
              <c:f>Sheet1!$D$3:$D$23</c:f>
              <c:numCache>
                <c:formatCode>General</c:formatCode>
                <c:ptCount val="21"/>
                <c:pt idx="0">
                  <c:v>1</c:v>
                </c:pt>
                <c:pt idx="1">
                  <c:v>1.4552169898430287</c:v>
                </c:pt>
                <c:pt idx="2">
                  <c:v>1.9330563250230841</c:v>
                </c:pt>
                <c:pt idx="3">
                  <c:v>3.1584718374884582</c:v>
                </c:pt>
                <c:pt idx="4">
                  <c:v>4.324638350261619</c:v>
                </c:pt>
                <c:pt idx="5">
                  <c:v>5.0677593105570944</c:v>
                </c:pt>
                <c:pt idx="6">
                  <c:v>5.2472945521698984</c:v>
                </c:pt>
                <c:pt idx="7">
                  <c:v>6.521845183133272</c:v>
                </c:pt>
                <c:pt idx="8">
                  <c:v>8.2782517697753146</c:v>
                </c:pt>
                <c:pt idx="9">
                  <c:v>10.639889196675901</c:v>
                </c:pt>
                <c:pt idx="10">
                  <c:v>12.976054170514004</c:v>
                </c:pt>
                <c:pt idx="11">
                  <c:v>16.690267774699908</c:v>
                </c:pt>
                <c:pt idx="12">
                  <c:v>21.443619575253923</c:v>
                </c:pt>
                <c:pt idx="13">
                  <c:v>25.856265004616805</c:v>
                </c:pt>
                <c:pt idx="14">
                  <c:v>31.029215143120961</c:v>
                </c:pt>
                <c:pt idx="15">
                  <c:v>35.811398891966761</c:v>
                </c:pt>
                <c:pt idx="16">
                  <c:v>42.381606648199444</c:v>
                </c:pt>
                <c:pt idx="17">
                  <c:v>50.012005232379195</c:v>
                </c:pt>
                <c:pt idx="18">
                  <c:v>58.907380732533085</c:v>
                </c:pt>
                <c:pt idx="19">
                  <c:v>95.752539242843952</c:v>
                </c:pt>
                <c:pt idx="20">
                  <c:v>119.83379501385042</c:v>
                </c:pt>
              </c:numCache>
            </c:numRef>
          </c:yVal>
          <c:smooth val="0"/>
          <c:extLst>
            <c:ext xmlns:c16="http://schemas.microsoft.com/office/drawing/2014/chart" uri="{C3380CC4-5D6E-409C-BE32-E72D297353CC}">
              <c16:uniqueId val="{00000001-E568-F041-B5DC-46026CAE8D5D}"/>
            </c:ext>
          </c:extLst>
        </c:ser>
        <c:dLbls>
          <c:showLegendKey val="0"/>
          <c:showVal val="0"/>
          <c:showCatName val="0"/>
          <c:showSerName val="0"/>
          <c:showPercent val="0"/>
          <c:showBubbleSize val="0"/>
        </c:dLbls>
        <c:axId val="2138289727"/>
        <c:axId val="1257840"/>
      </c:scatterChart>
      <c:valAx>
        <c:axId val="2138289727"/>
        <c:scaling>
          <c:orientation val="minMax"/>
          <c:max val="2017"/>
          <c:min val="18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baseline="0"/>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1257840"/>
        <c:crosses val="autoZero"/>
        <c:crossBetween val="midCat"/>
      </c:valAx>
      <c:valAx>
        <c:axId val="1257840"/>
        <c:scaling>
          <c:orientation val="minMax"/>
          <c:max val="12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baseline="0" dirty="0"/>
                  <a:t> World Income </a:t>
                </a:r>
              </a:p>
              <a:p>
                <a:pPr>
                  <a:defRPr sz="2400" b="1" i="0" u="none" strike="noStrike" kern="1200" baseline="0">
                    <a:solidFill>
                      <a:schemeClr val="tx1">
                        <a:lumMod val="65000"/>
                        <a:lumOff val="35000"/>
                      </a:schemeClr>
                    </a:solidFill>
                    <a:latin typeface="+mn-lt"/>
                    <a:ea typeface="+mn-ea"/>
                    <a:cs typeface="+mn-cs"/>
                  </a:defRPr>
                </a:pPr>
                <a:r>
                  <a:rPr lang="en-US" sz="2400" b="1" baseline="0" dirty="0"/>
                  <a:t>(Relative to 1800)</a:t>
                </a:r>
              </a:p>
            </c:rich>
          </c:tx>
          <c:layout>
            <c:manualLayout>
              <c:xMode val="edge"/>
              <c:yMode val="edge"/>
              <c:x val="1.0256410256410256E-2"/>
              <c:y val="0.1776271375169013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138289727"/>
        <c:crosses val="autoZero"/>
        <c:crossBetween val="midCat"/>
        <c:majorUnit val="25"/>
      </c:valAx>
    </c:plotArea>
    <c:plotVisOnly val="1"/>
    <c:dispBlanksAs val="gap"/>
    <c:showDLblsOverMax val="0"/>
    <c:extLst/>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spPr>
            <a:ln w="38100">
              <a:solidFill>
                <a:srgbClr val="7030A0"/>
              </a:solidFill>
              <a:prstDash val="dash"/>
            </a:ln>
          </c:spPr>
          <c:marker>
            <c:spPr>
              <a:solidFill>
                <a:srgbClr val="7030A0"/>
              </a:solidFill>
              <a:ln>
                <a:solidFill>
                  <a:srgbClr val="7030A0"/>
                </a:solidFill>
              </a:ln>
            </c:spPr>
          </c:marker>
          <c:xVal>
            <c:numRef>
              <c:f>Sheet2!$A$2:$A$21</c:f>
              <c:numCache>
                <c:formatCode>General</c:formatCode>
                <c:ptCount val="20"/>
                <c:pt idx="0">
                  <c:v>1800</c:v>
                </c:pt>
                <c:pt idx="1">
                  <c:v>1850</c:v>
                </c:pt>
                <c:pt idx="2">
                  <c:v>1875</c:v>
                </c:pt>
                <c:pt idx="3">
                  <c:v>1900</c:v>
                </c:pt>
                <c:pt idx="4">
                  <c:v>1920</c:v>
                </c:pt>
                <c:pt idx="5">
                  <c:v>1930</c:v>
                </c:pt>
                <c:pt idx="6">
                  <c:v>1940</c:v>
                </c:pt>
                <c:pt idx="7">
                  <c:v>1950</c:v>
                </c:pt>
                <c:pt idx="8">
                  <c:v>1955</c:v>
                </c:pt>
                <c:pt idx="9">
                  <c:v>1960</c:v>
                </c:pt>
                <c:pt idx="10">
                  <c:v>1965</c:v>
                </c:pt>
                <c:pt idx="11">
                  <c:v>1970</c:v>
                </c:pt>
                <c:pt idx="12">
                  <c:v>1975</c:v>
                </c:pt>
                <c:pt idx="13">
                  <c:v>1980</c:v>
                </c:pt>
                <c:pt idx="14">
                  <c:v>1985</c:v>
                </c:pt>
                <c:pt idx="15">
                  <c:v>1990</c:v>
                </c:pt>
                <c:pt idx="16">
                  <c:v>1995</c:v>
                </c:pt>
                <c:pt idx="17">
                  <c:v>2000</c:v>
                </c:pt>
                <c:pt idx="18">
                  <c:v>2010</c:v>
                </c:pt>
                <c:pt idx="19">
                  <c:v>2014</c:v>
                </c:pt>
              </c:numCache>
            </c:numRef>
          </c:xVal>
          <c:yVal>
            <c:numRef>
              <c:f>Sheet2!$M$2:$M$21</c:f>
              <c:numCache>
                <c:formatCode>General</c:formatCode>
                <c:ptCount val="20"/>
                <c:pt idx="0">
                  <c:v>1</c:v>
                </c:pt>
                <c:pt idx="1">
                  <c:v>1.0914127423822715</c:v>
                </c:pt>
                <c:pt idx="2">
                  <c:v>1.3130193905817173</c:v>
                </c:pt>
                <c:pt idx="3">
                  <c:v>1.7493074792243768</c:v>
                </c:pt>
                <c:pt idx="4">
                  <c:v>2.1468144044321331</c:v>
                </c:pt>
                <c:pt idx="5">
                  <c:v>2.3767313019390581</c:v>
                </c:pt>
                <c:pt idx="6">
                  <c:v>2.6523545706371192</c:v>
                </c:pt>
                <c:pt idx="7">
                  <c:v>2.9612188365650969</c:v>
                </c:pt>
                <c:pt idx="8">
                  <c:v>3.4695290858725762</c:v>
                </c:pt>
                <c:pt idx="9">
                  <c:v>3.8670360110803323</c:v>
                </c:pt>
                <c:pt idx="10">
                  <c:v>4.5027700831024928</c:v>
                </c:pt>
                <c:pt idx="11">
                  <c:v>5.2188365650969528</c:v>
                </c:pt>
                <c:pt idx="12">
                  <c:v>5.7049861495844878</c:v>
                </c:pt>
                <c:pt idx="13">
                  <c:v>6.2783933518005544</c:v>
                </c:pt>
                <c:pt idx="14">
                  <c:v>6.6440443213296403</c:v>
                </c:pt>
                <c:pt idx="15">
                  <c:v>7.2077562326869806</c:v>
                </c:pt>
                <c:pt idx="16">
                  <c:v>7.8130193905817178</c:v>
                </c:pt>
                <c:pt idx="17">
                  <c:v>8.4529085872576175</c:v>
                </c:pt>
                <c:pt idx="18">
                  <c:v>12.435394706862851</c:v>
                </c:pt>
                <c:pt idx="19">
                  <c:v>14.675522589803426</c:v>
                </c:pt>
              </c:numCache>
            </c:numRef>
          </c:yVal>
          <c:smooth val="0"/>
          <c:extLst>
            <c:ext xmlns:c16="http://schemas.microsoft.com/office/drawing/2014/chart" uri="{C3380CC4-5D6E-409C-BE32-E72D297353CC}">
              <c16:uniqueId val="{00000000-2EB3-A640-8408-4C2E51E43A75}"/>
            </c:ext>
          </c:extLst>
        </c:ser>
        <c:dLbls>
          <c:showLegendKey val="0"/>
          <c:showVal val="0"/>
          <c:showCatName val="0"/>
          <c:showSerName val="0"/>
          <c:showPercent val="0"/>
          <c:showBubbleSize val="0"/>
        </c:dLbls>
        <c:axId val="2138289727"/>
        <c:axId val="1257840"/>
      </c:scatterChart>
      <c:valAx>
        <c:axId val="2138289727"/>
        <c:scaling>
          <c:orientation val="minMax"/>
          <c:max val="2017"/>
          <c:min val="18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baseline="0"/>
                  <a:t>Year</a:t>
                </a:r>
              </a:p>
            </c:rich>
          </c:tx>
          <c:layout>
            <c:manualLayout>
              <c:xMode val="edge"/>
              <c:yMode val="edge"/>
              <c:x val="0.47683089613798274"/>
              <c:y val="0.9084948699594368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1257840"/>
        <c:crosses val="autoZero"/>
        <c:crossBetween val="midCat"/>
      </c:valAx>
      <c:valAx>
        <c:axId val="1257840"/>
        <c:scaling>
          <c:orientation val="minMax"/>
          <c:max val="1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baseline="0" dirty="0"/>
                  <a:t>Average Income Per Capita</a:t>
                </a:r>
              </a:p>
              <a:p>
                <a:pPr>
                  <a:defRPr sz="2400" b="1" i="0" u="none" strike="noStrike" kern="1200" baseline="0">
                    <a:solidFill>
                      <a:schemeClr val="tx1">
                        <a:lumMod val="65000"/>
                        <a:lumOff val="35000"/>
                      </a:schemeClr>
                    </a:solidFill>
                    <a:latin typeface="+mn-lt"/>
                    <a:ea typeface="+mn-ea"/>
                    <a:cs typeface="+mn-cs"/>
                  </a:defRPr>
                </a:pPr>
                <a:r>
                  <a:rPr lang="en-US" sz="2400" b="1" baseline="0" dirty="0"/>
                  <a:t>(Relative to 1800)</a:t>
                </a:r>
              </a:p>
            </c:rich>
          </c:tx>
          <c:layout>
            <c:manualLayout>
              <c:xMode val="edge"/>
              <c:yMode val="edge"/>
              <c:x val="1.0256380995853779E-2"/>
              <c:y val="8.9621169396631561E-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138289727"/>
        <c:crosses val="autoZero"/>
        <c:crossBetween val="midCat"/>
        <c:majorUnit val="3"/>
      </c:valAx>
    </c:plotArea>
    <c:plotVisOnly val="1"/>
    <c:dispBlanksAs val="gap"/>
    <c:showDLblsOverMax val="0"/>
    <c:extLst/>
  </c:chart>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5E568-F16C-4CDB-A266-9946EEB1DD73}"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C71A5-6AD8-44B0-9DE8-7B3D3BCBDDEA}" type="slidenum">
              <a:rPr lang="en-US" smtClean="0"/>
              <a:t>‹#›</a:t>
            </a:fld>
            <a:endParaRPr lang="en-US"/>
          </a:p>
        </p:txBody>
      </p:sp>
    </p:spTree>
    <p:extLst>
      <p:ext uri="{BB962C8B-B14F-4D97-AF65-F5344CB8AC3E}">
        <p14:creationId xmlns:p14="http://schemas.microsoft.com/office/powerpoint/2010/main" val="3962620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thinking about material living standards, where are many fears today that overpopulation will cause hunger, climate change, and other problems. For example, this is a quotation from a few years ago in a report from the Population Reference Bureau, a prominent organization that promotes the worldwide spread of contraception and abortion.</a:t>
            </a:r>
          </a:p>
        </p:txBody>
      </p:sp>
      <p:sp>
        <p:nvSpPr>
          <p:cNvPr id="4" name="Slide Number Placeholder 3"/>
          <p:cNvSpPr>
            <a:spLocks noGrp="1"/>
          </p:cNvSpPr>
          <p:nvPr>
            <p:ph type="sldNum" sz="quarter" idx="10"/>
          </p:nvPr>
        </p:nvSpPr>
        <p:spPr/>
        <p:txBody>
          <a:bodyPr/>
          <a:lstStyle/>
          <a:p>
            <a:fld id="{99CDE63B-7E38-CE49-B845-305EE43F5155}" type="slidenum">
              <a:rPr lang="en-US" smtClean="0"/>
              <a:t>3</a:t>
            </a:fld>
            <a:endParaRPr lang="en-US"/>
          </a:p>
        </p:txBody>
      </p:sp>
    </p:spTree>
    <p:extLst>
      <p:ext uri="{BB962C8B-B14F-4D97-AF65-F5344CB8AC3E}">
        <p14:creationId xmlns:p14="http://schemas.microsoft.com/office/powerpoint/2010/main" val="2694633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if the population was large to begin with (as in the purple lines)? Then the amount of food per person would be below what is necessary to survive.  “Checks”, e.g., more deaths and fewer births, would cause the population to fall until the bulk of the population had this subsistence level of food.  These checks were something of great concern to Malthus.  He listed them as “misery, vice, and moral restraint”. By “misery”, he meant that if there were not enough food to feed everyone, some people would die from starvation, malnutrition, and the poor health and disease that these led to. By “vice”, he said that people would go to war against other countries to try to acquire food. They would also fight and kill amongst themselves, including abortion and infanticide. In extremes, people would even resort to cannibalism.  All of these have happened historically.</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12</a:t>
            </a:fld>
            <a:endParaRPr lang="en-US"/>
          </a:p>
        </p:txBody>
      </p:sp>
    </p:spTree>
    <p:extLst>
      <p:ext uri="{BB962C8B-B14F-4D97-AF65-F5344CB8AC3E}">
        <p14:creationId xmlns:p14="http://schemas.microsoft.com/office/powerpoint/2010/main" val="3407243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will cover what has really happened in the world</a:t>
            </a:r>
            <a:r>
              <a:rPr lang="en-US" baseline="0" dirty="0"/>
              <a:t> </a:t>
            </a:r>
            <a:r>
              <a:rPr lang="en-US" dirty="0"/>
              <a:t>since Malthus wrote.  In short, Malthus’ prediction was wrong.  We will present actual facts and figures, but a simple picture of happened is presented above.  Notice that population has grown exponentially, or “geometrically” as Malthus phrased it (green line in the left graph).  However, in contrast to Malthus’ predictions, the food supply has also grown exponentially (red line in the left graph). Consequently, food per person (the green dashed line in the right graph) has grown over time far beyond subsistence. In fact, in most advanced societies, obesity is a much larger health problem than malnutrition!</a:t>
            </a:r>
          </a:p>
        </p:txBody>
      </p:sp>
      <p:sp>
        <p:nvSpPr>
          <p:cNvPr id="4" name="Slide Number Placeholder 3"/>
          <p:cNvSpPr>
            <a:spLocks noGrp="1"/>
          </p:cNvSpPr>
          <p:nvPr>
            <p:ph type="sldNum" sz="quarter" idx="10"/>
          </p:nvPr>
        </p:nvSpPr>
        <p:spPr/>
        <p:txBody>
          <a:bodyPr/>
          <a:lstStyle/>
          <a:p>
            <a:fld id="{99CDE63B-7E38-CE49-B845-305EE43F5155}" type="slidenum">
              <a:rPr lang="en-US" smtClean="0"/>
              <a:t>13</a:t>
            </a:fld>
            <a:endParaRPr lang="en-US"/>
          </a:p>
        </p:txBody>
      </p:sp>
    </p:spTree>
    <p:extLst>
      <p:ext uri="{BB962C8B-B14F-4D97-AF65-F5344CB8AC3E}">
        <p14:creationId xmlns:p14="http://schemas.microsoft.com/office/powerpoint/2010/main" val="138192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all stylized, but let’s look at the actual data. Well, in many ways it has increased “geometrically” just as Malthus said it would when food was available.  Here is a graph of the world population over time.  To make it easier to read, we have plotted the world population relative to the population in 1800, about the time when Malthus wrote. Between 1800 and 2014, the population increased over 8 fold. In absolute terms, it amounts to an increase from 900 million people in 1800 to 7.3 billion people today.  </a:t>
            </a:r>
          </a:p>
          <a:p>
            <a:endParaRPr lang="en-US" dirty="0"/>
          </a:p>
          <a:p>
            <a:r>
              <a:rPr lang="en-US" dirty="0"/>
              <a:t>Obviously, this hasn’t led to the poverty that Malthus and others have envisioned.  Why not?</a:t>
            </a:r>
          </a:p>
        </p:txBody>
      </p:sp>
      <p:sp>
        <p:nvSpPr>
          <p:cNvPr id="4" name="Slide Number Placeholder 3"/>
          <p:cNvSpPr>
            <a:spLocks noGrp="1"/>
          </p:cNvSpPr>
          <p:nvPr>
            <p:ph type="sldNum" sz="quarter" idx="10"/>
          </p:nvPr>
        </p:nvSpPr>
        <p:spPr/>
        <p:txBody>
          <a:bodyPr/>
          <a:lstStyle/>
          <a:p>
            <a:fld id="{99CDE63B-7E38-CE49-B845-305EE43F5155}" type="slidenum">
              <a:rPr lang="en-US" smtClean="0"/>
              <a:t>14</a:t>
            </a:fld>
            <a:endParaRPr lang="en-US"/>
          </a:p>
        </p:txBody>
      </p:sp>
    </p:spTree>
    <p:extLst>
      <p:ext uri="{BB962C8B-B14F-4D97-AF65-F5344CB8AC3E}">
        <p14:creationId xmlns:p14="http://schemas.microsoft.com/office/powerpoint/2010/main" val="17079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can look at total world income. Here we have again plotted the world’s income relative to the world’s income in 1800.  This income is in “real” terms, meaning we have already adjusted for things like inflation and differences in currencies and prices across countries. </a:t>
            </a:r>
          </a:p>
          <a:p>
            <a:endParaRPr lang="en-US" dirty="0"/>
          </a:p>
          <a:p>
            <a:r>
              <a:rPr lang="en-US" dirty="0"/>
              <a:t>The graph shows that income didn’t increase “arithmetically” in a straight line, like Malthus thought the food supply would.  Instead it increased “geometrically” (or exponentially, as we would now say) in the same way that population did.  If we pay attention to the income axis, however, we can see that it increased at a much faster rate.  While the world’s population increased 8 fold, world income increased about 120 fold!</a:t>
            </a:r>
          </a:p>
        </p:txBody>
      </p:sp>
      <p:sp>
        <p:nvSpPr>
          <p:cNvPr id="4" name="Slide Number Placeholder 3"/>
          <p:cNvSpPr>
            <a:spLocks noGrp="1"/>
          </p:cNvSpPr>
          <p:nvPr>
            <p:ph type="sldNum" sz="quarter" idx="10"/>
          </p:nvPr>
        </p:nvSpPr>
        <p:spPr/>
        <p:txBody>
          <a:bodyPr/>
          <a:lstStyle/>
          <a:p>
            <a:fld id="{99CDE63B-7E38-CE49-B845-305EE43F5155}" type="slidenum">
              <a:rPr lang="en-US" smtClean="0"/>
              <a:t>15</a:t>
            </a:fld>
            <a:endParaRPr lang="en-US"/>
          </a:p>
        </p:txBody>
      </p:sp>
    </p:spTree>
    <p:extLst>
      <p:ext uri="{BB962C8B-B14F-4D97-AF65-F5344CB8AC3E}">
        <p14:creationId xmlns:p14="http://schemas.microsoft.com/office/powerpoint/2010/main" val="3196529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this mean for average incomes in the world? This line shows what happened to income per capita, and this also increased geometrically and again at a much faster rate than population growth. Total income increased roughly 120 fold, and population increased roughly 8 fold.  Simple division (120/8=15) shows that income per capita increased roughly 15 fold.  In absolute terms, measured in today’s dollars, this amounts to an increase from about $1,300 annual income in 1800 to just under $20,000 annual income in 2014.</a:t>
            </a:r>
          </a:p>
          <a:p>
            <a:endParaRPr lang="en-US" dirty="0"/>
          </a:p>
          <a:p>
            <a:r>
              <a:rPr lang="en-US" dirty="0"/>
              <a:t>Of course, growth has not been even in all countries or within any country. Average incomes tend to be driven up by the few super rich people in the world, so that most people today live on much less than $20,000.  In</a:t>
            </a:r>
            <a:r>
              <a:rPr lang="en-US" baseline="0" dirty="0"/>
              <a:t> fact, t</a:t>
            </a:r>
            <a:r>
              <a:rPr lang="en-US" dirty="0"/>
              <a:t>here are still a large number of people living on less than $2/day, and so global poverty is an important concern.  However, even the fraction of people in the world who are ultra poor like these has fallen dramatically.  In 1800, most of the people in almost every country lived at this level of poverty.  Today, the World Bank estimates that less than ten percent of the world’s population live on this.  That is still a large number – over 700 million people living in poverty – but even the absolute number of ultra poor has fallen over the past 25 years.</a:t>
            </a:r>
          </a:p>
        </p:txBody>
      </p:sp>
      <p:sp>
        <p:nvSpPr>
          <p:cNvPr id="4" name="Slide Number Placeholder 3"/>
          <p:cNvSpPr>
            <a:spLocks noGrp="1"/>
          </p:cNvSpPr>
          <p:nvPr>
            <p:ph type="sldNum" sz="quarter" idx="10"/>
          </p:nvPr>
        </p:nvSpPr>
        <p:spPr/>
        <p:txBody>
          <a:bodyPr/>
          <a:lstStyle/>
          <a:p>
            <a:fld id="{99CDE63B-7E38-CE49-B845-305EE43F5155}" type="slidenum">
              <a:rPr lang="en-US" smtClean="0"/>
              <a:t>16</a:t>
            </a:fld>
            <a:endParaRPr lang="en-US"/>
          </a:p>
        </p:txBody>
      </p:sp>
    </p:spTree>
    <p:extLst>
      <p:ext uri="{BB962C8B-B14F-4D97-AF65-F5344CB8AC3E}">
        <p14:creationId xmlns:p14="http://schemas.microsoft.com/office/powerpoint/2010/main" val="3276534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pPr lvl="1"/>
            <a:r>
              <a:rPr lang="en-US" dirty="0"/>
              <a:t>Later advances occurred in consumer goods, petroleum, chemicals, life-saving medicines, and electronics.</a:t>
            </a:r>
          </a:p>
        </p:txBody>
      </p:sp>
      <p:sp>
        <p:nvSpPr>
          <p:cNvPr id="4" name="Slide Number Placeholder 3"/>
          <p:cNvSpPr>
            <a:spLocks noGrp="1"/>
          </p:cNvSpPr>
          <p:nvPr>
            <p:ph type="sldNum" sz="quarter" idx="10"/>
          </p:nvPr>
        </p:nvSpPr>
        <p:spPr/>
        <p:txBody>
          <a:bodyPr/>
          <a:lstStyle/>
          <a:p>
            <a:fld id="{99CDE63B-7E38-CE49-B845-305EE43F5155}" type="slidenum">
              <a:rPr lang="en-US" smtClean="0"/>
              <a:t>17</a:t>
            </a:fld>
            <a:endParaRPr lang="en-US"/>
          </a:p>
        </p:txBody>
      </p:sp>
    </p:spTree>
    <p:extLst>
      <p:ext uri="{BB962C8B-B14F-4D97-AF65-F5344CB8AC3E}">
        <p14:creationId xmlns:p14="http://schemas.microsoft.com/office/powerpoint/2010/main" val="2160285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But the industrial revolution was also spurred by an agricultural revolutions with technologies like tractors, fertilizer, and advanced high yield seeds.  Together, these have allowed us to greatly increase the supply of food, while doing so with fewer and fewer workers.</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18</a:t>
            </a:fld>
            <a:endParaRPr lang="en-US"/>
          </a:p>
        </p:txBody>
      </p:sp>
    </p:spTree>
    <p:extLst>
      <p:ext uri="{BB962C8B-B14F-4D97-AF65-F5344CB8AC3E}">
        <p14:creationId xmlns:p14="http://schemas.microsoft.com/office/powerpoint/2010/main" val="3517474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 . . The industrial revolutions has also led to a mix of new technologies, some of them highly polluting, while others – especially more recent – that have been cleaner.  What does population have to do with the discovery and implementation of all these technologies?  That is what Professor Doran will speak explain.</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19</a:t>
            </a:fld>
            <a:endParaRPr lang="en-US"/>
          </a:p>
        </p:txBody>
      </p:sp>
    </p:spTree>
    <p:extLst>
      <p:ext uri="{BB962C8B-B14F-4D97-AF65-F5344CB8AC3E}">
        <p14:creationId xmlns:p14="http://schemas.microsoft.com/office/powerpoint/2010/main" val="2610111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dirty="0"/>
              <a:t>[THIS SLIDE HAS</a:t>
            </a:r>
            <a:r>
              <a:rPr lang="en-US" baseline="0" dirty="0"/>
              <a:t> THREE PARTS; PRESS THE NEXT BUTTON TO PROCEDE FROM PART TO PART]</a:t>
            </a:r>
          </a:p>
          <a:p>
            <a:pPr defTabSz="914400" eaLnBrk="1" hangingPunct="1"/>
            <a:r>
              <a:rPr lang="en-US" dirty="0"/>
              <a:t>A major theme of today’s lecture can be summarized in this chart.</a:t>
            </a:r>
          </a:p>
          <a:p>
            <a:pPr defTabSz="914400" eaLnBrk="1" hangingPunct="1"/>
            <a:r>
              <a:rPr lang="en-US" baseline="0" dirty="0"/>
              <a:t>[PRESS THE NEXT BUTTON. READ the figures in the Table for Chad].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a:t>
            </a:r>
            <a:r>
              <a:rPr lang="en-US" baseline="0" dirty="0"/>
              <a:t> can see some key economic variables for the country of Chad, measured recently.</a:t>
            </a:r>
          </a:p>
          <a:p>
            <a:pPr defTabSz="914400" eaLnBrk="1" hangingPunct="1"/>
            <a:r>
              <a:rPr lang="en-US" baseline="0" dirty="0"/>
              <a:t>Clearly Chad produces very little per person.</a:t>
            </a:r>
          </a:p>
          <a:p>
            <a:pPr defTabSz="914400" eaLnBrk="1" hangingPunct="1"/>
            <a:r>
              <a:rPr lang="en-US" baseline="0" dirty="0"/>
              <a:t>But it also has high infant mortality, a very low life expectancy, many people in farming (an occupation with many health hazards and little opportunity for advancement) and relatively few people with primary schooling completed.</a:t>
            </a:r>
          </a:p>
          <a:p>
            <a:pPr defTabSz="914400" eaLnBrk="1" hangingPunct="1"/>
            <a:r>
              <a:rPr lang="en-US" baseline="0" dirty="0"/>
              <a:t>[PRESS THE NEXT BUTTON. READ the figures in the Table for the next country].</a:t>
            </a:r>
          </a:p>
          <a:p>
            <a:pPr defTabSz="914400" eaLnBrk="1" hangingPunct="1"/>
            <a:r>
              <a:rPr lang="en-US" baseline="0" dirty="0"/>
              <a:t>The next, unnamed country experiences similar circumstances to Chad.</a:t>
            </a:r>
          </a:p>
          <a:p>
            <a:pPr defTabSz="914400" eaLnBrk="1" hangingPunct="1"/>
            <a:r>
              <a:rPr lang="en-US" baseline="0" dirty="0"/>
              <a:t>It is doing better in some respects, but worse in others.</a:t>
            </a:r>
          </a:p>
          <a:p>
            <a:pPr defTabSz="914400" eaLnBrk="1" hangingPunct="1"/>
            <a:r>
              <a:rPr lang="en-US" baseline="0" dirty="0"/>
              <a:t>Finally, consider the circumstances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[PRESS THE NEXT BUTTON. READ the figures in the Table for the USA].</a:t>
            </a:r>
          </a:p>
          <a:p>
            <a:pPr defTabSz="914400" eaLnBrk="1" hangingPunct="1"/>
            <a:r>
              <a:rPr lang="en-US" baseline="0" dirty="0"/>
              <a:t>People in the US produce much more per person.</a:t>
            </a:r>
          </a:p>
          <a:p>
            <a:pPr defTabSz="914400" eaLnBrk="1" hangingPunct="1"/>
            <a:r>
              <a:rPr lang="en-US" baseline="0" dirty="0"/>
              <a:t>Infant mortality is massively lower, life expectancy much higher.</a:t>
            </a:r>
          </a:p>
          <a:p>
            <a:pPr defTabSz="914400" eaLnBrk="1" hangingPunct="1"/>
            <a:r>
              <a:rPr lang="en-US" baseline="0" dirty="0"/>
              <a:t>Opportunities for advancement, learning, and travel are all much higher.</a:t>
            </a:r>
          </a:p>
          <a:p>
            <a:pPr defTabSz="914400" eaLnBrk="1" hangingPunct="1"/>
            <a:r>
              <a:rPr lang="en-US" baseline="0" dirty="0"/>
              <a:t>The question is: which country is the unnamed country in the middle column?</a:t>
            </a:r>
          </a:p>
          <a:p>
            <a:pPr defTabSz="914400" eaLnBrk="1" hangingPunct="1"/>
            <a:r>
              <a:rPr lang="en-US" baseline="0" dirty="0"/>
              <a:t>[ALLOW THE CLASS TO GUESS].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[PRESS THE NEXT BUTTON].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answer is: the United States in 1850.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defTabSz="914400" eaLnBrk="1" hangingPunct="1"/>
            <a:endParaRPr lang="en-US" baseline="0" dirty="0"/>
          </a:p>
          <a:p>
            <a:pPr defTabSz="914400" eaLnBrk="1" hangingPunct="1"/>
            <a:endParaRPr lang="en-US" dirty="0"/>
          </a:p>
        </p:txBody>
      </p:sp>
      <p:sp>
        <p:nvSpPr>
          <p:cNvPr id="983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defTabSz="914400" eaLnBrk="1" hangingPunct="1"/>
            <a:fld id="{9D8E7380-B22F-42CA-BEE5-C05457D9AC52}" type="slidenum">
              <a:rPr lang="en-US" sz="1200"/>
              <a:pPr algn="r" defTabSz="914400" eaLnBrk="1" hangingPunct="1"/>
              <a:t>20</a:t>
            </a:fld>
            <a:endParaRPr lang="en-US" sz="1200"/>
          </a:p>
        </p:txBody>
      </p:sp>
    </p:spTree>
    <p:extLst>
      <p:ext uri="{BB962C8B-B14F-4D97-AF65-F5344CB8AC3E}">
        <p14:creationId xmlns:p14="http://schemas.microsoft.com/office/powerpoint/2010/main" val="1409509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single country that has high average living standards today was poor in 1850.</a:t>
            </a:r>
          </a:p>
          <a:p>
            <a:r>
              <a:rPr lang="en-US" dirty="0"/>
              <a:t>These countries all improved their average living standards by experiencing a century or more of per capita economic growth.</a:t>
            </a:r>
          </a:p>
          <a:p>
            <a:r>
              <a:rPr lang="en-US" dirty="0"/>
              <a:t>Per capita economic growth is growth in the fraction defined by economic</a:t>
            </a:r>
            <a:r>
              <a:rPr lang="en-US" baseline="0" dirty="0"/>
              <a:t> output (the numerator) divided the number of people (the denominator).</a:t>
            </a:r>
            <a:endParaRPr lang="en-US" dirty="0"/>
          </a:p>
          <a:p>
            <a:r>
              <a:rPr lang="en-US" dirty="0"/>
              <a:t>And here is the key: none of these countries which were poor but</a:t>
            </a:r>
            <a:r>
              <a:rPr lang="en-US" baseline="0" dirty="0"/>
              <a:t> became rich </a:t>
            </a:r>
            <a:r>
              <a:rPr lang="en-US" dirty="0"/>
              <a:t>attained per capita economic growth merely through long-term population reductions (reducing the denominator). In</a:t>
            </a:r>
            <a:r>
              <a:rPr lang="en-US" baseline="0" dirty="0"/>
              <a:t> every case, s</a:t>
            </a:r>
            <a:r>
              <a:rPr lang="en-US" dirty="0"/>
              <a:t>omething deeper happened to increase the numerator. Without increases in the numerator (economic output),</a:t>
            </a:r>
            <a:r>
              <a:rPr lang="en-US" baseline="0" dirty="0"/>
              <a:t> countries never become rich enough to support a physically healthy, well-educated, and flourishing population.</a:t>
            </a:r>
            <a:endParaRPr lang="en-US" dirty="0"/>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21</a:t>
            </a:fld>
            <a:endParaRPr lang="en-US"/>
          </a:p>
        </p:txBody>
      </p:sp>
    </p:spTree>
    <p:extLst>
      <p:ext uri="{BB962C8B-B14F-4D97-AF65-F5344CB8AC3E}">
        <p14:creationId xmlns:p14="http://schemas.microsoft.com/office/powerpoint/2010/main" val="139278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may be somewhat surprising is that these worries, and even the level of alarmism and dire predictions, are not new. This is a quote from 1968 in a then famous, best-selling book called the Population Bomb, predicting mass starvation in the 1970s and 1980s because of exploding populations. The author Paul Ehrlich was not a crackpot but rather a chaired professor of biology at Stanford University.  The book came out in 1968, two months after Pope Paul VI issued </a:t>
            </a:r>
            <a:r>
              <a:rPr lang="en-US" i="1" dirty="0" err="1"/>
              <a:t>Humanae</a:t>
            </a:r>
            <a:r>
              <a:rPr lang="en-US" i="1" dirty="0"/>
              <a:t> Vitae, </a:t>
            </a:r>
            <a:r>
              <a:rPr lang="en-US" i="0" dirty="0"/>
              <a:t>an encyclical that insisted that the use of artificial contraception was unethical. The original version of the book predicted mass starvation in the 1970s. When these predictions did not come to pass, later versions would extend this to “the 1980s” as well.</a:t>
            </a:r>
            <a:r>
              <a:rPr lang="en-US" dirty="0"/>
              <a:t>   </a:t>
            </a:r>
          </a:p>
        </p:txBody>
      </p:sp>
      <p:sp>
        <p:nvSpPr>
          <p:cNvPr id="4" name="Slide Number Placeholder 3"/>
          <p:cNvSpPr>
            <a:spLocks noGrp="1"/>
          </p:cNvSpPr>
          <p:nvPr>
            <p:ph type="sldNum" sz="quarter" idx="10"/>
          </p:nvPr>
        </p:nvSpPr>
        <p:spPr/>
        <p:txBody>
          <a:bodyPr/>
          <a:lstStyle/>
          <a:p>
            <a:fld id="{99CDE63B-7E38-CE49-B845-305EE43F5155}" type="slidenum">
              <a:rPr lang="en-US" smtClean="0"/>
              <a:t>4</a:t>
            </a:fld>
            <a:endParaRPr lang="en-US"/>
          </a:p>
        </p:txBody>
      </p:sp>
    </p:spTree>
    <p:extLst>
      <p:ext uri="{BB962C8B-B14F-4D97-AF65-F5344CB8AC3E}">
        <p14:creationId xmlns:p14="http://schemas.microsoft.com/office/powerpoint/2010/main" val="175504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 question is? W</a:t>
            </a:r>
            <a:r>
              <a:rPr lang="en-US" dirty="0"/>
              <a:t>hat</a:t>
            </a:r>
            <a:r>
              <a:rPr lang="en-US" baseline="0" dirty="0"/>
              <a:t> is it that makes economies grow?</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22</a:t>
            </a:fld>
            <a:endParaRPr lang="en-US"/>
          </a:p>
        </p:txBody>
      </p:sp>
    </p:spTree>
    <p:extLst>
      <p:ext uri="{BB962C8B-B14F-4D97-AF65-F5344CB8AC3E}">
        <p14:creationId xmlns:p14="http://schemas.microsoft.com/office/powerpoint/2010/main" val="2053734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obvious answer:</a:t>
            </a:r>
            <a:r>
              <a:rPr lang="en-US" baseline="0" dirty="0"/>
              <a:t> the U.S. has better physical stuff to use to produce things.</a:t>
            </a:r>
          </a:p>
          <a:p>
            <a:r>
              <a:rPr lang="en-US" baseline="0" dirty="0"/>
              <a:t>The U.S. has better factories, better equipment within factories, better computers, better roads, etc. </a:t>
            </a:r>
          </a:p>
          <a:p>
            <a:r>
              <a:rPr lang="en-US" baseline="0" dirty="0"/>
              <a:t>We call the physical stuff that we use to produce things “Capital”.</a:t>
            </a:r>
          </a:p>
        </p:txBody>
      </p:sp>
      <p:sp>
        <p:nvSpPr>
          <p:cNvPr id="4" name="Slide Number Placeholder 3"/>
          <p:cNvSpPr>
            <a:spLocks noGrp="1"/>
          </p:cNvSpPr>
          <p:nvPr>
            <p:ph type="sldNum" sz="quarter" idx="10"/>
          </p:nvPr>
        </p:nvSpPr>
        <p:spPr/>
        <p:txBody>
          <a:bodyPr/>
          <a:lstStyle/>
          <a:p>
            <a:fld id="{99CDE63B-7E38-CE49-B845-305EE43F5155}" type="slidenum">
              <a:rPr lang="en-US" smtClean="0"/>
              <a:t>23</a:t>
            </a:fld>
            <a:endParaRPr lang="en-US"/>
          </a:p>
        </p:txBody>
      </p:sp>
    </p:spTree>
    <p:extLst>
      <p:ext uri="{BB962C8B-B14F-4D97-AF65-F5344CB8AC3E}">
        <p14:creationId xmlns:p14="http://schemas.microsoft.com/office/powerpoint/2010/main" val="2387718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that we started with one worker,</a:t>
            </a:r>
            <a:r>
              <a:rPr lang="en-US" baseline="0" dirty="0"/>
              <a:t> shown here, working in one factory.</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24</a:t>
            </a:fld>
            <a:endParaRPr lang="en-US"/>
          </a:p>
        </p:txBody>
      </p:sp>
    </p:spTree>
    <p:extLst>
      <p:ext uri="{BB962C8B-B14F-4D97-AF65-F5344CB8AC3E}">
        <p14:creationId xmlns:p14="http://schemas.microsoft.com/office/powerpoint/2010/main" val="1447203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a:t>
            </a:r>
            <a:r>
              <a:rPr lang="en-US" baseline="0" dirty="0"/>
              <a:t> that that one worker working in one factory produces one unit of output.</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25</a:t>
            </a:fld>
            <a:endParaRPr lang="en-US"/>
          </a:p>
        </p:txBody>
      </p:sp>
    </p:spTree>
    <p:extLst>
      <p:ext uri="{BB962C8B-B14F-4D97-AF65-F5344CB8AC3E}">
        <p14:creationId xmlns:p14="http://schemas.microsoft.com/office/powerpoint/2010/main" val="2571981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happens when we add more physical capital (another factory)?</a:t>
            </a:r>
          </a:p>
          <a:p>
            <a:r>
              <a:rPr lang="en-US" baseline="0" dirty="0"/>
              <a:t>Are we going to get more output per person?</a:t>
            </a:r>
          </a:p>
          <a:p>
            <a:r>
              <a:rPr lang="en-US" baseline="0" dirty="0"/>
              <a:t>If so, how much more output will we get?</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26</a:t>
            </a:fld>
            <a:endParaRPr lang="en-US"/>
          </a:p>
        </p:txBody>
      </p:sp>
    </p:spTree>
    <p:extLst>
      <p:ext uri="{BB962C8B-B14F-4D97-AF65-F5344CB8AC3E}">
        <p14:creationId xmlns:p14="http://schemas.microsoft.com/office/powerpoint/2010/main" val="1262776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one worker will now split up his or</a:t>
            </a:r>
            <a:r>
              <a:rPr lang="en-US" baseline="0" dirty="0"/>
              <a:t> her time between the two factories.</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27</a:t>
            </a:fld>
            <a:endParaRPr lang="en-US"/>
          </a:p>
        </p:txBody>
      </p:sp>
    </p:spTree>
    <p:extLst>
      <p:ext uri="{BB962C8B-B14F-4D97-AF65-F5344CB8AC3E}">
        <p14:creationId xmlns:p14="http://schemas.microsoft.com/office/powerpoint/2010/main" val="3876130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hope that</a:t>
            </a:r>
            <a:r>
              <a:rPr lang="en-US" baseline="0" dirty="0"/>
              <a:t> worker to be able to produce twice as much output as before, because he or she has twice as much physical capital as before to work with.</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28</a:t>
            </a:fld>
            <a:endParaRPr lang="en-US"/>
          </a:p>
        </p:txBody>
      </p:sp>
    </p:spTree>
    <p:extLst>
      <p:ext uri="{BB962C8B-B14F-4D97-AF65-F5344CB8AC3E}">
        <p14:creationId xmlns:p14="http://schemas.microsoft.com/office/powerpoint/2010/main" val="585385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is unlikely.</a:t>
            </a:r>
          </a:p>
          <a:p>
            <a:r>
              <a:rPr lang="en-US" dirty="0"/>
              <a:t>Remember</a:t>
            </a:r>
            <a:r>
              <a:rPr lang="en-US" baseline="0" dirty="0"/>
              <a:t> that the worker’s time is limited, and now he or she has to split up his time between two factories.</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29</a:t>
            </a:fld>
            <a:endParaRPr lang="en-US"/>
          </a:p>
        </p:txBody>
      </p:sp>
    </p:spTree>
    <p:extLst>
      <p:ext uri="{BB962C8B-B14F-4D97-AF65-F5344CB8AC3E}">
        <p14:creationId xmlns:p14="http://schemas.microsoft.com/office/powerpoint/2010/main" val="111031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reality,</a:t>
            </a:r>
            <a:r>
              <a:rPr lang="en-US" baseline="0" dirty="0"/>
              <a:t> when we double the amount of physical capital, we less than double the amount of output.</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30</a:t>
            </a:fld>
            <a:endParaRPr lang="en-US"/>
          </a:p>
        </p:txBody>
      </p:sp>
    </p:spTree>
    <p:extLst>
      <p:ext uri="{BB962C8B-B14F-4D97-AF65-F5344CB8AC3E}">
        <p14:creationId xmlns:p14="http://schemas.microsoft.com/office/powerpoint/2010/main" val="773897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maybe the problem can be solved by just adding even</a:t>
            </a:r>
            <a:r>
              <a:rPr lang="en-US" baseline="0" dirty="0"/>
              <a:t> more physical capital.</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31</a:t>
            </a:fld>
            <a:endParaRPr lang="en-US"/>
          </a:p>
        </p:txBody>
      </p:sp>
    </p:spTree>
    <p:extLst>
      <p:ext uri="{BB962C8B-B14F-4D97-AF65-F5344CB8AC3E}">
        <p14:creationId xmlns:p14="http://schemas.microsoft.com/office/powerpoint/2010/main" val="3865718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can go back another 45 years, and similar alarmist predictions of doom and gloom were made.  Again, the author is not a random crackpot.  Edward East was a professor of genetics at Harvard University and a proponent of “eugenics,” the idea of controlling the human gene pool by preventing some groups from reproducing, including things like forced abortion, contraception, and forced sterilization.  Margaret Sanger, who started Planned Parenthood, was another eugenicist.  After the fall of the Nazis, eugenics became less fashionable.  </a:t>
            </a:r>
          </a:p>
          <a:p>
            <a:endParaRPr lang="en-US" dirty="0"/>
          </a:p>
          <a:p>
            <a:r>
              <a:rPr lang="en-US" dirty="0"/>
              <a:t>East’s predictions were false.  By 2000, the U.S. population was already a well fed 328 million, far more than the 214 million that worried East. Moreover, the world was supporting a population of about 7 billion, more than twice what East thought was sustainable.</a:t>
            </a:r>
          </a:p>
        </p:txBody>
      </p:sp>
      <p:sp>
        <p:nvSpPr>
          <p:cNvPr id="4" name="Slide Number Placeholder 3"/>
          <p:cNvSpPr>
            <a:spLocks noGrp="1"/>
          </p:cNvSpPr>
          <p:nvPr>
            <p:ph type="sldNum" sz="quarter" idx="10"/>
          </p:nvPr>
        </p:nvSpPr>
        <p:spPr/>
        <p:txBody>
          <a:bodyPr/>
          <a:lstStyle/>
          <a:p>
            <a:fld id="{99CDE63B-7E38-CE49-B845-305EE43F5155}" type="slidenum">
              <a:rPr lang="en-US" smtClean="0"/>
              <a:t>5</a:t>
            </a:fld>
            <a:endParaRPr lang="en-US"/>
          </a:p>
        </p:txBody>
      </p:sp>
    </p:spTree>
    <p:extLst>
      <p:ext uri="{BB962C8B-B14F-4D97-AF65-F5344CB8AC3E}">
        <p14:creationId xmlns:p14="http://schemas.microsoft.com/office/powerpoint/2010/main" val="3975739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worker will work in all three of these factories.</a:t>
            </a:r>
          </a:p>
        </p:txBody>
      </p:sp>
      <p:sp>
        <p:nvSpPr>
          <p:cNvPr id="4" name="Slide Number Placeholder 3"/>
          <p:cNvSpPr>
            <a:spLocks noGrp="1"/>
          </p:cNvSpPr>
          <p:nvPr>
            <p:ph type="sldNum" sz="quarter" idx="10"/>
          </p:nvPr>
        </p:nvSpPr>
        <p:spPr/>
        <p:txBody>
          <a:bodyPr/>
          <a:lstStyle/>
          <a:p>
            <a:fld id="{99CDE63B-7E38-CE49-B845-305EE43F5155}" type="slidenum">
              <a:rPr lang="en-US" smtClean="0"/>
              <a:t>32</a:t>
            </a:fld>
            <a:endParaRPr lang="en-US"/>
          </a:p>
        </p:txBody>
      </p:sp>
    </p:spTree>
    <p:extLst>
      <p:ext uri="{BB962C8B-B14F-4D97-AF65-F5344CB8AC3E}">
        <p14:creationId xmlns:p14="http://schemas.microsoft.com/office/powerpoint/2010/main" val="2881933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we get three units of output now?</a:t>
            </a:r>
          </a:p>
        </p:txBody>
      </p:sp>
      <p:sp>
        <p:nvSpPr>
          <p:cNvPr id="4" name="Slide Number Placeholder 3"/>
          <p:cNvSpPr>
            <a:spLocks noGrp="1"/>
          </p:cNvSpPr>
          <p:nvPr>
            <p:ph type="sldNum" sz="quarter" idx="10"/>
          </p:nvPr>
        </p:nvSpPr>
        <p:spPr/>
        <p:txBody>
          <a:bodyPr/>
          <a:lstStyle/>
          <a:p>
            <a:fld id="{99CDE63B-7E38-CE49-B845-305EE43F5155}" type="slidenum">
              <a:rPr lang="en-US" smtClean="0"/>
              <a:t>33</a:t>
            </a:fld>
            <a:endParaRPr lang="en-US"/>
          </a:p>
        </p:txBody>
      </p:sp>
    </p:spTree>
    <p:extLst>
      <p:ext uri="{BB962C8B-B14F-4D97-AF65-F5344CB8AC3E}">
        <p14:creationId xmlns:p14="http://schemas.microsoft.com/office/powerpoint/2010/main" val="493818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of course not!</a:t>
            </a:r>
          </a:p>
          <a:p>
            <a:r>
              <a:rPr lang="en-US" dirty="0"/>
              <a:t>The worker now</a:t>
            </a:r>
            <a:r>
              <a:rPr lang="en-US" baseline="0" dirty="0"/>
              <a:t> has to split up his or her time between three different factories, giving him or her less time to produce in each of them.</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34</a:t>
            </a:fld>
            <a:endParaRPr lang="en-US"/>
          </a:p>
        </p:txBody>
      </p:sp>
    </p:spTree>
    <p:extLst>
      <p:ext uri="{BB962C8B-B14F-4D97-AF65-F5344CB8AC3E}">
        <p14:creationId xmlns:p14="http://schemas.microsoft.com/office/powerpoint/2010/main" val="2986640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will produce even less per factory than we did last</a:t>
            </a:r>
            <a:r>
              <a:rPr lang="en-US" baseline="0" dirty="0"/>
              <a:t> time.</a:t>
            </a:r>
          </a:p>
          <a:p>
            <a:r>
              <a:rPr lang="en-US" baseline="0" dirty="0"/>
              <a:t>We tripled the amount of physical capital, but we much less than tripled the amount of total output.</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35</a:t>
            </a:fld>
            <a:endParaRPr lang="en-US"/>
          </a:p>
        </p:txBody>
      </p:sp>
    </p:spTree>
    <p:extLst>
      <p:ext uri="{BB962C8B-B14F-4D97-AF65-F5344CB8AC3E}">
        <p14:creationId xmlns:p14="http://schemas.microsoft.com/office/powerpoint/2010/main" val="1141887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happening here?</a:t>
            </a:r>
          </a:p>
          <a:p>
            <a:r>
              <a:rPr lang="en-US" dirty="0"/>
              <a:t>When the amount of labor is fixed, each extra unit of capital produces a smaller increase in output.</a:t>
            </a:r>
          </a:p>
          <a:p>
            <a:r>
              <a:rPr lang="en-US" dirty="0"/>
              <a:t>This is called </a:t>
            </a:r>
            <a:r>
              <a:rPr lang="en-US" i="1" dirty="0"/>
              <a:t>diminishing marginal returns</a:t>
            </a:r>
            <a:r>
              <a:rPr lang="en-US" dirty="0"/>
              <a:t>, and it is one of the most empirically-verified phenomena in all of economics.</a:t>
            </a:r>
          </a:p>
          <a:p>
            <a:r>
              <a:rPr lang="en-US" dirty="0"/>
              <a:t>We also call it </a:t>
            </a:r>
            <a:r>
              <a:rPr lang="en-US" i="1" dirty="0"/>
              <a:t>decreasing returns to scale:</a:t>
            </a:r>
            <a:r>
              <a:rPr lang="en-US" i="1" baseline="0" dirty="0"/>
              <a:t> </a:t>
            </a:r>
            <a:r>
              <a:rPr lang="en-US" dirty="0"/>
              <a:t>as the scale of our factories doubles, our output less than doubles.</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36</a:t>
            </a:fld>
            <a:endParaRPr lang="en-US"/>
          </a:p>
        </p:txBody>
      </p:sp>
    </p:spTree>
    <p:extLst>
      <p:ext uri="{BB962C8B-B14F-4D97-AF65-F5344CB8AC3E}">
        <p14:creationId xmlns:p14="http://schemas.microsoft.com/office/powerpoint/2010/main" val="335757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a:t>
            </a:r>
            <a:r>
              <a:rPr lang="en-US" baseline="0" dirty="0"/>
              <a:t> worker and his factory.</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37</a:t>
            </a:fld>
            <a:endParaRPr lang="en-US"/>
          </a:p>
        </p:txBody>
      </p:sp>
    </p:spTree>
    <p:extLst>
      <p:ext uri="{BB962C8B-B14F-4D97-AF65-F5344CB8AC3E}">
        <p14:creationId xmlns:p14="http://schemas.microsoft.com/office/powerpoint/2010/main" val="3453504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Together, he</a:t>
            </a:r>
            <a:r>
              <a:rPr lang="en-US" baseline="0" dirty="0"/>
              <a:t> and his factory can produce one unit of output.</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38</a:t>
            </a:fld>
            <a:endParaRPr lang="en-US"/>
          </a:p>
        </p:txBody>
      </p:sp>
    </p:spTree>
    <p:extLst>
      <p:ext uri="{BB962C8B-B14F-4D97-AF65-F5344CB8AC3E}">
        <p14:creationId xmlns:p14="http://schemas.microsoft.com/office/powerpoint/2010/main" val="2345445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factory.</a:t>
            </a:r>
          </a:p>
        </p:txBody>
      </p:sp>
      <p:sp>
        <p:nvSpPr>
          <p:cNvPr id="4" name="Slide Number Placeholder 3"/>
          <p:cNvSpPr>
            <a:spLocks noGrp="1"/>
          </p:cNvSpPr>
          <p:nvPr>
            <p:ph type="sldNum" sz="quarter" idx="10"/>
          </p:nvPr>
        </p:nvSpPr>
        <p:spPr/>
        <p:txBody>
          <a:bodyPr/>
          <a:lstStyle/>
          <a:p>
            <a:fld id="{99CDE63B-7E38-CE49-B845-305EE43F5155}" type="slidenum">
              <a:rPr lang="en-US" smtClean="0"/>
              <a:t>39</a:t>
            </a:fld>
            <a:endParaRPr lang="en-US"/>
          </a:p>
        </p:txBody>
      </p:sp>
    </p:spTree>
    <p:extLst>
      <p:ext uri="{BB962C8B-B14F-4D97-AF65-F5344CB8AC3E}">
        <p14:creationId xmlns:p14="http://schemas.microsoft.com/office/powerpoint/2010/main" val="672325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second worker,</a:t>
            </a:r>
            <a:r>
              <a:rPr lang="en-US" baseline="0" dirty="0"/>
              <a:t> working in her factory.</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40</a:t>
            </a:fld>
            <a:endParaRPr lang="en-US"/>
          </a:p>
        </p:txBody>
      </p:sp>
    </p:spTree>
    <p:extLst>
      <p:ext uri="{BB962C8B-B14F-4D97-AF65-F5344CB8AC3E}">
        <p14:creationId xmlns:p14="http://schemas.microsoft.com/office/powerpoint/2010/main" val="2574849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can also produce one unit of output in her factory.</a:t>
            </a:r>
          </a:p>
        </p:txBody>
      </p:sp>
      <p:sp>
        <p:nvSpPr>
          <p:cNvPr id="4" name="Slide Number Placeholder 3"/>
          <p:cNvSpPr>
            <a:spLocks noGrp="1"/>
          </p:cNvSpPr>
          <p:nvPr>
            <p:ph type="sldNum" sz="quarter" idx="10"/>
          </p:nvPr>
        </p:nvSpPr>
        <p:spPr/>
        <p:txBody>
          <a:bodyPr/>
          <a:lstStyle/>
          <a:p>
            <a:fld id="{99CDE63B-7E38-CE49-B845-305EE43F5155}" type="slidenum">
              <a:rPr lang="en-US" smtClean="0"/>
              <a:t>41</a:t>
            </a:fld>
            <a:endParaRPr lang="en-US"/>
          </a:p>
        </p:txBody>
      </p:sp>
    </p:spTree>
    <p:extLst>
      <p:ext uri="{BB962C8B-B14F-4D97-AF65-F5344CB8AC3E}">
        <p14:creationId xmlns:p14="http://schemas.microsoft.com/office/powerpoint/2010/main" val="16388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concerns didn’t originally start from biologists, but from economists, however. Stanley Jevons, a well-known British professor of economics in the 19</a:t>
            </a:r>
            <a:r>
              <a:rPr lang="en-US" baseline="30000" dirty="0"/>
              <a:t>th</a:t>
            </a:r>
            <a:r>
              <a:rPr lang="en-US" dirty="0"/>
              <a:t> century, argued that population would continue exploding leading to “sufferings and dangers”. Note there that the concern is that society would run out of natural resources, which is a commonly mentioned concern today. Together with natural gas, coal remains one of our top sources of electricity in the U.S., and of course many new technologies and types of energy have been introduced since 1866.</a:t>
            </a:r>
          </a:p>
        </p:txBody>
      </p:sp>
      <p:sp>
        <p:nvSpPr>
          <p:cNvPr id="4" name="Slide Number Placeholder 3"/>
          <p:cNvSpPr>
            <a:spLocks noGrp="1"/>
          </p:cNvSpPr>
          <p:nvPr>
            <p:ph type="sldNum" sz="quarter" idx="10"/>
          </p:nvPr>
        </p:nvSpPr>
        <p:spPr/>
        <p:txBody>
          <a:bodyPr/>
          <a:lstStyle/>
          <a:p>
            <a:fld id="{99CDE63B-7E38-CE49-B845-305EE43F5155}" type="slidenum">
              <a:rPr lang="en-US" smtClean="0"/>
              <a:t>6</a:t>
            </a:fld>
            <a:endParaRPr lang="en-US"/>
          </a:p>
        </p:txBody>
      </p:sp>
    </p:spTree>
    <p:extLst>
      <p:ext uri="{BB962C8B-B14F-4D97-AF65-F5344CB8AC3E}">
        <p14:creationId xmlns:p14="http://schemas.microsoft.com/office/powerpoint/2010/main" val="1309364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longer any congestion</a:t>
            </a:r>
            <a:r>
              <a:rPr lang="en-US" baseline="0" dirty="0"/>
              <a:t> on either the labor or the capital side, so now when we double the amount of inputs, we also double the amount of outputs.</a:t>
            </a:r>
          </a:p>
          <a:p>
            <a:r>
              <a:rPr lang="en-US" baseline="0" dirty="0"/>
              <a:t>Twice as much labor and capital combined means twice as much output as before.</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42</a:t>
            </a:fld>
            <a:endParaRPr lang="en-US"/>
          </a:p>
        </p:txBody>
      </p:sp>
    </p:spTree>
    <p:extLst>
      <p:ext uri="{BB962C8B-B14F-4D97-AF65-F5344CB8AC3E}">
        <p14:creationId xmlns:p14="http://schemas.microsoft.com/office/powerpoint/2010/main" val="1941682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is this really</a:t>
            </a:r>
            <a:r>
              <a:rPr lang="en-US" baseline="0" dirty="0"/>
              <a:t> per capita economic growth? We doubled output, but we also doubled the number of mouths to feed.</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43</a:t>
            </a:fld>
            <a:endParaRPr lang="en-US"/>
          </a:p>
        </p:txBody>
      </p:sp>
    </p:spTree>
    <p:extLst>
      <p:ext uri="{BB962C8B-B14F-4D97-AF65-F5344CB8AC3E}">
        <p14:creationId xmlns:p14="http://schemas.microsoft.com/office/powerpoint/2010/main" val="2541283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increase both capital and labor, then the best we can do is </a:t>
            </a:r>
            <a:r>
              <a:rPr lang="en-US" i="1" dirty="0"/>
              <a:t>constant returns to scale.</a:t>
            </a:r>
          </a:p>
          <a:p>
            <a:r>
              <a:rPr lang="en-US" dirty="0"/>
              <a:t>We double our inputs, and we get double our output.</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44</a:t>
            </a:fld>
            <a:endParaRPr lang="en-US"/>
          </a:p>
        </p:txBody>
      </p:sp>
    </p:spTree>
    <p:extLst>
      <p:ext uri="{BB962C8B-B14F-4D97-AF65-F5344CB8AC3E}">
        <p14:creationId xmlns:p14="http://schemas.microsoft.com/office/powerpoint/2010/main" val="2827258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world of constant returns to scale, we can’t have </a:t>
            </a:r>
            <a:r>
              <a:rPr lang="en-US" i="1" dirty="0"/>
              <a:t>per capita </a:t>
            </a:r>
            <a:r>
              <a:rPr lang="en-US" dirty="0"/>
              <a:t>economic growth.</a:t>
            </a:r>
          </a:p>
          <a:p>
            <a:r>
              <a:rPr lang="en-US" dirty="0"/>
              <a:t>The best we can do in that world is to match any increases in population by a proportionate increase in production: per capita is constant.</a:t>
            </a:r>
          </a:p>
          <a:p>
            <a:r>
              <a:rPr lang="en-US" dirty="0"/>
              <a:t>Maybe we need </a:t>
            </a:r>
            <a:r>
              <a:rPr lang="en-US" i="1" dirty="0"/>
              <a:t>increasing returns to scale </a:t>
            </a:r>
            <a:r>
              <a:rPr lang="en-US" dirty="0"/>
              <a:t>to get per capita economic growth.</a:t>
            </a:r>
          </a:p>
        </p:txBody>
      </p:sp>
      <p:sp>
        <p:nvSpPr>
          <p:cNvPr id="4" name="Slide Number Placeholder 3"/>
          <p:cNvSpPr>
            <a:spLocks noGrp="1"/>
          </p:cNvSpPr>
          <p:nvPr>
            <p:ph type="sldNum" sz="quarter" idx="10"/>
          </p:nvPr>
        </p:nvSpPr>
        <p:spPr/>
        <p:txBody>
          <a:bodyPr/>
          <a:lstStyle/>
          <a:p>
            <a:fld id="{99CDE63B-7E38-CE49-B845-305EE43F5155}" type="slidenum">
              <a:rPr lang="en-US" smtClean="0"/>
              <a:t>45</a:t>
            </a:fld>
            <a:endParaRPr lang="en-US"/>
          </a:p>
        </p:txBody>
      </p:sp>
    </p:spTree>
    <p:extLst>
      <p:ext uri="{BB962C8B-B14F-4D97-AF65-F5344CB8AC3E}">
        <p14:creationId xmlns:p14="http://schemas.microsoft.com/office/powerpoint/2010/main" val="3681847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increasing returns to scale, if we double all of our inputs, we more than double our outputs.</a:t>
            </a:r>
          </a:p>
          <a:p>
            <a:r>
              <a:rPr lang="en-US" dirty="0"/>
              <a:t>That means that each worker gets more then they used to.</a:t>
            </a:r>
          </a:p>
          <a:p>
            <a:r>
              <a:rPr lang="en-US" dirty="0"/>
              <a:t>That means long-term economic growth!</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46</a:t>
            </a:fld>
            <a:endParaRPr lang="en-US"/>
          </a:p>
        </p:txBody>
      </p:sp>
    </p:spTree>
    <p:extLst>
      <p:ext uri="{BB962C8B-B14F-4D97-AF65-F5344CB8AC3E}">
        <p14:creationId xmlns:p14="http://schemas.microsoft.com/office/powerpoint/2010/main" val="56564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there’s another input to production we’ve forgotten, that gives increasing returns.</a:t>
            </a:r>
          </a:p>
          <a:p>
            <a:r>
              <a:rPr lang="en-US" dirty="0"/>
              <a:t>We’ve covered the physical </a:t>
            </a:r>
            <a:r>
              <a:rPr lang="en-US" i="1" dirty="0"/>
              <a:t>stuff</a:t>
            </a:r>
            <a:r>
              <a:rPr lang="en-US" dirty="0"/>
              <a:t> that goes into production (raw materials, factories, </a:t>
            </a:r>
            <a:r>
              <a:rPr lang="en-US" dirty="0" err="1"/>
              <a:t>etc</a:t>
            </a:r>
            <a:r>
              <a:rPr lang="en-US" dirty="0"/>
              <a:t>).</a:t>
            </a:r>
          </a:p>
          <a:p>
            <a:r>
              <a:rPr lang="en-US" dirty="0"/>
              <a:t>We’ve covered the </a:t>
            </a:r>
            <a:r>
              <a:rPr lang="en-US" i="1" dirty="0"/>
              <a:t>labor</a:t>
            </a:r>
            <a:r>
              <a:rPr lang="en-US" dirty="0"/>
              <a:t> that manipulates that physical stuff.</a:t>
            </a:r>
          </a:p>
          <a:p>
            <a:r>
              <a:rPr lang="en-US" dirty="0"/>
              <a:t>What about the </a:t>
            </a:r>
            <a:r>
              <a:rPr lang="en-US" i="1" dirty="0"/>
              <a:t>instructions</a:t>
            </a:r>
            <a:r>
              <a:rPr lang="en-US" dirty="0"/>
              <a:t> for manipulating that stuff? What about </a:t>
            </a:r>
            <a:r>
              <a:rPr lang="en-US" i="1" dirty="0"/>
              <a:t>knowledge</a:t>
            </a:r>
            <a:r>
              <a:rPr lang="en-US" dirty="0"/>
              <a:t>?</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47</a:t>
            </a:fld>
            <a:endParaRPr lang="en-US"/>
          </a:p>
        </p:txBody>
      </p:sp>
    </p:spTree>
    <p:extLst>
      <p:ext uri="{BB962C8B-B14F-4D97-AF65-F5344CB8AC3E}">
        <p14:creationId xmlns:p14="http://schemas.microsoft.com/office/powerpoint/2010/main" val="16408127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factory again.</a:t>
            </a:r>
          </a:p>
        </p:txBody>
      </p:sp>
      <p:sp>
        <p:nvSpPr>
          <p:cNvPr id="4" name="Slide Number Placeholder 3"/>
          <p:cNvSpPr>
            <a:spLocks noGrp="1"/>
          </p:cNvSpPr>
          <p:nvPr>
            <p:ph type="sldNum" sz="quarter" idx="10"/>
          </p:nvPr>
        </p:nvSpPr>
        <p:spPr/>
        <p:txBody>
          <a:bodyPr/>
          <a:lstStyle/>
          <a:p>
            <a:fld id="{99CDE63B-7E38-CE49-B845-305EE43F5155}" type="slidenum">
              <a:rPr lang="en-US" smtClean="0"/>
              <a:t>48</a:t>
            </a:fld>
            <a:endParaRPr lang="en-US"/>
          </a:p>
        </p:txBody>
      </p:sp>
    </p:spTree>
    <p:extLst>
      <p:ext uri="{BB962C8B-B14F-4D97-AF65-F5344CB8AC3E}">
        <p14:creationId xmlns:p14="http://schemas.microsoft.com/office/powerpoint/2010/main" val="2340433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our worker in the factory.</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49</a:t>
            </a:fld>
            <a:endParaRPr lang="en-US"/>
          </a:p>
        </p:txBody>
      </p:sp>
    </p:spTree>
    <p:extLst>
      <p:ext uri="{BB962C8B-B14F-4D97-AF65-F5344CB8AC3E}">
        <p14:creationId xmlns:p14="http://schemas.microsoft.com/office/powerpoint/2010/main" val="2347415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knowledge that worker is using.</a:t>
            </a:r>
          </a:p>
        </p:txBody>
      </p:sp>
      <p:sp>
        <p:nvSpPr>
          <p:cNvPr id="4" name="Slide Number Placeholder 3"/>
          <p:cNvSpPr>
            <a:spLocks noGrp="1"/>
          </p:cNvSpPr>
          <p:nvPr>
            <p:ph type="sldNum" sz="quarter" idx="10"/>
          </p:nvPr>
        </p:nvSpPr>
        <p:spPr/>
        <p:txBody>
          <a:bodyPr/>
          <a:lstStyle/>
          <a:p>
            <a:fld id="{99CDE63B-7E38-CE49-B845-305EE43F5155}" type="slidenum">
              <a:rPr lang="en-US" smtClean="0"/>
              <a:t>50</a:t>
            </a:fld>
            <a:endParaRPr lang="en-US"/>
          </a:p>
        </p:txBody>
      </p:sp>
    </p:spTree>
    <p:extLst>
      <p:ext uri="{BB962C8B-B14F-4D97-AF65-F5344CB8AC3E}">
        <p14:creationId xmlns:p14="http://schemas.microsoft.com/office/powerpoint/2010/main" val="93875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worker using this knowledge in this factory produces this unit of output.</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51</a:t>
            </a:fld>
            <a:endParaRPr lang="en-US"/>
          </a:p>
        </p:txBody>
      </p:sp>
    </p:spTree>
    <p:extLst>
      <p:ext uri="{BB962C8B-B14F-4D97-AF65-F5344CB8AC3E}">
        <p14:creationId xmlns:p14="http://schemas.microsoft.com/office/powerpoint/2010/main" val="3382465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all this alarmism about population start? It dates back principally to Thomas Robert</a:t>
            </a:r>
            <a:r>
              <a:rPr lang="en-US" baseline="0" dirty="0"/>
              <a:t> Malthus, who is pictured in the upper right corner. Malthus was an English economist and Anglican priest who wrote the first version of his famous work “An Essay on the Principles of Population” in 1798, and continued updating it for decades well into the mid-19</a:t>
            </a:r>
            <a:r>
              <a:rPr lang="en-US" baseline="30000" dirty="0"/>
              <a:t>th</a:t>
            </a:r>
            <a:r>
              <a:rPr lang="en-US" baseline="0" dirty="0"/>
              <a:t> century. This work made him famous even in his time, and he is best remembered for being a prophet of doom, as well as for being the person chiefly responsible for economics being described as “the Dismal Science”.</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7</a:t>
            </a:fld>
            <a:endParaRPr lang="en-US"/>
          </a:p>
        </p:txBody>
      </p:sp>
    </p:spTree>
    <p:extLst>
      <p:ext uri="{BB962C8B-B14F-4D97-AF65-F5344CB8AC3E}">
        <p14:creationId xmlns:p14="http://schemas.microsoft.com/office/powerpoint/2010/main" val="35963702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try doubling all the inputs and we’ll see what happens.</a:t>
            </a:r>
          </a:p>
          <a:p>
            <a:r>
              <a:rPr lang="en-US" dirty="0"/>
              <a:t>First we double</a:t>
            </a:r>
            <a:r>
              <a:rPr lang="en-US" baseline="0" dirty="0"/>
              <a:t> the factories.</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52</a:t>
            </a:fld>
            <a:endParaRPr lang="en-US"/>
          </a:p>
        </p:txBody>
      </p:sp>
    </p:spTree>
    <p:extLst>
      <p:ext uri="{BB962C8B-B14F-4D97-AF65-F5344CB8AC3E}">
        <p14:creationId xmlns:p14="http://schemas.microsoft.com/office/powerpoint/2010/main" val="24532899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double the workers.</a:t>
            </a:r>
          </a:p>
        </p:txBody>
      </p:sp>
      <p:sp>
        <p:nvSpPr>
          <p:cNvPr id="4" name="Slide Number Placeholder 3"/>
          <p:cNvSpPr>
            <a:spLocks noGrp="1"/>
          </p:cNvSpPr>
          <p:nvPr>
            <p:ph type="sldNum" sz="quarter" idx="10"/>
          </p:nvPr>
        </p:nvSpPr>
        <p:spPr/>
        <p:txBody>
          <a:bodyPr/>
          <a:lstStyle/>
          <a:p>
            <a:fld id="{99CDE63B-7E38-CE49-B845-305EE43F5155}" type="slidenum">
              <a:rPr lang="en-US" smtClean="0"/>
              <a:t>53</a:t>
            </a:fld>
            <a:endParaRPr lang="en-US"/>
          </a:p>
        </p:txBody>
      </p:sp>
    </p:spTree>
    <p:extLst>
      <p:ext uri="{BB962C8B-B14F-4D97-AF65-F5344CB8AC3E}">
        <p14:creationId xmlns:p14="http://schemas.microsoft.com/office/powerpoint/2010/main" val="2457817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double the knowledge.</a:t>
            </a:r>
          </a:p>
        </p:txBody>
      </p:sp>
      <p:sp>
        <p:nvSpPr>
          <p:cNvPr id="4" name="Slide Number Placeholder 3"/>
          <p:cNvSpPr>
            <a:spLocks noGrp="1"/>
          </p:cNvSpPr>
          <p:nvPr>
            <p:ph type="sldNum" sz="quarter" idx="10"/>
          </p:nvPr>
        </p:nvSpPr>
        <p:spPr/>
        <p:txBody>
          <a:bodyPr/>
          <a:lstStyle/>
          <a:p>
            <a:fld id="{99CDE63B-7E38-CE49-B845-305EE43F5155}" type="slidenum">
              <a:rPr lang="en-US" smtClean="0"/>
              <a:t>54</a:t>
            </a:fld>
            <a:endParaRPr lang="en-US"/>
          </a:p>
        </p:txBody>
      </p:sp>
    </p:spTree>
    <p:extLst>
      <p:ext uri="{BB962C8B-B14F-4D97-AF65-F5344CB8AC3E}">
        <p14:creationId xmlns:p14="http://schemas.microsoft.com/office/powerpoint/2010/main" val="4404553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wait.</a:t>
            </a:r>
          </a:p>
          <a:p>
            <a:r>
              <a:rPr lang="en-US" dirty="0"/>
              <a:t>Doubling</a:t>
            </a:r>
            <a:r>
              <a:rPr lang="en-US" baseline="0" dirty="0"/>
              <a:t> the knowledge doesn’t mean writing the same equations down twice.</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55</a:t>
            </a:fld>
            <a:endParaRPr lang="en-US"/>
          </a:p>
        </p:txBody>
      </p:sp>
    </p:spTree>
    <p:extLst>
      <p:ext uri="{BB962C8B-B14F-4D97-AF65-F5344CB8AC3E}">
        <p14:creationId xmlns:p14="http://schemas.microsoft.com/office/powerpoint/2010/main" val="39880452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an equation</a:t>
            </a:r>
            <a:r>
              <a:rPr lang="en-US" baseline="0" dirty="0"/>
              <a:t> is known to be true, you don’t need to re-prove it, or re-write it down so that multiple people can use it.</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56</a:t>
            </a:fld>
            <a:endParaRPr lang="en-US"/>
          </a:p>
        </p:txBody>
      </p:sp>
    </p:spTree>
    <p:extLst>
      <p:ext uri="{BB962C8B-B14F-4D97-AF65-F5344CB8AC3E}">
        <p14:creationId xmlns:p14="http://schemas.microsoft.com/office/powerpoint/2010/main" val="25611210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multiple people can use the formula for the area of a circle, A = Pi</a:t>
            </a:r>
            <a:r>
              <a:rPr lang="en-US" baseline="0" dirty="0"/>
              <a:t> times R squared, without there being less of that formula left for anyone else to use.</a:t>
            </a:r>
          </a:p>
        </p:txBody>
      </p:sp>
      <p:sp>
        <p:nvSpPr>
          <p:cNvPr id="4" name="Slide Number Placeholder 3"/>
          <p:cNvSpPr>
            <a:spLocks noGrp="1"/>
          </p:cNvSpPr>
          <p:nvPr>
            <p:ph type="sldNum" sz="quarter" idx="10"/>
          </p:nvPr>
        </p:nvSpPr>
        <p:spPr/>
        <p:txBody>
          <a:bodyPr/>
          <a:lstStyle/>
          <a:p>
            <a:fld id="{99CDE63B-7E38-CE49-B845-305EE43F5155}" type="slidenum">
              <a:rPr lang="en-US" smtClean="0"/>
              <a:t>57</a:t>
            </a:fld>
            <a:endParaRPr lang="en-US"/>
          </a:p>
        </p:txBody>
      </p:sp>
    </p:spTree>
    <p:extLst>
      <p:ext uri="{BB962C8B-B14F-4D97-AF65-F5344CB8AC3E}">
        <p14:creationId xmlns:p14="http://schemas.microsoft.com/office/powerpoint/2010/main" val="29626262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that means that once we know one piece of knowledge is true, we don’t need to double it by writing it down twice.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Rather, we double the stock of knowledge by discovering some new piece of knowledge, such as E = M C squared.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58</a:t>
            </a:fld>
            <a:endParaRPr lang="en-US"/>
          </a:p>
        </p:txBody>
      </p:sp>
    </p:spTree>
    <p:extLst>
      <p:ext uri="{BB962C8B-B14F-4D97-AF65-F5344CB8AC3E}">
        <p14:creationId xmlns:p14="http://schemas.microsoft.com/office/powerpoint/2010/main" val="39557920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crucial point.</a:t>
            </a:r>
          </a:p>
          <a:p>
            <a:r>
              <a:rPr lang="en-US" dirty="0"/>
              <a:t>Each</a:t>
            </a:r>
            <a:r>
              <a:rPr lang="en-US" baseline="0" dirty="0"/>
              <a:t> of these pieces of knowledge can be used without diminishment by both workers.</a:t>
            </a:r>
          </a:p>
          <a:p>
            <a:r>
              <a:rPr lang="en-US" baseline="0" dirty="0"/>
              <a:t>That means that when we double all the inputs, each worker gets access to one undiminished factory, and two pieces of undiminished knowledge.</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59</a:t>
            </a:fld>
            <a:endParaRPr lang="en-US"/>
          </a:p>
        </p:txBody>
      </p:sp>
    </p:spTree>
    <p:extLst>
      <p:ext uri="{BB962C8B-B14F-4D97-AF65-F5344CB8AC3E}">
        <p14:creationId xmlns:p14="http://schemas.microsoft.com/office/powerpoint/2010/main" val="29006903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each worker</a:t>
            </a:r>
            <a:r>
              <a:rPr lang="en-US" baseline="0" dirty="0"/>
              <a:t> now has more stuff to work with, it is plausible that each worker produces more than he or she produced before.</a:t>
            </a:r>
          </a:p>
          <a:p>
            <a:r>
              <a:rPr lang="en-US" baseline="0" dirty="0"/>
              <a:t>We doubled the inputs, and we more than doubled the outputs.</a:t>
            </a:r>
          </a:p>
          <a:p>
            <a:r>
              <a:rPr lang="en-US" baseline="0" dirty="0"/>
              <a:t>This is increasing returns to scale.</a:t>
            </a:r>
          </a:p>
          <a:p>
            <a:r>
              <a:rPr lang="en-US" baseline="0" dirty="0"/>
              <a:t>This is long-term per capita economic growth.</a:t>
            </a:r>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60</a:t>
            </a:fld>
            <a:endParaRPr lang="en-US"/>
          </a:p>
        </p:txBody>
      </p:sp>
    </p:spTree>
    <p:extLst>
      <p:ext uri="{BB962C8B-B14F-4D97-AF65-F5344CB8AC3E}">
        <p14:creationId xmlns:p14="http://schemas.microsoft.com/office/powerpoint/2010/main" val="39131660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did the increasing returns to scale come from?</a:t>
            </a:r>
          </a:p>
          <a:p>
            <a:r>
              <a:rPr lang="en-US" dirty="0"/>
              <a:t>They came from the fact that knowledge can be shared by more than one person without diminishing</a:t>
            </a:r>
            <a:r>
              <a:rPr lang="en-US" baseline="0" dirty="0"/>
              <a:t>.</a:t>
            </a:r>
          </a:p>
          <a:p>
            <a:r>
              <a:rPr lang="en-US" baseline="0" dirty="0"/>
              <a:t>Economists call that property “non-rival”.</a:t>
            </a:r>
          </a:p>
          <a:p>
            <a:r>
              <a:rPr lang="en-US" baseline="0" dirty="0"/>
              <a:t>Knowledge is non-rival because when more than one person uses it, there is not less of it for anyone else to use.</a:t>
            </a:r>
          </a:p>
          <a:p>
            <a:r>
              <a:rPr lang="en-US" baseline="0" dirty="0"/>
              <a:t>As Thomas Jefferson noted two centuries ago: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peculiar character. . . is that no one possesses the less, because every other possesses the whole of it. He who receives an idea from me, receives instruction himself without lessening mine; as he who lights his taper at mine receives light without darkening me.”</a:t>
            </a:r>
          </a:p>
          <a:p>
            <a:endParaRPr lang="en-US" baseline="0" dirty="0"/>
          </a:p>
        </p:txBody>
      </p:sp>
      <p:sp>
        <p:nvSpPr>
          <p:cNvPr id="4" name="Slide Number Placeholder 3"/>
          <p:cNvSpPr>
            <a:spLocks noGrp="1"/>
          </p:cNvSpPr>
          <p:nvPr>
            <p:ph type="sldNum" sz="quarter" idx="10"/>
          </p:nvPr>
        </p:nvSpPr>
        <p:spPr/>
        <p:txBody>
          <a:bodyPr/>
          <a:lstStyle/>
          <a:p>
            <a:fld id="{99CDE63B-7E38-CE49-B845-305EE43F5155}" type="slidenum">
              <a:rPr lang="en-US" smtClean="0"/>
              <a:t>61</a:t>
            </a:fld>
            <a:endParaRPr lang="en-US"/>
          </a:p>
        </p:txBody>
      </p:sp>
    </p:spTree>
    <p:extLst>
      <p:ext uri="{BB962C8B-B14F-4D97-AF65-F5344CB8AC3E}">
        <p14:creationId xmlns:p14="http://schemas.microsoft.com/office/powerpoint/2010/main" val="168174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Malthus viewed human beings on earth, the same way biologists might view bacteria in a Petri dish.  There is a certain amount of food that every person needs to survive, called the “subsistence requirement”.  He believed that population would always grow until the level of food “per capita” equaled this subsistence amount.  When we talk about something ”per capita”, we mean per person, and it is calculated by dividing the total amount of that something by the population.</a:t>
            </a:r>
          </a:p>
        </p:txBody>
      </p:sp>
      <p:sp>
        <p:nvSpPr>
          <p:cNvPr id="4" name="Slide Number Placeholder 3"/>
          <p:cNvSpPr>
            <a:spLocks noGrp="1"/>
          </p:cNvSpPr>
          <p:nvPr>
            <p:ph type="sldNum" sz="quarter" idx="10"/>
          </p:nvPr>
        </p:nvSpPr>
        <p:spPr/>
        <p:txBody>
          <a:bodyPr/>
          <a:lstStyle/>
          <a:p>
            <a:fld id="{99CDE63B-7E38-CE49-B845-305EE43F5155}" type="slidenum">
              <a:rPr lang="en-US" smtClean="0"/>
              <a:t>8</a:t>
            </a:fld>
            <a:endParaRPr lang="en-US"/>
          </a:p>
        </p:txBody>
      </p:sp>
    </p:spTree>
    <p:extLst>
      <p:ext uri="{BB962C8B-B14F-4D97-AF65-F5344CB8AC3E}">
        <p14:creationId xmlns:p14="http://schemas.microsoft.com/office/powerpoint/2010/main" val="1092399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more knowledge means faster growth, then the question remains: how do we produce more knowledge?</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62</a:t>
            </a:fld>
            <a:endParaRPr lang="en-US"/>
          </a:p>
        </p:txBody>
      </p:sp>
    </p:spTree>
    <p:extLst>
      <p:ext uri="{BB962C8B-B14F-4D97-AF65-F5344CB8AC3E}">
        <p14:creationId xmlns:p14="http://schemas.microsoft.com/office/powerpoint/2010/main" val="5121935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important knowledge comes when a genius has a “Eureka!” moment.</a:t>
            </a:r>
          </a:p>
          <a:p>
            <a:r>
              <a:rPr lang="en-US" dirty="0"/>
              <a:t>In that case, we can produce more knowledge by making sure there are more geniuses.</a:t>
            </a:r>
          </a:p>
          <a:p>
            <a:r>
              <a:rPr lang="en-US" dirty="0"/>
              <a:t>How do we get more geniuses?</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63</a:t>
            </a:fld>
            <a:endParaRPr lang="en-US"/>
          </a:p>
        </p:txBody>
      </p:sp>
    </p:spTree>
    <p:extLst>
      <p:ext uri="{BB962C8B-B14F-4D97-AF65-F5344CB8AC3E}">
        <p14:creationId xmlns:p14="http://schemas.microsoft.com/office/powerpoint/2010/main" val="18028091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Economists</a:t>
            </a:r>
            <a:r>
              <a:rPr lang="en-US" baseline="0" dirty="0"/>
              <a:t> and people in general have been thinking about that question for a long time. Here is William Petty, writing in 1682: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for the Arts of Delight and Ornament, they are best promoted by the greatest number of emulators. And it is more likely that one ingenious curious man may rather be found among 4 million than 400 persons.”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64</a:t>
            </a:fld>
            <a:endParaRPr lang="en-US"/>
          </a:p>
        </p:txBody>
      </p:sp>
    </p:spTree>
    <p:extLst>
      <p:ext uri="{BB962C8B-B14F-4D97-AF65-F5344CB8AC3E}">
        <p14:creationId xmlns:p14="http://schemas.microsoft.com/office/powerpoint/2010/main" val="18045086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Nobel Laureate Edmund Phelps</a:t>
            </a:r>
            <a:r>
              <a:rPr lang="en-US" baseline="0" dirty="0"/>
              <a:t> wrote in 1968: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can hardly imagine, I think, how poor we would be today were it not for the rapid population growth of the past to which we owe the enormous number of technological advances enjoyed today. . . If I could re-do the history of the world, halving population size each year from the beginning of time on some random basis, I would not do it for fear of losing Mozart in the process.”</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65</a:t>
            </a:fld>
            <a:endParaRPr lang="en-US"/>
          </a:p>
        </p:txBody>
      </p:sp>
    </p:spTree>
    <p:extLst>
      <p:ext uri="{BB962C8B-B14F-4D97-AF65-F5344CB8AC3E}">
        <p14:creationId xmlns:p14="http://schemas.microsoft.com/office/powerpoint/2010/main" val="30508668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49CFF-46C5-4B13-9CF7-AAA930214282}" type="slidenum">
              <a:rPr lang="fr-FR"/>
              <a:pPr/>
              <a:t>66</a:t>
            </a:fld>
            <a:endParaRPr lang="fr-F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dirty="0"/>
              <a:t>So it seems</a:t>
            </a:r>
            <a:r>
              <a:rPr lang="en-US" baseline="0" dirty="0"/>
              <a:t> that to obtain long-term per capita economic growth – the only thing that has ever lifted entire countries out of poverty – it is necessary to accumulate knowledge.</a:t>
            </a:r>
          </a:p>
          <a:p>
            <a:r>
              <a:rPr lang="en-US" baseline="0" dirty="0"/>
              <a:t>And it is plausible that the larger the population at any point in time, the more knowledge that population can produce, ceteris paribus (all else being equal).</a:t>
            </a:r>
          </a:p>
          <a:p>
            <a:r>
              <a:rPr lang="en-US" baseline="0" dirty="0"/>
              <a:t>How can we test whether this is the case?</a:t>
            </a:r>
          </a:p>
          <a:p>
            <a:r>
              <a:rPr lang="en-US" baseline="0" dirty="0"/>
              <a:t>How can we use empirical evidence (real world data) to determine whether a larger population, all else equal, will produce more knowledge over the long term than will a smaller population?</a:t>
            </a:r>
          </a:p>
          <a:p>
            <a:r>
              <a:rPr lang="en-US" baseline="0" dirty="0"/>
              <a:t>Ideally, we would have an experiment.</a:t>
            </a:r>
          </a:p>
          <a:p>
            <a:r>
              <a:rPr lang="en-US" baseline="0" dirty="0"/>
              <a:t>We could take many different regions, reduce them all to the same state of knowledge, and let some regions have larger initial populations than others.</a:t>
            </a:r>
          </a:p>
          <a:p>
            <a:r>
              <a:rPr lang="en-US" baseline="0" dirty="0"/>
              <a:t>Finally, we would cut the regions off from all contact with each other for a period of thousands of years (long enough for a slow-moving process like the accumulation of knowledge to have obvious effects) and then see which region had produced the most knowledge by the end of the experiment.</a:t>
            </a:r>
          </a:p>
          <a:p>
            <a:r>
              <a:rPr lang="en-US" baseline="0" dirty="0"/>
              <a:t>I applied to the National Science Foundation for funding for this experiment, but, strangely, they said they didn’t have the funds for it.</a:t>
            </a:r>
          </a:p>
          <a:p>
            <a:r>
              <a:rPr lang="en-US" baseline="0" dirty="0"/>
              <a:t>When economists can’t run an actual experiment to test something, they use what is called a natural experiment.</a:t>
            </a:r>
          </a:p>
          <a:p>
            <a:r>
              <a:rPr lang="en-US" baseline="0" dirty="0"/>
              <a:t>Let’s consider a natural experiment studied by Michael Kremer, a Harvard economist and </a:t>
            </a:r>
            <a:r>
              <a:rPr lang="en-US" baseline="0" dirty="0" err="1"/>
              <a:t>MacArther</a:t>
            </a:r>
            <a:r>
              <a:rPr lang="en-US" baseline="0" dirty="0"/>
              <a:t> “Genius grant” winner.</a:t>
            </a:r>
          </a:p>
        </p:txBody>
      </p:sp>
    </p:spTree>
    <p:extLst>
      <p:ext uri="{BB962C8B-B14F-4D97-AF65-F5344CB8AC3E}">
        <p14:creationId xmlns:p14="http://schemas.microsoft.com/office/powerpoint/2010/main" val="17065493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67</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Between 110,000 BC and 8,000BC</a:t>
            </a:r>
            <a:r>
              <a:rPr lang="en-US" baseline="0" dirty="0"/>
              <a:t> the earth was in one of its periodic “Ice Ages”.</a:t>
            </a:r>
          </a:p>
        </p:txBody>
      </p:sp>
    </p:spTree>
    <p:extLst>
      <p:ext uri="{BB962C8B-B14F-4D97-AF65-F5344CB8AC3E}">
        <p14:creationId xmlns:p14="http://schemas.microsoft.com/office/powerpoint/2010/main" val="1213895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68</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As a result of the ice levels, there were</a:t>
            </a:r>
            <a:r>
              <a:rPr lang="en-US" baseline="0" dirty="0"/>
              <a:t> lower sea levels. This allowed for both ice and land bridges to connect areas that are separated by water today.</a:t>
            </a:r>
            <a:endParaRPr lang="en-US" dirty="0"/>
          </a:p>
        </p:txBody>
      </p:sp>
    </p:spTree>
    <p:extLst>
      <p:ext uri="{BB962C8B-B14F-4D97-AF65-F5344CB8AC3E}">
        <p14:creationId xmlns:p14="http://schemas.microsoft.com/office/powerpoint/2010/main" val="30431096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69</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As a result, the four regions shown above were all connected in a way that allowed early humans to travel between them.</a:t>
            </a:r>
          </a:p>
        </p:txBody>
      </p:sp>
    </p:spTree>
    <p:extLst>
      <p:ext uri="{BB962C8B-B14F-4D97-AF65-F5344CB8AC3E}">
        <p14:creationId xmlns:p14="http://schemas.microsoft.com/office/powerpoint/2010/main" val="33363300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70</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The population density everywhere at that time was around 0.03 people per square kilometer.</a:t>
            </a:r>
          </a:p>
        </p:txBody>
      </p:sp>
    </p:spTree>
    <p:extLst>
      <p:ext uri="{BB962C8B-B14F-4D97-AF65-F5344CB8AC3E}">
        <p14:creationId xmlns:p14="http://schemas.microsoft.com/office/powerpoint/2010/main" val="8372083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71</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As</a:t>
            </a:r>
            <a:r>
              <a:rPr lang="en-US" baseline="0" dirty="0"/>
              <a:t> a result, the region with the largest land area (the “old world” of Africa, Asia, and Europe combined) also had the largest population.</a:t>
            </a:r>
          </a:p>
          <a:p>
            <a:r>
              <a:rPr lang="en-US" baseline="0" dirty="0"/>
              <a:t>The region with the second largest land area had the second largest population, etc.</a:t>
            </a:r>
            <a:endParaRPr lang="en-US" dirty="0"/>
          </a:p>
        </p:txBody>
      </p:sp>
    </p:spTree>
    <p:extLst>
      <p:ext uri="{BB962C8B-B14F-4D97-AF65-F5344CB8AC3E}">
        <p14:creationId xmlns:p14="http://schemas.microsoft.com/office/powerpoint/2010/main" val="1208017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Economists are notorious for making predictions that turn out to be wrong, and this is perhaps the most famous bad prediction of an economist.  Nearly 200 years later, Robert Lucas, a Nobel Prize winning economist, would describe Malthus’ reasoning as “famous nonsense”, but the ideas of Malthus are still popular among economists and non-economists today.</a:t>
            </a:r>
          </a:p>
        </p:txBody>
      </p:sp>
      <p:sp>
        <p:nvSpPr>
          <p:cNvPr id="4" name="Slide Number Placeholder 3"/>
          <p:cNvSpPr>
            <a:spLocks noGrp="1"/>
          </p:cNvSpPr>
          <p:nvPr>
            <p:ph type="sldNum" sz="quarter" idx="10"/>
          </p:nvPr>
        </p:nvSpPr>
        <p:spPr/>
        <p:txBody>
          <a:bodyPr/>
          <a:lstStyle/>
          <a:p>
            <a:fld id="{99CDE63B-7E38-CE49-B845-305EE43F5155}" type="slidenum">
              <a:rPr lang="en-US" smtClean="0"/>
              <a:t>9</a:t>
            </a:fld>
            <a:endParaRPr lang="en-US"/>
          </a:p>
        </p:txBody>
      </p:sp>
    </p:spTree>
    <p:extLst>
      <p:ext uri="{BB962C8B-B14F-4D97-AF65-F5344CB8AC3E}">
        <p14:creationId xmlns:p14="http://schemas.microsoft.com/office/powerpoint/2010/main" val="21477719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72</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The technology everywhere was a similar</a:t>
            </a:r>
            <a:r>
              <a:rPr lang="en-US" baseline="0" dirty="0"/>
              <a:t> stone-age technology.</a:t>
            </a:r>
            <a:endParaRPr lang="en-US" dirty="0"/>
          </a:p>
        </p:txBody>
      </p:sp>
    </p:spTree>
    <p:extLst>
      <p:ext uri="{BB962C8B-B14F-4D97-AF65-F5344CB8AC3E}">
        <p14:creationId xmlns:p14="http://schemas.microsoft.com/office/powerpoint/2010/main" val="21674547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73</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Around 8,000BC,</a:t>
            </a:r>
            <a:r>
              <a:rPr lang="en-US" baseline="0" dirty="0"/>
              <a:t> the ice age ends.</a:t>
            </a:r>
          </a:p>
          <a:p>
            <a:r>
              <a:rPr lang="en-US" baseline="0" dirty="0"/>
              <a:t>The Ice bridges melt, the sea levels rise, and the land bridges drown.</a:t>
            </a:r>
          </a:p>
          <a:p>
            <a:r>
              <a:rPr lang="en-US" baseline="0" dirty="0"/>
              <a:t>As a result, the 4 connected regions become 4 separated regions.</a:t>
            </a:r>
            <a:endParaRPr lang="en-US" dirty="0"/>
          </a:p>
        </p:txBody>
      </p:sp>
    </p:spTree>
    <p:extLst>
      <p:ext uri="{BB962C8B-B14F-4D97-AF65-F5344CB8AC3E}">
        <p14:creationId xmlns:p14="http://schemas.microsoft.com/office/powerpoint/2010/main" val="26456801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74</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The</a:t>
            </a:r>
            <a:r>
              <a:rPr lang="en-US" baseline="0" dirty="0"/>
              <a:t> natural experiment thus begins. . .</a:t>
            </a:r>
            <a:endParaRPr lang="en-US" dirty="0"/>
          </a:p>
        </p:txBody>
      </p:sp>
    </p:spTree>
    <p:extLst>
      <p:ext uri="{BB962C8B-B14F-4D97-AF65-F5344CB8AC3E}">
        <p14:creationId xmlns:p14="http://schemas.microsoft.com/office/powerpoint/2010/main" val="23274573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75</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For 9,500 years, each region develops technology</a:t>
            </a:r>
            <a:r>
              <a:rPr lang="en-US" baseline="0" dirty="0"/>
              <a:t> on its own.</a:t>
            </a:r>
            <a:endParaRPr lang="en-US" dirty="0"/>
          </a:p>
        </p:txBody>
      </p:sp>
    </p:spTree>
    <p:extLst>
      <p:ext uri="{BB962C8B-B14F-4D97-AF65-F5344CB8AC3E}">
        <p14:creationId xmlns:p14="http://schemas.microsoft.com/office/powerpoint/2010/main" val="17869970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76</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Until circa</a:t>
            </a:r>
            <a:r>
              <a:rPr lang="en-US" baseline="0" dirty="0"/>
              <a:t> 1500AD, when the 4 connected regions come into contact with each other again.</a:t>
            </a:r>
            <a:endParaRPr lang="en-US" dirty="0"/>
          </a:p>
        </p:txBody>
      </p:sp>
    </p:spTree>
    <p:extLst>
      <p:ext uri="{BB962C8B-B14F-4D97-AF65-F5344CB8AC3E}">
        <p14:creationId xmlns:p14="http://schemas.microsoft.com/office/powerpoint/2010/main" val="11234717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77</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Once the natural</a:t>
            </a:r>
            <a:r>
              <a:rPr lang="en-US" baseline="0" dirty="0"/>
              <a:t> experiment ended, we can ask: which region developed the best technology over the course of the 9,500 year natural experiment?</a:t>
            </a:r>
            <a:br>
              <a:rPr lang="en-US" baseline="0" dirty="0"/>
            </a:br>
            <a:r>
              <a:rPr lang="en-US" baseline="0" dirty="0"/>
              <a:t>All the regions started with similar stone age technology, but they started with different initial populations.</a:t>
            </a:r>
            <a:endParaRPr lang="en-US" dirty="0"/>
          </a:p>
        </p:txBody>
      </p:sp>
    </p:spTree>
    <p:extLst>
      <p:ext uri="{BB962C8B-B14F-4D97-AF65-F5344CB8AC3E}">
        <p14:creationId xmlns:p14="http://schemas.microsoft.com/office/powerpoint/2010/main" val="19888701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78</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The region with the largest initial population had the best technology by</a:t>
            </a:r>
            <a:r>
              <a:rPr lang="en-US" baseline="0" dirty="0"/>
              <a:t> the end of the experiment.</a:t>
            </a:r>
          </a:p>
          <a:p>
            <a:r>
              <a:rPr lang="en-US" baseline="0" dirty="0"/>
              <a:t>They had large cities, advanced calendars and mathematics, intricate agriculture, and early modern technology and machinery, including the technology used to travel to the other three regions.</a:t>
            </a:r>
          </a:p>
        </p:txBody>
      </p:sp>
    </p:spTree>
    <p:extLst>
      <p:ext uri="{BB962C8B-B14F-4D97-AF65-F5344CB8AC3E}">
        <p14:creationId xmlns:p14="http://schemas.microsoft.com/office/powerpoint/2010/main" val="31719829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79</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The region with the second-largest initial population had the second-most advanced technology by</a:t>
            </a:r>
            <a:r>
              <a:rPr lang="en-US" baseline="0" dirty="0"/>
              <a:t> the end of the experiment.</a:t>
            </a:r>
          </a:p>
          <a:p>
            <a:r>
              <a:rPr lang="en-US" baseline="0" dirty="0"/>
              <a:t>They had large cities, advanced calendars and mathematics, intricate agriculture, but no modern technology or machinery such as the wheel, etc.</a:t>
            </a:r>
          </a:p>
          <a:p>
            <a:endParaRPr lang="en-US" dirty="0"/>
          </a:p>
        </p:txBody>
      </p:sp>
    </p:spTree>
    <p:extLst>
      <p:ext uri="{BB962C8B-B14F-4D97-AF65-F5344CB8AC3E}">
        <p14:creationId xmlns:p14="http://schemas.microsoft.com/office/powerpoint/2010/main" val="15970675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80</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The region with the third largest</a:t>
            </a:r>
            <a:r>
              <a:rPr lang="en-US" baseline="0" dirty="0"/>
              <a:t> starting population had the third most advanced technology by the end of the experiment.</a:t>
            </a:r>
          </a:p>
          <a:p>
            <a:r>
              <a:rPr lang="en-US" baseline="0" dirty="0"/>
              <a:t>They had no elaborate cities or mathematics, but they did have better tools than they started with.</a:t>
            </a:r>
            <a:endParaRPr lang="en-US" dirty="0"/>
          </a:p>
        </p:txBody>
      </p:sp>
    </p:spTree>
    <p:extLst>
      <p:ext uri="{BB962C8B-B14F-4D97-AF65-F5344CB8AC3E}">
        <p14:creationId xmlns:p14="http://schemas.microsoft.com/office/powerpoint/2010/main" val="5528920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2F745-E6DE-4E32-BD6E-5B5BED42FD09}" type="slidenum">
              <a:rPr lang="fr-FR"/>
              <a:pPr/>
              <a:t>81</a:t>
            </a:fld>
            <a:endParaRPr lang="fr-F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The region with the fourth largest</a:t>
            </a:r>
            <a:r>
              <a:rPr lang="en-US" baseline="0" dirty="0"/>
              <a:t> starting population had the fourth most advanced technology by the end of the experiment.</a:t>
            </a:r>
          </a:p>
          <a:p>
            <a:r>
              <a:rPr lang="en-US" baseline="0" dirty="0"/>
              <a:t>They had limited stone tools.</a:t>
            </a:r>
            <a:endParaRPr lang="en-US" dirty="0"/>
          </a:p>
        </p:txBody>
      </p:sp>
    </p:spTree>
    <p:extLst>
      <p:ext uri="{BB962C8B-B14F-4D97-AF65-F5344CB8AC3E}">
        <p14:creationId xmlns:p14="http://schemas.microsoft.com/office/powerpoint/2010/main" val="2274838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was Malthus’ theory?  Here we have plotted a graph showing the increase of the food supply over time.  Malthus argued that the food supply increased “arithmetically” over time. That is, the available supply of food would increase by the same absolute amount each year.  Today, in mathematics we would call this a linear relationship.  (Note that if the food supply is increasing, then if we increase the same absolute amount each year, it will be a smaller </a:t>
            </a:r>
            <a:r>
              <a:rPr lang="en-US" i="1" dirty="0"/>
              <a:t>percentage</a:t>
            </a:r>
            <a:r>
              <a:rPr lang="en-US" dirty="0"/>
              <a:t> increase each year.  An increase of 1,000 tons of wheat is a larger percentage increase when the existing food supply is 2,000 tons of wheat than when the</a:t>
            </a:r>
            <a:r>
              <a:rPr lang="en-US" baseline="0" dirty="0"/>
              <a:t> existing food supply</a:t>
            </a:r>
            <a:r>
              <a:rPr lang="en-US" dirty="0"/>
              <a:t> is 2,000,000 tons of wheat.)</a:t>
            </a:r>
          </a:p>
          <a:p>
            <a:endParaRPr lang="en-US" dirty="0"/>
          </a:p>
          <a:p>
            <a:r>
              <a:rPr lang="en-US" dirty="0"/>
              <a:t>This assumption is the first part of Malthus’ theory and is the faultiest part of Malthus prediction. </a:t>
            </a:r>
          </a:p>
        </p:txBody>
      </p:sp>
      <p:sp>
        <p:nvSpPr>
          <p:cNvPr id="4" name="Slide Number Placeholder 3"/>
          <p:cNvSpPr>
            <a:spLocks noGrp="1"/>
          </p:cNvSpPr>
          <p:nvPr>
            <p:ph type="sldNum" sz="quarter" idx="10"/>
          </p:nvPr>
        </p:nvSpPr>
        <p:spPr/>
        <p:txBody>
          <a:bodyPr/>
          <a:lstStyle/>
          <a:p>
            <a:fld id="{99CDE63B-7E38-CE49-B845-305EE43F5155}" type="slidenum">
              <a:rPr lang="en-US" smtClean="0"/>
              <a:t>10</a:t>
            </a:fld>
            <a:endParaRPr lang="en-US"/>
          </a:p>
        </p:txBody>
      </p:sp>
    </p:spTree>
    <p:extLst>
      <p:ext uri="{BB962C8B-B14F-4D97-AF65-F5344CB8AC3E}">
        <p14:creationId xmlns:p14="http://schemas.microsoft.com/office/powerpoint/2010/main" val="10862801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FD86A-7108-4AAC-A41C-093CA99A24EC}" type="slidenum">
              <a:rPr lang="fr-FR"/>
              <a:pPr/>
              <a:t>82</a:t>
            </a:fld>
            <a:endParaRPr lang="fr-F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FD86A-7108-4AAC-A41C-093CA99A24EC}" type="slidenum">
              <a:rPr lang="fr-FR"/>
              <a:pPr/>
              <a:t>83</a:t>
            </a:fld>
            <a:endParaRPr lang="fr-F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FD86A-7108-4AAC-A41C-093CA99A24EC}" type="slidenum">
              <a:rPr lang="fr-FR"/>
              <a:pPr/>
              <a:t>84</a:t>
            </a:fld>
            <a:endParaRPr lang="fr-F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FD86A-7108-4AAC-A41C-093CA99A24EC}" type="slidenum">
              <a:rPr lang="fr-FR"/>
              <a:pPr/>
              <a:t>85</a:t>
            </a:fld>
            <a:endParaRPr lang="fr-F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could large populations</a:t>
            </a:r>
            <a:r>
              <a:rPr lang="en-US" baseline="0" dirty="0"/>
              <a:t> be useful for the long-term economic wellbeing of people?</a:t>
            </a:r>
          </a:p>
          <a:p>
            <a:r>
              <a:rPr lang="en-US" baseline="0" dirty="0"/>
              <a:t>It seems intuitive that the result should be the opposite: the more people we have to compete with for scarce resources, the worse off we will be.</a:t>
            </a:r>
            <a:endParaRPr lang="en-US" dirty="0"/>
          </a:p>
          <a:p>
            <a:r>
              <a:rPr lang="en-US" dirty="0"/>
              <a:t>But more generally, economics is about two forces, which we will call: </a:t>
            </a:r>
          </a:p>
          <a:p>
            <a:pPr lvl="1"/>
            <a:r>
              <a:rPr lang="en-US" dirty="0"/>
              <a:t>Rivalrous Competition</a:t>
            </a:r>
          </a:p>
          <a:p>
            <a:pPr lvl="1"/>
            <a:r>
              <a:rPr lang="en-US" dirty="0"/>
              <a:t>Fruitful Interaction</a:t>
            </a:r>
          </a:p>
          <a:p>
            <a:r>
              <a:rPr lang="en-US" dirty="0"/>
              <a:t>We’re used to thinking about the competition part: that’s what makes us sure that more people means less for each person.</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87</a:t>
            </a:fld>
            <a:endParaRPr lang="en-US"/>
          </a:p>
        </p:txBody>
      </p:sp>
    </p:spTree>
    <p:extLst>
      <p:ext uri="{BB962C8B-B14F-4D97-AF65-F5344CB8AC3E}">
        <p14:creationId xmlns:p14="http://schemas.microsoft.com/office/powerpoint/2010/main" val="15615553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more people also means more potential </a:t>
            </a:r>
            <a:r>
              <a:rPr lang="en-US" i="1" dirty="0"/>
              <a:t>interactions.</a:t>
            </a:r>
          </a:p>
          <a:p>
            <a:r>
              <a:rPr lang="en-US" dirty="0"/>
              <a:t>Interactions can create value,</a:t>
            </a:r>
            <a:r>
              <a:rPr lang="en-US" baseline="0" dirty="0"/>
              <a:t> through g</a:t>
            </a:r>
            <a:r>
              <a:rPr lang="en-US" dirty="0"/>
              <a:t>enerating knowledge, as well as the mutually-beneficial</a:t>
            </a:r>
            <a:r>
              <a:rPr lang="en-US" baseline="0" dirty="0"/>
              <a:t> </a:t>
            </a:r>
            <a:r>
              <a:rPr lang="en-US" dirty="0"/>
              <a:t>exchange of goods and services.</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88</a:t>
            </a:fld>
            <a:endParaRPr lang="en-US"/>
          </a:p>
        </p:txBody>
      </p:sp>
    </p:spTree>
    <p:extLst>
      <p:ext uri="{BB962C8B-B14F-4D97-AF65-F5344CB8AC3E}">
        <p14:creationId xmlns:p14="http://schemas.microsoft.com/office/powerpoint/2010/main" val="33921398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the crucial point: as the number of people increases, the number of potential interactions between people increases faster than the number of people</a:t>
            </a:r>
          </a:p>
          <a:p>
            <a:r>
              <a:rPr lang="en-US" dirty="0"/>
              <a:t>2 people: 1 interaction</a:t>
            </a:r>
          </a:p>
          <a:p>
            <a:r>
              <a:rPr lang="en-US" dirty="0"/>
              <a:t>3 people: 3 interactions</a:t>
            </a:r>
          </a:p>
          <a:p>
            <a:r>
              <a:rPr lang="en-US" dirty="0"/>
              <a:t>4 people: 6 interactions</a:t>
            </a:r>
          </a:p>
          <a:p>
            <a:r>
              <a:rPr lang="en-US" dirty="0"/>
              <a:t>5 people: 10 interactions</a:t>
            </a:r>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89</a:t>
            </a:fld>
            <a:endParaRPr lang="en-US"/>
          </a:p>
        </p:txBody>
      </p:sp>
    </p:spTree>
    <p:extLst>
      <p:ext uri="{BB962C8B-B14F-4D97-AF65-F5344CB8AC3E}">
        <p14:creationId xmlns:p14="http://schemas.microsoft.com/office/powerpoint/2010/main" val="42485479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population</a:t>
            </a:r>
            <a:r>
              <a:rPr lang="en-US" baseline="0" dirty="0"/>
              <a:t> of</a:t>
            </a:r>
            <a:r>
              <a:rPr lang="en-US" dirty="0"/>
              <a:t> n people,</a:t>
            </a:r>
            <a:r>
              <a:rPr lang="en-US" baseline="0" dirty="0"/>
              <a:t> the number of p</a:t>
            </a:r>
            <a:r>
              <a:rPr lang="en-US" dirty="0"/>
              <a:t>otential interactions</a:t>
            </a:r>
            <a:r>
              <a:rPr lang="en-US" baseline="0" dirty="0"/>
              <a:t> is</a:t>
            </a:r>
            <a:r>
              <a:rPr lang="en-US" dirty="0"/>
              <a:t> n(n-1)/2.</a:t>
            </a:r>
          </a:p>
          <a:p>
            <a:r>
              <a:rPr lang="en-US" dirty="0"/>
              <a:t>The increase in the number of potential interactions that we get from a population of n increasing to a population of n+1 is larger than the decrease in the share of the pie</a:t>
            </a:r>
            <a:r>
              <a:rPr lang="en-US" baseline="0" dirty="0"/>
              <a:t> that happens from a </a:t>
            </a:r>
            <a:r>
              <a:rPr lang="en-US" dirty="0"/>
              <a:t>population of n increasing to n+1.</a:t>
            </a:r>
          </a:p>
          <a:p>
            <a:r>
              <a:rPr lang="en-US" dirty="0"/>
              <a:t>The number of potential interactions grows faster than the size</a:t>
            </a:r>
            <a:r>
              <a:rPr lang="en-US" baseline="0" dirty="0"/>
              <a:t> of each pie slice declines.</a:t>
            </a:r>
            <a:endParaRPr lang="en-US" dirty="0"/>
          </a:p>
          <a:p>
            <a:endParaRPr lang="en-US" dirty="0"/>
          </a:p>
        </p:txBody>
      </p:sp>
      <p:sp>
        <p:nvSpPr>
          <p:cNvPr id="4" name="Slide Number Placeholder 3"/>
          <p:cNvSpPr>
            <a:spLocks noGrp="1"/>
          </p:cNvSpPr>
          <p:nvPr>
            <p:ph type="sldNum" sz="quarter" idx="10"/>
          </p:nvPr>
        </p:nvSpPr>
        <p:spPr/>
        <p:txBody>
          <a:bodyPr/>
          <a:lstStyle/>
          <a:p>
            <a:fld id="{99CDE63B-7E38-CE49-B845-305EE43F5155}" type="slidenum">
              <a:rPr lang="en-US" smtClean="0"/>
              <a:t>90</a:t>
            </a:fld>
            <a:endParaRPr lang="en-US"/>
          </a:p>
        </p:txBody>
      </p:sp>
    </p:spTree>
    <p:extLst>
      <p:ext uri="{BB962C8B-B14F-4D97-AF65-F5344CB8AC3E}">
        <p14:creationId xmlns:p14="http://schemas.microsoft.com/office/powerpoint/2010/main" val="3297717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part of his theory is that “unchecked” – that is, absent anything constraining its growth -- human population would grow “geometrically”.  By “geometrically”, he meant that each year, the population would increase by a constant percentage.  (A constant </a:t>
            </a:r>
            <a:r>
              <a:rPr lang="en-US" i="1" dirty="0"/>
              <a:t>percentage</a:t>
            </a:r>
            <a:r>
              <a:rPr lang="en-US" dirty="0"/>
              <a:t> increase requires an ever increasing absolute increase in population. An increase of 1% more people is only 1,000 extra people if the population is currently 100,000, but a</a:t>
            </a:r>
            <a:r>
              <a:rPr lang="en-US" baseline="0" dirty="0"/>
              <a:t> 1% increase is an extra </a:t>
            </a:r>
            <a:r>
              <a:rPr lang="en-US" dirty="0"/>
              <a:t>million people, if the current population is 100 million.)  In mathematics today, we would call this an exponential relationship.  It arises, from the natural mathematics of reproduction:  </a:t>
            </a:r>
            <a:r>
              <a:rPr lang="en-US" baseline="0" dirty="0"/>
              <a:t>if you have 2 rabbits on your rabbit farm, and each rabbit couple has four children, then the 2</a:t>
            </a:r>
            <a:r>
              <a:rPr lang="en-US" baseline="30000" dirty="0"/>
              <a:t>nd</a:t>
            </a:r>
            <a:r>
              <a:rPr lang="en-US" baseline="0" dirty="0"/>
              <a:t> generation will be 4 rabbits, the 3</a:t>
            </a:r>
            <a:r>
              <a:rPr lang="en-US" baseline="30000" dirty="0"/>
              <a:t>rd</a:t>
            </a:r>
            <a:r>
              <a:rPr lang="en-US" baseline="0" dirty="0"/>
              <a:t> generation will be 8 rabbits, the 4</a:t>
            </a:r>
            <a:r>
              <a:rPr lang="en-US" baseline="30000" dirty="0"/>
              <a:t>th</a:t>
            </a:r>
            <a:r>
              <a:rPr lang="en-US" baseline="0" dirty="0"/>
              <a:t> generation will be 16 rabbits, etc</a:t>
            </a:r>
            <a:r>
              <a:rPr lang="en-US" dirty="0"/>
              <a:t>. The total increase in children is increasing in the original number of parents</a:t>
            </a:r>
            <a:r>
              <a:rPr lang="en-US" baseline="0" dirty="0"/>
              <a:t> (although the percentage rate of increase remains constant).</a:t>
            </a:r>
            <a:endParaRPr lang="en-US" dirty="0"/>
          </a:p>
          <a:p>
            <a:endParaRPr lang="en-US" dirty="0"/>
          </a:p>
          <a:p>
            <a:r>
              <a:rPr lang="en-US" dirty="0"/>
              <a:t>Because Malthus assumed that population would increase faster than food, the amount of available food per person would fall over time causing a problem.</a:t>
            </a:r>
          </a:p>
        </p:txBody>
      </p:sp>
      <p:sp>
        <p:nvSpPr>
          <p:cNvPr id="4" name="Slide Number Placeholder 3"/>
          <p:cNvSpPr>
            <a:spLocks noGrp="1"/>
          </p:cNvSpPr>
          <p:nvPr>
            <p:ph type="sldNum" sz="quarter" idx="10"/>
          </p:nvPr>
        </p:nvSpPr>
        <p:spPr/>
        <p:txBody>
          <a:bodyPr/>
          <a:lstStyle/>
          <a:p>
            <a:fld id="{99CDE63B-7E38-CE49-B845-305EE43F5155}" type="slidenum">
              <a:rPr lang="en-US" smtClean="0"/>
              <a:t>11</a:t>
            </a:fld>
            <a:endParaRPr lang="en-US"/>
          </a:p>
        </p:txBody>
      </p:sp>
    </p:spTree>
    <p:extLst>
      <p:ext uri="{BB962C8B-B14F-4D97-AF65-F5344CB8AC3E}">
        <p14:creationId xmlns:p14="http://schemas.microsoft.com/office/powerpoint/2010/main" val="1800859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DD3B-3FEC-45DD-A653-680187B0AC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3F6EE4-8BBE-49CB-A17F-1C3B16FF10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20CEF3-F6CB-41DA-A0DA-9F224AFD1825}"/>
              </a:ext>
            </a:extLst>
          </p:cNvPr>
          <p:cNvSpPr>
            <a:spLocks noGrp="1"/>
          </p:cNvSpPr>
          <p:nvPr>
            <p:ph type="dt" sz="half" idx="10"/>
          </p:nvPr>
        </p:nvSpPr>
        <p:spPr/>
        <p:txBody>
          <a:bodyPr/>
          <a:lstStyle/>
          <a:p>
            <a:fld id="{2EC8FD61-73DC-40C6-9B7F-E50BF7773556}" type="datetimeFigureOut">
              <a:rPr lang="en-US" smtClean="0"/>
              <a:t>8/15/2023</a:t>
            </a:fld>
            <a:endParaRPr lang="en-US"/>
          </a:p>
        </p:txBody>
      </p:sp>
      <p:sp>
        <p:nvSpPr>
          <p:cNvPr id="5" name="Footer Placeholder 4">
            <a:extLst>
              <a:ext uri="{FF2B5EF4-FFF2-40B4-BE49-F238E27FC236}">
                <a16:creationId xmlns:a16="http://schemas.microsoft.com/office/drawing/2014/main" id="{2B9BCBD3-3827-46B0-866E-74F2720FD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B0A68-0456-478F-ACA9-2A9CDBDEABAC}"/>
              </a:ext>
            </a:extLst>
          </p:cNvPr>
          <p:cNvSpPr>
            <a:spLocks noGrp="1"/>
          </p:cNvSpPr>
          <p:nvPr>
            <p:ph type="sldNum" sz="quarter" idx="12"/>
          </p:nvPr>
        </p:nvSpPr>
        <p:spPr/>
        <p:txBody>
          <a:bodyPr/>
          <a:lstStyle/>
          <a:p>
            <a:fld id="{7003F7E8-0B94-4385-8D3A-8B9FCC426F9E}" type="slidenum">
              <a:rPr lang="en-US" smtClean="0"/>
              <a:t>‹#›</a:t>
            </a:fld>
            <a:endParaRPr lang="en-US"/>
          </a:p>
        </p:txBody>
      </p:sp>
    </p:spTree>
    <p:extLst>
      <p:ext uri="{BB962C8B-B14F-4D97-AF65-F5344CB8AC3E}">
        <p14:creationId xmlns:p14="http://schemas.microsoft.com/office/powerpoint/2010/main" val="4031036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5C8C6-489A-4EB0-8DA0-8DA3D084F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A50D0C-049F-422E-9D14-BC775CB4F4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44480-5712-4333-9520-DD3929CA4B69}"/>
              </a:ext>
            </a:extLst>
          </p:cNvPr>
          <p:cNvSpPr>
            <a:spLocks noGrp="1"/>
          </p:cNvSpPr>
          <p:nvPr>
            <p:ph type="dt" sz="half" idx="10"/>
          </p:nvPr>
        </p:nvSpPr>
        <p:spPr/>
        <p:txBody>
          <a:bodyPr/>
          <a:lstStyle/>
          <a:p>
            <a:fld id="{2EC8FD61-73DC-40C6-9B7F-E50BF7773556}" type="datetimeFigureOut">
              <a:rPr lang="en-US" smtClean="0"/>
              <a:t>8/15/2023</a:t>
            </a:fld>
            <a:endParaRPr lang="en-US"/>
          </a:p>
        </p:txBody>
      </p:sp>
      <p:sp>
        <p:nvSpPr>
          <p:cNvPr id="5" name="Footer Placeholder 4">
            <a:extLst>
              <a:ext uri="{FF2B5EF4-FFF2-40B4-BE49-F238E27FC236}">
                <a16:creationId xmlns:a16="http://schemas.microsoft.com/office/drawing/2014/main" id="{CF92128D-012C-45AF-AFB2-389702D20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FBFAB-3FDF-4EC7-BC5D-77CA0F62090A}"/>
              </a:ext>
            </a:extLst>
          </p:cNvPr>
          <p:cNvSpPr>
            <a:spLocks noGrp="1"/>
          </p:cNvSpPr>
          <p:nvPr>
            <p:ph type="sldNum" sz="quarter" idx="12"/>
          </p:nvPr>
        </p:nvSpPr>
        <p:spPr/>
        <p:txBody>
          <a:bodyPr/>
          <a:lstStyle/>
          <a:p>
            <a:fld id="{7003F7E8-0B94-4385-8D3A-8B9FCC426F9E}" type="slidenum">
              <a:rPr lang="en-US" smtClean="0"/>
              <a:t>‹#›</a:t>
            </a:fld>
            <a:endParaRPr lang="en-US"/>
          </a:p>
        </p:txBody>
      </p:sp>
    </p:spTree>
    <p:extLst>
      <p:ext uri="{BB962C8B-B14F-4D97-AF65-F5344CB8AC3E}">
        <p14:creationId xmlns:p14="http://schemas.microsoft.com/office/powerpoint/2010/main" val="381098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A11493-25C2-4B4C-898B-B2E681CFE4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E076B8-C677-4F44-8035-3851AC33D3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99DC4-6841-4EC2-B8F8-62623E181606}"/>
              </a:ext>
            </a:extLst>
          </p:cNvPr>
          <p:cNvSpPr>
            <a:spLocks noGrp="1"/>
          </p:cNvSpPr>
          <p:nvPr>
            <p:ph type="dt" sz="half" idx="10"/>
          </p:nvPr>
        </p:nvSpPr>
        <p:spPr/>
        <p:txBody>
          <a:bodyPr/>
          <a:lstStyle/>
          <a:p>
            <a:fld id="{2EC8FD61-73DC-40C6-9B7F-E50BF7773556}" type="datetimeFigureOut">
              <a:rPr lang="en-US" smtClean="0"/>
              <a:t>8/15/2023</a:t>
            </a:fld>
            <a:endParaRPr lang="en-US"/>
          </a:p>
        </p:txBody>
      </p:sp>
      <p:sp>
        <p:nvSpPr>
          <p:cNvPr id="5" name="Footer Placeholder 4">
            <a:extLst>
              <a:ext uri="{FF2B5EF4-FFF2-40B4-BE49-F238E27FC236}">
                <a16:creationId xmlns:a16="http://schemas.microsoft.com/office/drawing/2014/main" id="{6F4277D7-C26B-4DB9-9B4C-E1CB21812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A041A-0E8C-415E-8348-57A6CBD4F26F}"/>
              </a:ext>
            </a:extLst>
          </p:cNvPr>
          <p:cNvSpPr>
            <a:spLocks noGrp="1"/>
          </p:cNvSpPr>
          <p:nvPr>
            <p:ph type="sldNum" sz="quarter" idx="12"/>
          </p:nvPr>
        </p:nvSpPr>
        <p:spPr/>
        <p:txBody>
          <a:bodyPr/>
          <a:lstStyle/>
          <a:p>
            <a:fld id="{7003F7E8-0B94-4385-8D3A-8B9FCC426F9E}" type="slidenum">
              <a:rPr lang="en-US" smtClean="0"/>
              <a:t>‹#›</a:t>
            </a:fld>
            <a:endParaRPr lang="en-US"/>
          </a:p>
        </p:txBody>
      </p:sp>
    </p:spTree>
    <p:extLst>
      <p:ext uri="{BB962C8B-B14F-4D97-AF65-F5344CB8AC3E}">
        <p14:creationId xmlns:p14="http://schemas.microsoft.com/office/powerpoint/2010/main" val="155462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ECF4D-3653-4EC9-85AA-38D83628CB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CA1B19-ACE9-4DC6-9EF2-8EC3700DB4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172DF-490A-4CC0-974E-4A502FF566CB}"/>
              </a:ext>
            </a:extLst>
          </p:cNvPr>
          <p:cNvSpPr>
            <a:spLocks noGrp="1"/>
          </p:cNvSpPr>
          <p:nvPr>
            <p:ph type="dt" sz="half" idx="10"/>
          </p:nvPr>
        </p:nvSpPr>
        <p:spPr/>
        <p:txBody>
          <a:bodyPr/>
          <a:lstStyle/>
          <a:p>
            <a:fld id="{2EC8FD61-73DC-40C6-9B7F-E50BF7773556}" type="datetimeFigureOut">
              <a:rPr lang="en-US" smtClean="0"/>
              <a:t>8/15/2023</a:t>
            </a:fld>
            <a:endParaRPr lang="en-US"/>
          </a:p>
        </p:txBody>
      </p:sp>
      <p:sp>
        <p:nvSpPr>
          <p:cNvPr id="5" name="Footer Placeholder 4">
            <a:extLst>
              <a:ext uri="{FF2B5EF4-FFF2-40B4-BE49-F238E27FC236}">
                <a16:creationId xmlns:a16="http://schemas.microsoft.com/office/drawing/2014/main" id="{0A66CCE2-7C6D-4106-96E8-805446AB8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A0E21F-6B15-433D-AC15-E2C68F0A71D2}"/>
              </a:ext>
            </a:extLst>
          </p:cNvPr>
          <p:cNvSpPr>
            <a:spLocks noGrp="1"/>
          </p:cNvSpPr>
          <p:nvPr>
            <p:ph type="sldNum" sz="quarter" idx="12"/>
          </p:nvPr>
        </p:nvSpPr>
        <p:spPr/>
        <p:txBody>
          <a:bodyPr/>
          <a:lstStyle/>
          <a:p>
            <a:fld id="{7003F7E8-0B94-4385-8D3A-8B9FCC426F9E}" type="slidenum">
              <a:rPr lang="en-US" smtClean="0"/>
              <a:t>‹#›</a:t>
            </a:fld>
            <a:endParaRPr lang="en-US"/>
          </a:p>
        </p:txBody>
      </p:sp>
    </p:spTree>
    <p:extLst>
      <p:ext uri="{BB962C8B-B14F-4D97-AF65-F5344CB8AC3E}">
        <p14:creationId xmlns:p14="http://schemas.microsoft.com/office/powerpoint/2010/main" val="158355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3DA67-D19B-4A94-B4E4-C4E418EC4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B92D92-418D-4AE5-95A4-A1D43BC0EF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1B7E00C-09B4-45F2-BBF9-3933AD9ED06D}"/>
              </a:ext>
            </a:extLst>
          </p:cNvPr>
          <p:cNvSpPr>
            <a:spLocks noGrp="1"/>
          </p:cNvSpPr>
          <p:nvPr>
            <p:ph type="dt" sz="half" idx="10"/>
          </p:nvPr>
        </p:nvSpPr>
        <p:spPr/>
        <p:txBody>
          <a:bodyPr/>
          <a:lstStyle/>
          <a:p>
            <a:fld id="{2EC8FD61-73DC-40C6-9B7F-E50BF7773556}" type="datetimeFigureOut">
              <a:rPr lang="en-US" smtClean="0"/>
              <a:t>8/15/2023</a:t>
            </a:fld>
            <a:endParaRPr lang="en-US"/>
          </a:p>
        </p:txBody>
      </p:sp>
      <p:sp>
        <p:nvSpPr>
          <p:cNvPr id="5" name="Footer Placeholder 4">
            <a:extLst>
              <a:ext uri="{FF2B5EF4-FFF2-40B4-BE49-F238E27FC236}">
                <a16:creationId xmlns:a16="http://schemas.microsoft.com/office/drawing/2014/main" id="{45534D53-C001-4473-8F09-2C73B7B4B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33D54-3937-4CE1-B4B0-E3ABD9EECA23}"/>
              </a:ext>
            </a:extLst>
          </p:cNvPr>
          <p:cNvSpPr>
            <a:spLocks noGrp="1"/>
          </p:cNvSpPr>
          <p:nvPr>
            <p:ph type="sldNum" sz="quarter" idx="12"/>
          </p:nvPr>
        </p:nvSpPr>
        <p:spPr/>
        <p:txBody>
          <a:bodyPr/>
          <a:lstStyle/>
          <a:p>
            <a:fld id="{7003F7E8-0B94-4385-8D3A-8B9FCC426F9E}" type="slidenum">
              <a:rPr lang="en-US" smtClean="0"/>
              <a:t>‹#›</a:t>
            </a:fld>
            <a:endParaRPr lang="en-US"/>
          </a:p>
        </p:txBody>
      </p:sp>
    </p:spTree>
    <p:extLst>
      <p:ext uri="{BB962C8B-B14F-4D97-AF65-F5344CB8AC3E}">
        <p14:creationId xmlns:p14="http://schemas.microsoft.com/office/powerpoint/2010/main" val="685533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FC18-D5DE-4BAB-9992-EAAB218C0C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FE6846-0840-4CD2-B22D-A7D8E2301C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FC0BC3-45AE-439A-9F4A-449ABB05B9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0F6048-358E-4797-B03C-1987EBAB1CF0}"/>
              </a:ext>
            </a:extLst>
          </p:cNvPr>
          <p:cNvSpPr>
            <a:spLocks noGrp="1"/>
          </p:cNvSpPr>
          <p:nvPr>
            <p:ph type="dt" sz="half" idx="10"/>
          </p:nvPr>
        </p:nvSpPr>
        <p:spPr/>
        <p:txBody>
          <a:bodyPr/>
          <a:lstStyle/>
          <a:p>
            <a:fld id="{2EC8FD61-73DC-40C6-9B7F-E50BF7773556}" type="datetimeFigureOut">
              <a:rPr lang="en-US" smtClean="0"/>
              <a:t>8/15/2023</a:t>
            </a:fld>
            <a:endParaRPr lang="en-US"/>
          </a:p>
        </p:txBody>
      </p:sp>
      <p:sp>
        <p:nvSpPr>
          <p:cNvPr id="6" name="Footer Placeholder 5">
            <a:extLst>
              <a:ext uri="{FF2B5EF4-FFF2-40B4-BE49-F238E27FC236}">
                <a16:creationId xmlns:a16="http://schemas.microsoft.com/office/drawing/2014/main" id="{6751AE49-B28F-404B-88E0-0647384C1E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A2312-AD55-4D17-B2A0-02533651B386}"/>
              </a:ext>
            </a:extLst>
          </p:cNvPr>
          <p:cNvSpPr>
            <a:spLocks noGrp="1"/>
          </p:cNvSpPr>
          <p:nvPr>
            <p:ph type="sldNum" sz="quarter" idx="12"/>
          </p:nvPr>
        </p:nvSpPr>
        <p:spPr/>
        <p:txBody>
          <a:bodyPr/>
          <a:lstStyle/>
          <a:p>
            <a:fld id="{7003F7E8-0B94-4385-8D3A-8B9FCC426F9E}" type="slidenum">
              <a:rPr lang="en-US" smtClean="0"/>
              <a:t>‹#›</a:t>
            </a:fld>
            <a:endParaRPr lang="en-US"/>
          </a:p>
        </p:txBody>
      </p:sp>
    </p:spTree>
    <p:extLst>
      <p:ext uri="{BB962C8B-B14F-4D97-AF65-F5344CB8AC3E}">
        <p14:creationId xmlns:p14="http://schemas.microsoft.com/office/powerpoint/2010/main" val="3905054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6928F-D200-4EE1-A4B2-9D2C6C614B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CBBDB2-9E08-446E-943D-EB4D47A609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81762A3-B2B8-4289-B211-88C947A10E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06B7-0824-4BC7-9D28-32CCE59F85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141BDD-0222-4C42-A130-1C997CF09A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D61DF6-088E-43A6-ADFA-2A2B80E661C2}"/>
              </a:ext>
            </a:extLst>
          </p:cNvPr>
          <p:cNvSpPr>
            <a:spLocks noGrp="1"/>
          </p:cNvSpPr>
          <p:nvPr>
            <p:ph type="dt" sz="half" idx="10"/>
          </p:nvPr>
        </p:nvSpPr>
        <p:spPr/>
        <p:txBody>
          <a:bodyPr/>
          <a:lstStyle/>
          <a:p>
            <a:fld id="{2EC8FD61-73DC-40C6-9B7F-E50BF7773556}" type="datetimeFigureOut">
              <a:rPr lang="en-US" smtClean="0"/>
              <a:t>8/15/2023</a:t>
            </a:fld>
            <a:endParaRPr lang="en-US"/>
          </a:p>
        </p:txBody>
      </p:sp>
      <p:sp>
        <p:nvSpPr>
          <p:cNvPr id="8" name="Footer Placeholder 7">
            <a:extLst>
              <a:ext uri="{FF2B5EF4-FFF2-40B4-BE49-F238E27FC236}">
                <a16:creationId xmlns:a16="http://schemas.microsoft.com/office/drawing/2014/main" id="{3DB63051-9C8C-4457-AD80-915C8B2D0F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3AAA73-BCFB-41BC-8B46-8AD3FF809432}"/>
              </a:ext>
            </a:extLst>
          </p:cNvPr>
          <p:cNvSpPr>
            <a:spLocks noGrp="1"/>
          </p:cNvSpPr>
          <p:nvPr>
            <p:ph type="sldNum" sz="quarter" idx="12"/>
          </p:nvPr>
        </p:nvSpPr>
        <p:spPr/>
        <p:txBody>
          <a:bodyPr/>
          <a:lstStyle/>
          <a:p>
            <a:fld id="{7003F7E8-0B94-4385-8D3A-8B9FCC426F9E}" type="slidenum">
              <a:rPr lang="en-US" smtClean="0"/>
              <a:t>‹#›</a:t>
            </a:fld>
            <a:endParaRPr lang="en-US"/>
          </a:p>
        </p:txBody>
      </p:sp>
    </p:spTree>
    <p:extLst>
      <p:ext uri="{BB962C8B-B14F-4D97-AF65-F5344CB8AC3E}">
        <p14:creationId xmlns:p14="http://schemas.microsoft.com/office/powerpoint/2010/main" val="2674258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20D50-79D6-4F20-A031-EC7B9BCDD8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897FC0-F7F3-405C-B3AE-0A26FB81A121}"/>
              </a:ext>
            </a:extLst>
          </p:cNvPr>
          <p:cNvSpPr>
            <a:spLocks noGrp="1"/>
          </p:cNvSpPr>
          <p:nvPr>
            <p:ph type="dt" sz="half" idx="10"/>
          </p:nvPr>
        </p:nvSpPr>
        <p:spPr/>
        <p:txBody>
          <a:bodyPr/>
          <a:lstStyle/>
          <a:p>
            <a:fld id="{2EC8FD61-73DC-40C6-9B7F-E50BF7773556}" type="datetimeFigureOut">
              <a:rPr lang="en-US" smtClean="0"/>
              <a:t>8/15/2023</a:t>
            </a:fld>
            <a:endParaRPr lang="en-US"/>
          </a:p>
        </p:txBody>
      </p:sp>
      <p:sp>
        <p:nvSpPr>
          <p:cNvPr id="4" name="Footer Placeholder 3">
            <a:extLst>
              <a:ext uri="{FF2B5EF4-FFF2-40B4-BE49-F238E27FC236}">
                <a16:creationId xmlns:a16="http://schemas.microsoft.com/office/drawing/2014/main" id="{7791AA3C-9251-448E-9AE1-FD7F57AF4F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4451F1-B978-49F7-A6CA-4D5631AA4287}"/>
              </a:ext>
            </a:extLst>
          </p:cNvPr>
          <p:cNvSpPr>
            <a:spLocks noGrp="1"/>
          </p:cNvSpPr>
          <p:nvPr>
            <p:ph type="sldNum" sz="quarter" idx="12"/>
          </p:nvPr>
        </p:nvSpPr>
        <p:spPr/>
        <p:txBody>
          <a:bodyPr/>
          <a:lstStyle/>
          <a:p>
            <a:fld id="{7003F7E8-0B94-4385-8D3A-8B9FCC426F9E}" type="slidenum">
              <a:rPr lang="en-US" smtClean="0"/>
              <a:t>‹#›</a:t>
            </a:fld>
            <a:endParaRPr lang="en-US"/>
          </a:p>
        </p:txBody>
      </p:sp>
    </p:spTree>
    <p:extLst>
      <p:ext uri="{BB962C8B-B14F-4D97-AF65-F5344CB8AC3E}">
        <p14:creationId xmlns:p14="http://schemas.microsoft.com/office/powerpoint/2010/main" val="127626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9110E0-B41D-49D0-8E8A-0069F59D278C}"/>
              </a:ext>
            </a:extLst>
          </p:cNvPr>
          <p:cNvSpPr>
            <a:spLocks noGrp="1"/>
          </p:cNvSpPr>
          <p:nvPr>
            <p:ph type="dt" sz="half" idx="10"/>
          </p:nvPr>
        </p:nvSpPr>
        <p:spPr/>
        <p:txBody>
          <a:bodyPr/>
          <a:lstStyle/>
          <a:p>
            <a:fld id="{2EC8FD61-73DC-40C6-9B7F-E50BF7773556}" type="datetimeFigureOut">
              <a:rPr lang="en-US" smtClean="0"/>
              <a:t>8/15/2023</a:t>
            </a:fld>
            <a:endParaRPr lang="en-US"/>
          </a:p>
        </p:txBody>
      </p:sp>
      <p:sp>
        <p:nvSpPr>
          <p:cNvPr id="3" name="Footer Placeholder 2">
            <a:extLst>
              <a:ext uri="{FF2B5EF4-FFF2-40B4-BE49-F238E27FC236}">
                <a16:creationId xmlns:a16="http://schemas.microsoft.com/office/drawing/2014/main" id="{14CE9B48-FBCF-4F61-8A49-D973BD0118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5619DD-2420-44B2-82FB-7312D0057B18}"/>
              </a:ext>
            </a:extLst>
          </p:cNvPr>
          <p:cNvSpPr>
            <a:spLocks noGrp="1"/>
          </p:cNvSpPr>
          <p:nvPr>
            <p:ph type="sldNum" sz="quarter" idx="12"/>
          </p:nvPr>
        </p:nvSpPr>
        <p:spPr/>
        <p:txBody>
          <a:bodyPr/>
          <a:lstStyle/>
          <a:p>
            <a:fld id="{7003F7E8-0B94-4385-8D3A-8B9FCC426F9E}" type="slidenum">
              <a:rPr lang="en-US" smtClean="0"/>
              <a:t>‹#›</a:t>
            </a:fld>
            <a:endParaRPr lang="en-US"/>
          </a:p>
        </p:txBody>
      </p:sp>
    </p:spTree>
    <p:extLst>
      <p:ext uri="{BB962C8B-B14F-4D97-AF65-F5344CB8AC3E}">
        <p14:creationId xmlns:p14="http://schemas.microsoft.com/office/powerpoint/2010/main" val="4021305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8198-46E2-4F30-BB5A-B29170C7D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20BBE2-ABE5-413E-B751-92E7848A41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B213E9-BAA1-44E4-90C9-3742EA84CF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51EC4D-249B-4D07-9253-C506EF7CDB39}"/>
              </a:ext>
            </a:extLst>
          </p:cNvPr>
          <p:cNvSpPr>
            <a:spLocks noGrp="1"/>
          </p:cNvSpPr>
          <p:nvPr>
            <p:ph type="dt" sz="half" idx="10"/>
          </p:nvPr>
        </p:nvSpPr>
        <p:spPr/>
        <p:txBody>
          <a:bodyPr/>
          <a:lstStyle/>
          <a:p>
            <a:fld id="{2EC8FD61-73DC-40C6-9B7F-E50BF7773556}" type="datetimeFigureOut">
              <a:rPr lang="en-US" smtClean="0"/>
              <a:t>8/15/2023</a:t>
            </a:fld>
            <a:endParaRPr lang="en-US"/>
          </a:p>
        </p:txBody>
      </p:sp>
      <p:sp>
        <p:nvSpPr>
          <p:cNvPr id="6" name="Footer Placeholder 5">
            <a:extLst>
              <a:ext uri="{FF2B5EF4-FFF2-40B4-BE49-F238E27FC236}">
                <a16:creationId xmlns:a16="http://schemas.microsoft.com/office/drawing/2014/main" id="{1326B580-1880-4C45-BAB1-4D9627AB2E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1EDD2D-2937-4ABE-8FED-775E19B0D0A9}"/>
              </a:ext>
            </a:extLst>
          </p:cNvPr>
          <p:cNvSpPr>
            <a:spLocks noGrp="1"/>
          </p:cNvSpPr>
          <p:nvPr>
            <p:ph type="sldNum" sz="quarter" idx="12"/>
          </p:nvPr>
        </p:nvSpPr>
        <p:spPr/>
        <p:txBody>
          <a:bodyPr/>
          <a:lstStyle/>
          <a:p>
            <a:fld id="{7003F7E8-0B94-4385-8D3A-8B9FCC426F9E}" type="slidenum">
              <a:rPr lang="en-US" smtClean="0"/>
              <a:t>‹#›</a:t>
            </a:fld>
            <a:endParaRPr lang="en-US"/>
          </a:p>
        </p:txBody>
      </p:sp>
    </p:spTree>
    <p:extLst>
      <p:ext uri="{BB962C8B-B14F-4D97-AF65-F5344CB8AC3E}">
        <p14:creationId xmlns:p14="http://schemas.microsoft.com/office/powerpoint/2010/main" val="99479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D203-2235-4A27-B6B7-FFE76F0AA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F5130B-A927-467A-B76B-3D90FB8FDC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1F2BD2-547C-4CDB-BB35-5C38DCE64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F7BA77-0274-4C4E-A8C9-45BBFEEF7AC3}"/>
              </a:ext>
            </a:extLst>
          </p:cNvPr>
          <p:cNvSpPr>
            <a:spLocks noGrp="1"/>
          </p:cNvSpPr>
          <p:nvPr>
            <p:ph type="dt" sz="half" idx="10"/>
          </p:nvPr>
        </p:nvSpPr>
        <p:spPr/>
        <p:txBody>
          <a:bodyPr/>
          <a:lstStyle/>
          <a:p>
            <a:fld id="{2EC8FD61-73DC-40C6-9B7F-E50BF7773556}" type="datetimeFigureOut">
              <a:rPr lang="en-US" smtClean="0"/>
              <a:t>8/15/2023</a:t>
            </a:fld>
            <a:endParaRPr lang="en-US"/>
          </a:p>
        </p:txBody>
      </p:sp>
      <p:sp>
        <p:nvSpPr>
          <p:cNvPr id="6" name="Footer Placeholder 5">
            <a:extLst>
              <a:ext uri="{FF2B5EF4-FFF2-40B4-BE49-F238E27FC236}">
                <a16:creationId xmlns:a16="http://schemas.microsoft.com/office/drawing/2014/main" id="{321FE98A-5759-492C-A0FB-0A2F563ED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3FF290-F976-41D7-9757-4BB6C673DBE9}"/>
              </a:ext>
            </a:extLst>
          </p:cNvPr>
          <p:cNvSpPr>
            <a:spLocks noGrp="1"/>
          </p:cNvSpPr>
          <p:nvPr>
            <p:ph type="sldNum" sz="quarter" idx="12"/>
          </p:nvPr>
        </p:nvSpPr>
        <p:spPr/>
        <p:txBody>
          <a:bodyPr/>
          <a:lstStyle/>
          <a:p>
            <a:fld id="{7003F7E8-0B94-4385-8D3A-8B9FCC426F9E}" type="slidenum">
              <a:rPr lang="en-US" smtClean="0"/>
              <a:t>‹#›</a:t>
            </a:fld>
            <a:endParaRPr lang="en-US"/>
          </a:p>
        </p:txBody>
      </p:sp>
    </p:spTree>
    <p:extLst>
      <p:ext uri="{BB962C8B-B14F-4D97-AF65-F5344CB8AC3E}">
        <p14:creationId xmlns:p14="http://schemas.microsoft.com/office/powerpoint/2010/main" val="297461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9D6EA-DD6C-4CB5-A385-6FB1186E09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5C7EBA-2DE7-4AA6-A076-FCAD29EBCA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96871-CD70-4648-84EE-00E57C2E10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8FD61-73DC-40C6-9B7F-E50BF7773556}" type="datetimeFigureOut">
              <a:rPr lang="en-US" smtClean="0"/>
              <a:t>8/15/2023</a:t>
            </a:fld>
            <a:endParaRPr lang="en-US"/>
          </a:p>
        </p:txBody>
      </p:sp>
      <p:sp>
        <p:nvSpPr>
          <p:cNvPr id="5" name="Footer Placeholder 4">
            <a:extLst>
              <a:ext uri="{FF2B5EF4-FFF2-40B4-BE49-F238E27FC236}">
                <a16:creationId xmlns:a16="http://schemas.microsoft.com/office/drawing/2014/main" id="{A9FA4595-3D86-411E-9773-C2C5123C39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8EA0E6-F351-4B49-A548-D251030F75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3F7E8-0B94-4385-8D3A-8B9FCC426F9E}" type="slidenum">
              <a:rPr lang="en-US" smtClean="0"/>
              <a:t>‹#›</a:t>
            </a:fld>
            <a:endParaRPr lang="en-US"/>
          </a:p>
        </p:txBody>
      </p:sp>
    </p:spTree>
    <p:extLst>
      <p:ext uri="{BB962C8B-B14F-4D97-AF65-F5344CB8AC3E}">
        <p14:creationId xmlns:p14="http://schemas.microsoft.com/office/powerpoint/2010/main" val="2039121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1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7.wmf"/><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7.wmf"/><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7.wmf"/><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7.wmf"/><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7.wmf"/><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7.wmf"/><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7.wmf"/><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17.wmf"/><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7.wmf"/><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20.gif"/><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20.gif"/><Relationship Id="rId5" Type="http://schemas.openxmlformats.org/officeDocument/2006/relationships/image" Target="../media/image17.wmf"/><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20.gif"/><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20.gif"/><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20.gif"/><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20.gif"/><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20.gif"/><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20.gif"/><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21.wmf"/><Relationship Id="rId5" Type="http://schemas.openxmlformats.org/officeDocument/2006/relationships/image" Target="../media/image20.gif"/><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21.wmf"/><Relationship Id="rId5" Type="http://schemas.openxmlformats.org/officeDocument/2006/relationships/image" Target="../media/image20.gif"/><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7.wmf"/><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21.wmf"/><Relationship Id="rId5" Type="http://schemas.openxmlformats.org/officeDocument/2006/relationships/image" Target="../media/image20.gif"/><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image" Target="../media/image24.wmf"/></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A5ECD-12E4-4841-90B7-4CE424017873}"/>
              </a:ext>
            </a:extLst>
          </p:cNvPr>
          <p:cNvSpPr>
            <a:spLocks noGrp="1"/>
          </p:cNvSpPr>
          <p:nvPr>
            <p:ph type="ctrTitle"/>
          </p:nvPr>
        </p:nvSpPr>
        <p:spPr/>
        <p:txBody>
          <a:bodyPr/>
          <a:lstStyle/>
          <a:p>
            <a:r>
              <a:rPr lang="en-US" dirty="0"/>
              <a:t>Economy, Divine and Human</a:t>
            </a:r>
          </a:p>
        </p:txBody>
      </p:sp>
      <p:sp>
        <p:nvSpPr>
          <p:cNvPr id="3" name="Subtitle 2">
            <a:extLst>
              <a:ext uri="{FF2B5EF4-FFF2-40B4-BE49-F238E27FC236}">
                <a16:creationId xmlns:a16="http://schemas.microsoft.com/office/drawing/2014/main" id="{D924431B-C88C-4FBE-B8EF-22D620AC583A}"/>
              </a:ext>
            </a:extLst>
          </p:cNvPr>
          <p:cNvSpPr>
            <a:spLocks noGrp="1"/>
          </p:cNvSpPr>
          <p:nvPr>
            <p:ph type="subTitle" idx="1"/>
          </p:nvPr>
        </p:nvSpPr>
        <p:spPr/>
        <p:txBody>
          <a:bodyPr>
            <a:normAutofit lnSpcReduction="10000"/>
          </a:bodyPr>
          <a:lstStyle/>
          <a:p>
            <a:r>
              <a:rPr lang="en-US" dirty="0"/>
              <a:t>Professor Kirk Doran</a:t>
            </a:r>
          </a:p>
          <a:p>
            <a:endParaRPr lang="en-US" dirty="0"/>
          </a:p>
          <a:p>
            <a:r>
              <a:rPr lang="en-US" dirty="0"/>
              <a:t>Lecture 5: Wednesday, September 6, 2023</a:t>
            </a:r>
          </a:p>
          <a:p>
            <a:r>
              <a:rPr lang="en-US" dirty="0"/>
              <a:t>Knowledge and increasing returns and growth</a:t>
            </a:r>
          </a:p>
        </p:txBody>
      </p:sp>
    </p:spTree>
    <p:extLst>
      <p:ext uri="{BB962C8B-B14F-4D97-AF65-F5344CB8AC3E}">
        <p14:creationId xmlns:p14="http://schemas.microsoft.com/office/powerpoint/2010/main" val="2294701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7DC63-209D-844D-A387-1FDA7A56157F}"/>
              </a:ext>
            </a:extLst>
          </p:cNvPr>
          <p:cNvSpPr>
            <a:spLocks noGrp="1"/>
          </p:cNvSpPr>
          <p:nvPr>
            <p:ph type="title"/>
          </p:nvPr>
        </p:nvSpPr>
        <p:spPr/>
        <p:txBody>
          <a:bodyPr/>
          <a:lstStyle/>
          <a:p>
            <a:pPr algn="ctr"/>
            <a:r>
              <a:rPr lang="en-US" dirty="0"/>
              <a:t>Why?  Malthus’ “Famous Nonsense”</a:t>
            </a:r>
          </a:p>
        </p:txBody>
      </p:sp>
      <p:sp>
        <p:nvSpPr>
          <p:cNvPr id="3" name="Content Placeholder 2">
            <a:extLst>
              <a:ext uri="{FF2B5EF4-FFF2-40B4-BE49-F238E27FC236}">
                <a16:creationId xmlns:a16="http://schemas.microsoft.com/office/drawing/2014/main" id="{67AD8A98-48C6-B44A-B461-8F0C309E6142}"/>
              </a:ext>
            </a:extLst>
          </p:cNvPr>
          <p:cNvSpPr>
            <a:spLocks noGrp="1"/>
          </p:cNvSpPr>
          <p:nvPr>
            <p:ph idx="1"/>
          </p:nvPr>
        </p:nvSpPr>
        <p:spPr/>
        <p:txBody>
          <a:bodyPr/>
          <a:lstStyle/>
          <a:p>
            <a:endParaRPr lang="en-US" dirty="0"/>
          </a:p>
        </p:txBody>
      </p:sp>
      <p:cxnSp>
        <p:nvCxnSpPr>
          <p:cNvPr id="5" name="Straight Arrow Connector 4">
            <a:extLst>
              <a:ext uri="{FF2B5EF4-FFF2-40B4-BE49-F238E27FC236}">
                <a16:creationId xmlns:a16="http://schemas.microsoft.com/office/drawing/2014/main" id="{F7BF42FC-A91B-C145-91A0-CBED668D557B}"/>
              </a:ext>
            </a:extLst>
          </p:cNvPr>
          <p:cNvCxnSpPr>
            <a:cxnSpLocks/>
          </p:cNvCxnSpPr>
          <p:nvPr/>
        </p:nvCxnSpPr>
        <p:spPr>
          <a:xfrm>
            <a:off x="1563609" y="5788929"/>
            <a:ext cx="39799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84D61D6-348C-1941-B1BA-A5BF401C0985}"/>
              </a:ext>
            </a:extLst>
          </p:cNvPr>
          <p:cNvCxnSpPr>
            <a:cxnSpLocks/>
          </p:cNvCxnSpPr>
          <p:nvPr/>
        </p:nvCxnSpPr>
        <p:spPr>
          <a:xfrm flipV="1">
            <a:off x="1563609" y="2247203"/>
            <a:ext cx="0" cy="35604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396B873-4C06-174E-B7E6-07731C464DB7}"/>
              </a:ext>
            </a:extLst>
          </p:cNvPr>
          <p:cNvCxnSpPr>
            <a:cxnSpLocks/>
          </p:cNvCxnSpPr>
          <p:nvPr/>
        </p:nvCxnSpPr>
        <p:spPr>
          <a:xfrm flipV="1">
            <a:off x="1563608" y="3209273"/>
            <a:ext cx="3779917" cy="18741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237AB70-B6AA-3A4E-9D83-73F0DE3A82DB}"/>
              </a:ext>
            </a:extLst>
          </p:cNvPr>
          <p:cNvSpPr txBox="1"/>
          <p:nvPr/>
        </p:nvSpPr>
        <p:spPr>
          <a:xfrm>
            <a:off x="228599" y="2247203"/>
            <a:ext cx="1335009" cy="646331"/>
          </a:xfrm>
          <a:prstGeom prst="rect">
            <a:avLst/>
          </a:prstGeom>
          <a:noFill/>
        </p:spPr>
        <p:txBody>
          <a:bodyPr wrap="square" rtlCol="0">
            <a:spAutoFit/>
          </a:bodyPr>
          <a:lstStyle/>
          <a:p>
            <a:pPr algn="ctr"/>
            <a:r>
              <a:rPr lang="en-US" dirty="0"/>
              <a:t>Food, </a:t>
            </a:r>
          </a:p>
          <a:p>
            <a:pPr algn="ctr"/>
            <a:r>
              <a:rPr lang="en-US" dirty="0"/>
              <a:t>Population</a:t>
            </a:r>
          </a:p>
        </p:txBody>
      </p:sp>
      <p:sp>
        <p:nvSpPr>
          <p:cNvPr id="23" name="TextBox 22">
            <a:extLst>
              <a:ext uri="{FF2B5EF4-FFF2-40B4-BE49-F238E27FC236}">
                <a16:creationId xmlns:a16="http://schemas.microsoft.com/office/drawing/2014/main" id="{AAC06B65-F053-A64A-8A60-169D4512C0AD}"/>
              </a:ext>
            </a:extLst>
          </p:cNvPr>
          <p:cNvSpPr txBox="1"/>
          <p:nvPr/>
        </p:nvSpPr>
        <p:spPr>
          <a:xfrm>
            <a:off x="4433133" y="5807631"/>
            <a:ext cx="1335009" cy="369332"/>
          </a:xfrm>
          <a:prstGeom prst="rect">
            <a:avLst/>
          </a:prstGeom>
          <a:noFill/>
        </p:spPr>
        <p:txBody>
          <a:bodyPr wrap="square" rtlCol="0">
            <a:spAutoFit/>
          </a:bodyPr>
          <a:lstStyle/>
          <a:p>
            <a:pPr algn="ctr"/>
            <a:r>
              <a:rPr lang="en-US" dirty="0"/>
              <a:t>Time</a:t>
            </a:r>
          </a:p>
        </p:txBody>
      </p:sp>
      <p:sp>
        <p:nvSpPr>
          <p:cNvPr id="42" name="TextBox 41">
            <a:extLst>
              <a:ext uri="{FF2B5EF4-FFF2-40B4-BE49-F238E27FC236}">
                <a16:creationId xmlns:a16="http://schemas.microsoft.com/office/drawing/2014/main" id="{AF814081-B363-544A-AB16-54A267F00B33}"/>
              </a:ext>
            </a:extLst>
          </p:cNvPr>
          <p:cNvSpPr txBox="1"/>
          <p:nvPr/>
        </p:nvSpPr>
        <p:spPr>
          <a:xfrm>
            <a:off x="2587169" y="3074336"/>
            <a:ext cx="1932820" cy="646331"/>
          </a:xfrm>
          <a:prstGeom prst="rect">
            <a:avLst/>
          </a:prstGeom>
          <a:noFill/>
        </p:spPr>
        <p:txBody>
          <a:bodyPr wrap="square" rtlCol="0">
            <a:spAutoFit/>
          </a:bodyPr>
          <a:lstStyle/>
          <a:p>
            <a:pPr algn="ctr"/>
            <a:r>
              <a:rPr lang="en-US" dirty="0"/>
              <a:t>Food supply grows “arithmetically”</a:t>
            </a:r>
          </a:p>
        </p:txBody>
      </p:sp>
    </p:spTree>
    <p:extLst>
      <p:ext uri="{BB962C8B-B14F-4D97-AF65-F5344CB8AC3E}">
        <p14:creationId xmlns:p14="http://schemas.microsoft.com/office/powerpoint/2010/main" val="4285799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7DC63-209D-844D-A387-1FDA7A56157F}"/>
              </a:ext>
            </a:extLst>
          </p:cNvPr>
          <p:cNvSpPr>
            <a:spLocks noGrp="1"/>
          </p:cNvSpPr>
          <p:nvPr>
            <p:ph type="title"/>
          </p:nvPr>
        </p:nvSpPr>
        <p:spPr/>
        <p:txBody>
          <a:bodyPr/>
          <a:lstStyle/>
          <a:p>
            <a:pPr algn="ctr"/>
            <a:r>
              <a:rPr lang="en-US" dirty="0"/>
              <a:t>Why?  Malthus’ “Famous Nonsense”</a:t>
            </a:r>
          </a:p>
        </p:txBody>
      </p:sp>
      <p:sp>
        <p:nvSpPr>
          <p:cNvPr id="3" name="Content Placeholder 2">
            <a:extLst>
              <a:ext uri="{FF2B5EF4-FFF2-40B4-BE49-F238E27FC236}">
                <a16:creationId xmlns:a16="http://schemas.microsoft.com/office/drawing/2014/main" id="{67AD8A98-48C6-B44A-B461-8F0C309E6142}"/>
              </a:ext>
            </a:extLst>
          </p:cNvPr>
          <p:cNvSpPr>
            <a:spLocks noGrp="1"/>
          </p:cNvSpPr>
          <p:nvPr>
            <p:ph idx="1"/>
          </p:nvPr>
        </p:nvSpPr>
        <p:spPr/>
        <p:txBody>
          <a:bodyPr/>
          <a:lstStyle/>
          <a:p>
            <a:endParaRPr lang="en-US" dirty="0"/>
          </a:p>
        </p:txBody>
      </p:sp>
      <p:cxnSp>
        <p:nvCxnSpPr>
          <p:cNvPr id="5" name="Straight Arrow Connector 4">
            <a:extLst>
              <a:ext uri="{FF2B5EF4-FFF2-40B4-BE49-F238E27FC236}">
                <a16:creationId xmlns:a16="http://schemas.microsoft.com/office/drawing/2014/main" id="{F7BF42FC-A91B-C145-91A0-CBED668D557B}"/>
              </a:ext>
            </a:extLst>
          </p:cNvPr>
          <p:cNvCxnSpPr>
            <a:cxnSpLocks/>
          </p:cNvCxnSpPr>
          <p:nvPr/>
        </p:nvCxnSpPr>
        <p:spPr>
          <a:xfrm>
            <a:off x="1563609" y="5788929"/>
            <a:ext cx="39799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84D61D6-348C-1941-B1BA-A5BF401C0985}"/>
              </a:ext>
            </a:extLst>
          </p:cNvPr>
          <p:cNvCxnSpPr>
            <a:cxnSpLocks/>
          </p:cNvCxnSpPr>
          <p:nvPr/>
        </p:nvCxnSpPr>
        <p:spPr>
          <a:xfrm flipV="1">
            <a:off x="1563609" y="2247203"/>
            <a:ext cx="0" cy="35604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396B873-4C06-174E-B7E6-07731C464DB7}"/>
              </a:ext>
            </a:extLst>
          </p:cNvPr>
          <p:cNvCxnSpPr>
            <a:cxnSpLocks/>
          </p:cNvCxnSpPr>
          <p:nvPr/>
        </p:nvCxnSpPr>
        <p:spPr>
          <a:xfrm flipV="1">
            <a:off x="1563608" y="3209273"/>
            <a:ext cx="3779917" cy="18741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237AB70-B6AA-3A4E-9D83-73F0DE3A82DB}"/>
              </a:ext>
            </a:extLst>
          </p:cNvPr>
          <p:cNvSpPr txBox="1"/>
          <p:nvPr/>
        </p:nvSpPr>
        <p:spPr>
          <a:xfrm>
            <a:off x="228599" y="2247203"/>
            <a:ext cx="1335009" cy="646331"/>
          </a:xfrm>
          <a:prstGeom prst="rect">
            <a:avLst/>
          </a:prstGeom>
          <a:noFill/>
        </p:spPr>
        <p:txBody>
          <a:bodyPr wrap="square" rtlCol="0">
            <a:spAutoFit/>
          </a:bodyPr>
          <a:lstStyle/>
          <a:p>
            <a:pPr algn="ctr"/>
            <a:r>
              <a:rPr lang="en-US" dirty="0"/>
              <a:t>Food, </a:t>
            </a:r>
          </a:p>
          <a:p>
            <a:pPr algn="ctr"/>
            <a:r>
              <a:rPr lang="en-US" dirty="0"/>
              <a:t>Population</a:t>
            </a:r>
          </a:p>
        </p:txBody>
      </p:sp>
      <p:sp>
        <p:nvSpPr>
          <p:cNvPr id="23" name="TextBox 22">
            <a:extLst>
              <a:ext uri="{FF2B5EF4-FFF2-40B4-BE49-F238E27FC236}">
                <a16:creationId xmlns:a16="http://schemas.microsoft.com/office/drawing/2014/main" id="{AAC06B65-F053-A64A-8A60-169D4512C0AD}"/>
              </a:ext>
            </a:extLst>
          </p:cNvPr>
          <p:cNvSpPr txBox="1"/>
          <p:nvPr/>
        </p:nvSpPr>
        <p:spPr>
          <a:xfrm>
            <a:off x="4433133" y="5807631"/>
            <a:ext cx="1335009" cy="369332"/>
          </a:xfrm>
          <a:prstGeom prst="rect">
            <a:avLst/>
          </a:prstGeom>
          <a:noFill/>
        </p:spPr>
        <p:txBody>
          <a:bodyPr wrap="square" rtlCol="0">
            <a:spAutoFit/>
          </a:bodyPr>
          <a:lstStyle/>
          <a:p>
            <a:pPr algn="ctr"/>
            <a:r>
              <a:rPr lang="en-US" dirty="0"/>
              <a:t>Time</a:t>
            </a:r>
          </a:p>
        </p:txBody>
      </p:sp>
      <p:sp>
        <p:nvSpPr>
          <p:cNvPr id="4" name="Freeform 3">
            <a:extLst>
              <a:ext uri="{FF2B5EF4-FFF2-40B4-BE49-F238E27FC236}">
                <a16:creationId xmlns:a16="http://schemas.microsoft.com/office/drawing/2014/main" id="{96CC82EB-374D-3745-85B8-0BCBF0FCE760}"/>
              </a:ext>
            </a:extLst>
          </p:cNvPr>
          <p:cNvSpPr/>
          <p:nvPr/>
        </p:nvSpPr>
        <p:spPr>
          <a:xfrm>
            <a:off x="1571625" y="3086100"/>
            <a:ext cx="2971800" cy="2614613"/>
          </a:xfrm>
          <a:custGeom>
            <a:avLst/>
            <a:gdLst>
              <a:gd name="connsiteX0" fmla="*/ 0 w 2971800"/>
              <a:gd name="connsiteY0" fmla="*/ 2614613 h 2614613"/>
              <a:gd name="connsiteX1" fmla="*/ 2000250 w 2971800"/>
              <a:gd name="connsiteY1" fmla="*/ 2000250 h 2614613"/>
              <a:gd name="connsiteX2" fmla="*/ 2971800 w 2971800"/>
              <a:gd name="connsiteY2" fmla="*/ 0 h 2614613"/>
            </a:gdLst>
            <a:ahLst/>
            <a:cxnLst>
              <a:cxn ang="0">
                <a:pos x="connsiteX0" y="connsiteY0"/>
              </a:cxn>
              <a:cxn ang="0">
                <a:pos x="connsiteX1" y="connsiteY1"/>
              </a:cxn>
              <a:cxn ang="0">
                <a:pos x="connsiteX2" y="connsiteY2"/>
              </a:cxn>
            </a:cxnLst>
            <a:rect l="l" t="t" r="r" b="b"/>
            <a:pathLst>
              <a:path w="2971800" h="2614613">
                <a:moveTo>
                  <a:pt x="0" y="2614613"/>
                </a:moveTo>
                <a:cubicBezTo>
                  <a:pt x="752475" y="2525316"/>
                  <a:pt x="1504950" y="2436019"/>
                  <a:pt x="2000250" y="2000250"/>
                </a:cubicBezTo>
                <a:cubicBezTo>
                  <a:pt x="2495550" y="1564481"/>
                  <a:pt x="2733675" y="782240"/>
                  <a:pt x="2971800" y="0"/>
                </a:cubicBezTo>
              </a:path>
            </a:pathLst>
          </a:custGeom>
          <a:noFill/>
          <a:ln w="50800">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4834124-AC51-8E46-ABCC-6479A282AA6A}"/>
              </a:ext>
            </a:extLst>
          </p:cNvPr>
          <p:cNvSpPr txBox="1"/>
          <p:nvPr/>
        </p:nvSpPr>
        <p:spPr>
          <a:xfrm>
            <a:off x="2587169" y="3074336"/>
            <a:ext cx="1932820" cy="646331"/>
          </a:xfrm>
          <a:prstGeom prst="rect">
            <a:avLst/>
          </a:prstGeom>
          <a:noFill/>
        </p:spPr>
        <p:txBody>
          <a:bodyPr wrap="square" rtlCol="0">
            <a:spAutoFit/>
          </a:bodyPr>
          <a:lstStyle/>
          <a:p>
            <a:pPr algn="ctr"/>
            <a:r>
              <a:rPr lang="en-US" dirty="0"/>
              <a:t>Food supply grows “arithmetically”</a:t>
            </a:r>
          </a:p>
        </p:txBody>
      </p:sp>
      <p:sp>
        <p:nvSpPr>
          <p:cNvPr id="22" name="TextBox 21">
            <a:extLst>
              <a:ext uri="{FF2B5EF4-FFF2-40B4-BE49-F238E27FC236}">
                <a16:creationId xmlns:a16="http://schemas.microsoft.com/office/drawing/2014/main" id="{C6A9B76C-3BE1-E14F-9D1F-A7A5EF3B462C}"/>
              </a:ext>
            </a:extLst>
          </p:cNvPr>
          <p:cNvSpPr txBox="1"/>
          <p:nvPr/>
        </p:nvSpPr>
        <p:spPr>
          <a:xfrm>
            <a:off x="4002387" y="4283312"/>
            <a:ext cx="1932820" cy="923330"/>
          </a:xfrm>
          <a:prstGeom prst="rect">
            <a:avLst/>
          </a:prstGeom>
          <a:noFill/>
        </p:spPr>
        <p:txBody>
          <a:bodyPr wrap="square" rtlCol="0">
            <a:spAutoFit/>
          </a:bodyPr>
          <a:lstStyle/>
          <a:p>
            <a:pPr algn="ctr"/>
            <a:r>
              <a:rPr lang="en-US" dirty="0"/>
              <a:t>“Unchecked” populations grows “geometrically”</a:t>
            </a:r>
          </a:p>
        </p:txBody>
      </p:sp>
    </p:spTree>
    <p:extLst>
      <p:ext uri="{BB962C8B-B14F-4D97-AF65-F5344CB8AC3E}">
        <p14:creationId xmlns:p14="http://schemas.microsoft.com/office/powerpoint/2010/main" val="2402204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7DC63-209D-844D-A387-1FDA7A56157F}"/>
              </a:ext>
            </a:extLst>
          </p:cNvPr>
          <p:cNvSpPr>
            <a:spLocks noGrp="1"/>
          </p:cNvSpPr>
          <p:nvPr>
            <p:ph type="title"/>
          </p:nvPr>
        </p:nvSpPr>
        <p:spPr/>
        <p:txBody>
          <a:bodyPr/>
          <a:lstStyle/>
          <a:p>
            <a:pPr algn="ctr"/>
            <a:r>
              <a:rPr lang="en-US" dirty="0"/>
              <a:t>Checks on Population</a:t>
            </a:r>
          </a:p>
        </p:txBody>
      </p:sp>
      <p:cxnSp>
        <p:nvCxnSpPr>
          <p:cNvPr id="5" name="Straight Arrow Connector 4">
            <a:extLst>
              <a:ext uri="{FF2B5EF4-FFF2-40B4-BE49-F238E27FC236}">
                <a16:creationId xmlns:a16="http://schemas.microsoft.com/office/drawing/2014/main" id="{F7BF42FC-A91B-C145-91A0-CBED668D557B}"/>
              </a:ext>
            </a:extLst>
          </p:cNvPr>
          <p:cNvCxnSpPr>
            <a:cxnSpLocks/>
          </p:cNvCxnSpPr>
          <p:nvPr/>
        </p:nvCxnSpPr>
        <p:spPr>
          <a:xfrm>
            <a:off x="1563609" y="5788929"/>
            <a:ext cx="39799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84D61D6-348C-1941-B1BA-A5BF401C0985}"/>
              </a:ext>
            </a:extLst>
          </p:cNvPr>
          <p:cNvCxnSpPr>
            <a:cxnSpLocks/>
          </p:cNvCxnSpPr>
          <p:nvPr/>
        </p:nvCxnSpPr>
        <p:spPr>
          <a:xfrm flipV="1">
            <a:off x="1563609" y="2247203"/>
            <a:ext cx="0" cy="35604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396B873-4C06-174E-B7E6-07731C464DB7}"/>
              </a:ext>
            </a:extLst>
          </p:cNvPr>
          <p:cNvCxnSpPr>
            <a:cxnSpLocks/>
          </p:cNvCxnSpPr>
          <p:nvPr/>
        </p:nvCxnSpPr>
        <p:spPr>
          <a:xfrm flipV="1">
            <a:off x="1563608" y="3209273"/>
            <a:ext cx="3779917" cy="18741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237AB70-B6AA-3A4E-9D83-73F0DE3A82DB}"/>
              </a:ext>
            </a:extLst>
          </p:cNvPr>
          <p:cNvSpPr txBox="1"/>
          <p:nvPr/>
        </p:nvSpPr>
        <p:spPr>
          <a:xfrm>
            <a:off x="228599" y="2247203"/>
            <a:ext cx="1335009" cy="646331"/>
          </a:xfrm>
          <a:prstGeom prst="rect">
            <a:avLst/>
          </a:prstGeom>
          <a:noFill/>
        </p:spPr>
        <p:txBody>
          <a:bodyPr wrap="square" rtlCol="0">
            <a:spAutoFit/>
          </a:bodyPr>
          <a:lstStyle/>
          <a:p>
            <a:pPr algn="ctr"/>
            <a:r>
              <a:rPr lang="en-US" dirty="0"/>
              <a:t>Food, </a:t>
            </a:r>
          </a:p>
          <a:p>
            <a:pPr algn="ctr"/>
            <a:r>
              <a:rPr lang="en-US" dirty="0"/>
              <a:t>Population</a:t>
            </a:r>
          </a:p>
        </p:txBody>
      </p:sp>
      <p:sp>
        <p:nvSpPr>
          <p:cNvPr id="23" name="TextBox 22">
            <a:extLst>
              <a:ext uri="{FF2B5EF4-FFF2-40B4-BE49-F238E27FC236}">
                <a16:creationId xmlns:a16="http://schemas.microsoft.com/office/drawing/2014/main" id="{AAC06B65-F053-A64A-8A60-169D4512C0AD}"/>
              </a:ext>
            </a:extLst>
          </p:cNvPr>
          <p:cNvSpPr txBox="1"/>
          <p:nvPr/>
        </p:nvSpPr>
        <p:spPr>
          <a:xfrm>
            <a:off x="4433133" y="5807631"/>
            <a:ext cx="1335009" cy="369332"/>
          </a:xfrm>
          <a:prstGeom prst="rect">
            <a:avLst/>
          </a:prstGeom>
          <a:noFill/>
        </p:spPr>
        <p:txBody>
          <a:bodyPr wrap="square" rtlCol="0">
            <a:spAutoFit/>
          </a:bodyPr>
          <a:lstStyle/>
          <a:p>
            <a:pPr algn="ctr"/>
            <a:r>
              <a:rPr lang="en-US" dirty="0"/>
              <a:t>Time</a:t>
            </a:r>
          </a:p>
        </p:txBody>
      </p:sp>
      <p:grpSp>
        <p:nvGrpSpPr>
          <p:cNvPr id="24" name="Group 23">
            <a:extLst>
              <a:ext uri="{FF2B5EF4-FFF2-40B4-BE49-F238E27FC236}">
                <a16:creationId xmlns:a16="http://schemas.microsoft.com/office/drawing/2014/main" id="{4098A7A1-CC56-384E-B5CF-4CE22E90FD74}"/>
              </a:ext>
            </a:extLst>
          </p:cNvPr>
          <p:cNvGrpSpPr/>
          <p:nvPr/>
        </p:nvGrpSpPr>
        <p:grpSpPr>
          <a:xfrm>
            <a:off x="5791199" y="2053330"/>
            <a:ext cx="5539543" cy="4123633"/>
            <a:chOff x="228599" y="2053330"/>
            <a:chExt cx="5539543" cy="4123633"/>
          </a:xfrm>
        </p:grpSpPr>
        <p:grpSp>
          <p:nvGrpSpPr>
            <p:cNvPr id="25" name="Group 24">
              <a:extLst>
                <a:ext uri="{FF2B5EF4-FFF2-40B4-BE49-F238E27FC236}">
                  <a16:creationId xmlns:a16="http://schemas.microsoft.com/office/drawing/2014/main" id="{68A971C2-A36A-5D45-8431-3BCEF805C498}"/>
                </a:ext>
              </a:extLst>
            </p:cNvPr>
            <p:cNvGrpSpPr/>
            <p:nvPr/>
          </p:nvGrpSpPr>
          <p:grpSpPr>
            <a:xfrm>
              <a:off x="1563609" y="2053330"/>
              <a:ext cx="3979941" cy="3754300"/>
              <a:chOff x="1563609" y="2081031"/>
              <a:chExt cx="3979941" cy="3217889"/>
            </a:xfrm>
          </p:grpSpPr>
          <p:cxnSp>
            <p:nvCxnSpPr>
              <p:cNvPr id="28" name="Straight Arrow Connector 27">
                <a:extLst>
                  <a:ext uri="{FF2B5EF4-FFF2-40B4-BE49-F238E27FC236}">
                    <a16:creationId xmlns:a16="http://schemas.microsoft.com/office/drawing/2014/main" id="{2DD02DA3-3611-014E-A7A4-87FD208D9C9D}"/>
                  </a:ext>
                </a:extLst>
              </p:cNvPr>
              <p:cNvCxnSpPr>
                <a:cxnSpLocks/>
              </p:cNvCxnSpPr>
              <p:nvPr/>
            </p:nvCxnSpPr>
            <p:spPr>
              <a:xfrm>
                <a:off x="1563609" y="5282890"/>
                <a:ext cx="39799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1C18F63-84A2-E348-BC9B-050B923B523E}"/>
                  </a:ext>
                </a:extLst>
              </p:cNvPr>
              <p:cNvCxnSpPr>
                <a:cxnSpLocks/>
              </p:cNvCxnSpPr>
              <p:nvPr/>
            </p:nvCxnSpPr>
            <p:spPr>
              <a:xfrm flipV="1">
                <a:off x="1563609" y="2247203"/>
                <a:ext cx="0" cy="30517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9EB370E-76F4-C640-9608-B7521B1CC229}"/>
                  </a:ext>
                </a:extLst>
              </p:cNvPr>
              <p:cNvCxnSpPr>
                <a:cxnSpLocks/>
              </p:cNvCxnSpPr>
              <p:nvPr/>
            </p:nvCxnSpPr>
            <p:spPr>
              <a:xfrm>
                <a:off x="1585665" y="4219445"/>
                <a:ext cx="3772395" cy="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Freeform 30">
                <a:extLst>
                  <a:ext uri="{FF2B5EF4-FFF2-40B4-BE49-F238E27FC236}">
                    <a16:creationId xmlns:a16="http://schemas.microsoft.com/office/drawing/2014/main" id="{EB984631-F437-824F-9527-0D575185DFA9}"/>
                  </a:ext>
                </a:extLst>
              </p:cNvPr>
              <p:cNvSpPr/>
              <p:nvPr/>
            </p:nvSpPr>
            <p:spPr>
              <a:xfrm rot="4148235">
                <a:off x="2102482" y="2050587"/>
                <a:ext cx="2523430" cy="2584317"/>
              </a:xfrm>
              <a:custGeom>
                <a:avLst/>
                <a:gdLst>
                  <a:gd name="connsiteX0" fmla="*/ 0 w 3171825"/>
                  <a:gd name="connsiteY0" fmla="*/ 2114550 h 2115649"/>
                  <a:gd name="connsiteX1" fmla="*/ 1814513 w 3171825"/>
                  <a:gd name="connsiteY1" fmla="*/ 1771650 h 2115649"/>
                  <a:gd name="connsiteX2" fmla="*/ 3171825 w 3171825"/>
                  <a:gd name="connsiteY2" fmla="*/ 0 h 2115649"/>
                </a:gdLst>
                <a:ahLst/>
                <a:cxnLst>
                  <a:cxn ang="0">
                    <a:pos x="connsiteX0" y="connsiteY0"/>
                  </a:cxn>
                  <a:cxn ang="0">
                    <a:pos x="connsiteX1" y="connsiteY1"/>
                  </a:cxn>
                  <a:cxn ang="0">
                    <a:pos x="connsiteX2" y="connsiteY2"/>
                  </a:cxn>
                </a:cxnLst>
                <a:rect l="l" t="t" r="r" b="b"/>
                <a:pathLst>
                  <a:path w="3171825" h="2115649">
                    <a:moveTo>
                      <a:pt x="0" y="2114550"/>
                    </a:moveTo>
                    <a:cubicBezTo>
                      <a:pt x="642938" y="2119312"/>
                      <a:pt x="1285876" y="2124075"/>
                      <a:pt x="1814513" y="1771650"/>
                    </a:cubicBezTo>
                    <a:cubicBezTo>
                      <a:pt x="2343150" y="1419225"/>
                      <a:pt x="2757487" y="709612"/>
                      <a:pt x="3171825" y="0"/>
                    </a:cubicBezTo>
                  </a:path>
                </a:pathLst>
              </a:custGeom>
              <a:noFill/>
              <a:ln w="50800">
                <a:solidFill>
                  <a:schemeClr val="accent6">
                    <a:lumMod val="75000"/>
                  </a:schemeClr>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50FBEED5-AD1E-E846-BC44-CBC063B10343}"/>
                </a:ext>
              </a:extLst>
            </p:cNvPr>
            <p:cNvSpPr txBox="1"/>
            <p:nvPr/>
          </p:nvSpPr>
          <p:spPr>
            <a:xfrm>
              <a:off x="228599" y="2247203"/>
              <a:ext cx="1335009" cy="646331"/>
            </a:xfrm>
            <a:prstGeom prst="rect">
              <a:avLst/>
            </a:prstGeom>
            <a:noFill/>
          </p:spPr>
          <p:txBody>
            <a:bodyPr wrap="square" rtlCol="0">
              <a:spAutoFit/>
            </a:bodyPr>
            <a:lstStyle/>
            <a:p>
              <a:pPr algn="ctr"/>
              <a:r>
                <a:rPr lang="en-US" dirty="0"/>
                <a:t>Food per Person</a:t>
              </a:r>
            </a:p>
          </p:txBody>
        </p:sp>
        <p:sp>
          <p:nvSpPr>
            <p:cNvPr id="27" name="TextBox 26">
              <a:extLst>
                <a:ext uri="{FF2B5EF4-FFF2-40B4-BE49-F238E27FC236}">
                  <a16:creationId xmlns:a16="http://schemas.microsoft.com/office/drawing/2014/main" id="{B1AE2A15-DAC9-E140-9625-3D3B34CFF212}"/>
                </a:ext>
              </a:extLst>
            </p:cNvPr>
            <p:cNvSpPr txBox="1"/>
            <p:nvPr/>
          </p:nvSpPr>
          <p:spPr>
            <a:xfrm>
              <a:off x="4433133" y="5807631"/>
              <a:ext cx="1335009" cy="369332"/>
            </a:xfrm>
            <a:prstGeom prst="rect">
              <a:avLst/>
            </a:prstGeom>
            <a:noFill/>
          </p:spPr>
          <p:txBody>
            <a:bodyPr wrap="square" rtlCol="0">
              <a:spAutoFit/>
            </a:bodyPr>
            <a:lstStyle/>
            <a:p>
              <a:pPr algn="ctr"/>
              <a:r>
                <a:rPr lang="en-US" dirty="0"/>
                <a:t>Time</a:t>
              </a:r>
            </a:p>
          </p:txBody>
        </p:sp>
      </p:grpSp>
      <p:sp>
        <p:nvSpPr>
          <p:cNvPr id="37" name="Freeform 36">
            <a:extLst>
              <a:ext uri="{FF2B5EF4-FFF2-40B4-BE49-F238E27FC236}">
                <a16:creationId xmlns:a16="http://schemas.microsoft.com/office/drawing/2014/main" id="{5C13A1B5-64AF-5A4C-A789-5ACF8C846A06}"/>
              </a:ext>
            </a:extLst>
          </p:cNvPr>
          <p:cNvSpPr/>
          <p:nvPr/>
        </p:nvSpPr>
        <p:spPr>
          <a:xfrm rot="1707883">
            <a:off x="1802817" y="2319082"/>
            <a:ext cx="3196723" cy="1814602"/>
          </a:xfrm>
          <a:custGeom>
            <a:avLst/>
            <a:gdLst>
              <a:gd name="connsiteX0" fmla="*/ 0 w 3171825"/>
              <a:gd name="connsiteY0" fmla="*/ 2114550 h 2115649"/>
              <a:gd name="connsiteX1" fmla="*/ 1814513 w 3171825"/>
              <a:gd name="connsiteY1" fmla="*/ 1771650 h 2115649"/>
              <a:gd name="connsiteX2" fmla="*/ 3171825 w 3171825"/>
              <a:gd name="connsiteY2" fmla="*/ 0 h 2115649"/>
            </a:gdLst>
            <a:ahLst/>
            <a:cxnLst>
              <a:cxn ang="0">
                <a:pos x="connsiteX0" y="connsiteY0"/>
              </a:cxn>
              <a:cxn ang="0">
                <a:pos x="connsiteX1" y="connsiteY1"/>
              </a:cxn>
              <a:cxn ang="0">
                <a:pos x="connsiteX2" y="connsiteY2"/>
              </a:cxn>
            </a:cxnLst>
            <a:rect l="l" t="t" r="r" b="b"/>
            <a:pathLst>
              <a:path w="3171825" h="2115649">
                <a:moveTo>
                  <a:pt x="0" y="2114550"/>
                </a:moveTo>
                <a:cubicBezTo>
                  <a:pt x="642938" y="2119312"/>
                  <a:pt x="1285876" y="2124075"/>
                  <a:pt x="1814513" y="1771650"/>
                </a:cubicBezTo>
                <a:cubicBezTo>
                  <a:pt x="2343150" y="1419225"/>
                  <a:pt x="2757487" y="709612"/>
                  <a:pt x="3171825" y="0"/>
                </a:cubicBezTo>
              </a:path>
            </a:pathLst>
          </a:custGeom>
          <a:noFill/>
          <a:ln w="50800">
            <a:solidFill>
              <a:srgbClr val="7030A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838686B3-FF77-B34D-8326-4C4704B70FAE}"/>
              </a:ext>
            </a:extLst>
          </p:cNvPr>
          <p:cNvSpPr/>
          <p:nvPr/>
        </p:nvSpPr>
        <p:spPr>
          <a:xfrm>
            <a:off x="1563605" y="3315112"/>
            <a:ext cx="3675146" cy="2357581"/>
          </a:xfrm>
          <a:custGeom>
            <a:avLst/>
            <a:gdLst>
              <a:gd name="connsiteX0" fmla="*/ 0 w 3586162"/>
              <a:gd name="connsiteY0" fmla="*/ 2185987 h 2185987"/>
              <a:gd name="connsiteX1" fmla="*/ 1914525 w 3586162"/>
              <a:gd name="connsiteY1" fmla="*/ 1643062 h 2185987"/>
              <a:gd name="connsiteX2" fmla="*/ 2771775 w 3586162"/>
              <a:gd name="connsiteY2" fmla="*/ 485775 h 2185987"/>
              <a:gd name="connsiteX3" fmla="*/ 3586162 w 3586162"/>
              <a:gd name="connsiteY3" fmla="*/ 0 h 2185987"/>
            </a:gdLst>
            <a:ahLst/>
            <a:cxnLst>
              <a:cxn ang="0">
                <a:pos x="connsiteX0" y="connsiteY0"/>
              </a:cxn>
              <a:cxn ang="0">
                <a:pos x="connsiteX1" y="connsiteY1"/>
              </a:cxn>
              <a:cxn ang="0">
                <a:pos x="connsiteX2" y="connsiteY2"/>
              </a:cxn>
              <a:cxn ang="0">
                <a:pos x="connsiteX3" y="connsiteY3"/>
              </a:cxn>
            </a:cxnLst>
            <a:rect l="l" t="t" r="r" b="b"/>
            <a:pathLst>
              <a:path w="3586162" h="2185987">
                <a:moveTo>
                  <a:pt x="0" y="2185987"/>
                </a:moveTo>
                <a:cubicBezTo>
                  <a:pt x="726281" y="2056209"/>
                  <a:pt x="1452563" y="1926431"/>
                  <a:pt x="1914525" y="1643062"/>
                </a:cubicBezTo>
                <a:cubicBezTo>
                  <a:pt x="2376488" y="1359693"/>
                  <a:pt x="2493169" y="759619"/>
                  <a:pt x="2771775" y="485775"/>
                </a:cubicBezTo>
                <a:cubicBezTo>
                  <a:pt x="3050381" y="211931"/>
                  <a:pt x="3318271" y="105965"/>
                  <a:pt x="3586162" y="0"/>
                </a:cubicBezTo>
              </a:path>
            </a:pathLst>
          </a:custGeom>
          <a:noFill/>
          <a:ln w="50800">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8D60C891-3253-784E-B14E-997CD9ED17AD}"/>
              </a:ext>
            </a:extLst>
          </p:cNvPr>
          <p:cNvSpPr/>
          <p:nvPr/>
        </p:nvSpPr>
        <p:spPr>
          <a:xfrm>
            <a:off x="7229474" y="4586083"/>
            <a:ext cx="3691185" cy="1057480"/>
          </a:xfrm>
          <a:custGeom>
            <a:avLst/>
            <a:gdLst>
              <a:gd name="connsiteX0" fmla="*/ 0 w 3371850"/>
              <a:gd name="connsiteY0" fmla="*/ 1070484 h 1070484"/>
              <a:gd name="connsiteX1" fmla="*/ 471488 w 3371850"/>
              <a:gd name="connsiteY1" fmla="*/ 313246 h 1070484"/>
              <a:gd name="connsiteX2" fmla="*/ 1657350 w 3371850"/>
              <a:gd name="connsiteY2" fmla="*/ 27496 h 1070484"/>
              <a:gd name="connsiteX3" fmla="*/ 3371850 w 3371850"/>
              <a:gd name="connsiteY3" fmla="*/ 27496 h 1070484"/>
            </a:gdLst>
            <a:ahLst/>
            <a:cxnLst>
              <a:cxn ang="0">
                <a:pos x="connsiteX0" y="connsiteY0"/>
              </a:cxn>
              <a:cxn ang="0">
                <a:pos x="connsiteX1" y="connsiteY1"/>
              </a:cxn>
              <a:cxn ang="0">
                <a:pos x="connsiteX2" y="connsiteY2"/>
              </a:cxn>
              <a:cxn ang="0">
                <a:pos x="connsiteX3" y="connsiteY3"/>
              </a:cxn>
            </a:cxnLst>
            <a:rect l="l" t="t" r="r" b="b"/>
            <a:pathLst>
              <a:path w="3371850" h="1070484">
                <a:moveTo>
                  <a:pt x="0" y="1070484"/>
                </a:moveTo>
                <a:cubicBezTo>
                  <a:pt x="97631" y="778780"/>
                  <a:pt x="195263" y="487077"/>
                  <a:pt x="471488" y="313246"/>
                </a:cubicBezTo>
                <a:cubicBezTo>
                  <a:pt x="747713" y="139415"/>
                  <a:pt x="1173956" y="75121"/>
                  <a:pt x="1657350" y="27496"/>
                </a:cubicBezTo>
                <a:cubicBezTo>
                  <a:pt x="2140744" y="-20129"/>
                  <a:pt x="2756297" y="3683"/>
                  <a:pt x="3371850" y="27496"/>
                </a:cubicBezTo>
              </a:path>
            </a:pathLst>
          </a:custGeom>
          <a:noFill/>
          <a:ln w="50800">
            <a:solidFill>
              <a:srgbClr val="7030A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6D202731-C611-8549-8BEA-81BCEAD00821}"/>
              </a:ext>
            </a:extLst>
          </p:cNvPr>
          <p:cNvSpPr txBox="1">
            <a:spLocks noGrp="1"/>
          </p:cNvSpPr>
          <p:nvPr>
            <p:ph idx="1"/>
          </p:nvPr>
        </p:nvSpPr>
        <p:spPr>
          <a:xfrm>
            <a:off x="1563605" y="2981751"/>
            <a:ext cx="2566962" cy="590931"/>
          </a:xfrm>
          <a:prstGeom prst="rect">
            <a:avLst/>
          </a:prstGeom>
          <a:noFill/>
        </p:spPr>
        <p:txBody>
          <a:bodyPr wrap="square" rtlCol="0">
            <a:spAutoFit/>
          </a:bodyPr>
          <a:lstStyle/>
          <a:p>
            <a:pPr marL="0" indent="0" algn="ctr">
              <a:buNone/>
            </a:pPr>
            <a:r>
              <a:rPr lang="en-US" sz="1800" dirty="0"/>
              <a:t>Large population declines to subsistence</a:t>
            </a:r>
          </a:p>
        </p:txBody>
      </p:sp>
      <p:sp>
        <p:nvSpPr>
          <p:cNvPr id="21" name="Content Placeholder 19">
            <a:extLst>
              <a:ext uri="{FF2B5EF4-FFF2-40B4-BE49-F238E27FC236}">
                <a16:creationId xmlns:a16="http://schemas.microsoft.com/office/drawing/2014/main" id="{B9CEA725-C8E3-3745-98A7-AE18F7EA6BC9}"/>
              </a:ext>
            </a:extLst>
          </p:cNvPr>
          <p:cNvSpPr txBox="1">
            <a:spLocks/>
          </p:cNvSpPr>
          <p:nvPr/>
        </p:nvSpPr>
        <p:spPr>
          <a:xfrm>
            <a:off x="3591506" y="4873991"/>
            <a:ext cx="2170724" cy="5909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Small population  grows to subsistence</a:t>
            </a:r>
          </a:p>
        </p:txBody>
      </p:sp>
      <p:sp>
        <p:nvSpPr>
          <p:cNvPr id="22" name="TextBox 21">
            <a:extLst>
              <a:ext uri="{FF2B5EF4-FFF2-40B4-BE49-F238E27FC236}">
                <a16:creationId xmlns:a16="http://schemas.microsoft.com/office/drawing/2014/main" id="{D5AFC4FB-CC41-CF4D-899B-B5338B7B5AEC}"/>
              </a:ext>
            </a:extLst>
          </p:cNvPr>
          <p:cNvSpPr txBox="1"/>
          <p:nvPr/>
        </p:nvSpPr>
        <p:spPr>
          <a:xfrm>
            <a:off x="5670379" y="4051736"/>
            <a:ext cx="1576648" cy="923330"/>
          </a:xfrm>
          <a:prstGeom prst="rect">
            <a:avLst/>
          </a:prstGeom>
          <a:noFill/>
        </p:spPr>
        <p:txBody>
          <a:bodyPr wrap="square" rtlCol="0">
            <a:spAutoFit/>
          </a:bodyPr>
          <a:lstStyle/>
          <a:p>
            <a:pPr algn="ctr"/>
            <a:r>
              <a:rPr lang="en-US" dirty="0"/>
              <a:t>Subsistence Food Requirement</a:t>
            </a:r>
          </a:p>
        </p:txBody>
      </p:sp>
      <p:sp>
        <p:nvSpPr>
          <p:cNvPr id="32" name="Content Placeholder 19">
            <a:extLst>
              <a:ext uri="{FF2B5EF4-FFF2-40B4-BE49-F238E27FC236}">
                <a16:creationId xmlns:a16="http://schemas.microsoft.com/office/drawing/2014/main" id="{AF69F5E4-70F5-5248-9B01-269DF0E4D49E}"/>
              </a:ext>
            </a:extLst>
          </p:cNvPr>
          <p:cNvSpPr txBox="1">
            <a:spLocks/>
          </p:cNvSpPr>
          <p:nvPr/>
        </p:nvSpPr>
        <p:spPr>
          <a:xfrm>
            <a:off x="7261266" y="2860320"/>
            <a:ext cx="1821309" cy="5909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Declining Food Per Person</a:t>
            </a:r>
          </a:p>
        </p:txBody>
      </p:sp>
      <p:sp>
        <p:nvSpPr>
          <p:cNvPr id="33" name="Content Placeholder 19">
            <a:extLst>
              <a:ext uri="{FF2B5EF4-FFF2-40B4-BE49-F238E27FC236}">
                <a16:creationId xmlns:a16="http://schemas.microsoft.com/office/drawing/2014/main" id="{CFB9F30D-3A35-2745-858A-BAD7F6C1884F}"/>
              </a:ext>
            </a:extLst>
          </p:cNvPr>
          <p:cNvSpPr txBox="1">
            <a:spLocks/>
          </p:cNvSpPr>
          <p:nvPr/>
        </p:nvSpPr>
        <p:spPr>
          <a:xfrm>
            <a:off x="7371421" y="4921306"/>
            <a:ext cx="2170724" cy="5909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Rising Food Per Person</a:t>
            </a:r>
          </a:p>
        </p:txBody>
      </p:sp>
    </p:spTree>
    <p:extLst>
      <p:ext uri="{BB962C8B-B14F-4D97-AF65-F5344CB8AC3E}">
        <p14:creationId xmlns:p14="http://schemas.microsoft.com/office/powerpoint/2010/main" val="689720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7DC63-209D-844D-A387-1FDA7A56157F}"/>
              </a:ext>
            </a:extLst>
          </p:cNvPr>
          <p:cNvSpPr>
            <a:spLocks noGrp="1"/>
          </p:cNvSpPr>
          <p:nvPr>
            <p:ph type="title"/>
          </p:nvPr>
        </p:nvSpPr>
        <p:spPr/>
        <p:txBody>
          <a:bodyPr/>
          <a:lstStyle/>
          <a:p>
            <a:pPr algn="ctr"/>
            <a:r>
              <a:rPr lang="en-US" dirty="0"/>
              <a:t>What really happened since Malthus?</a:t>
            </a:r>
          </a:p>
        </p:txBody>
      </p:sp>
      <p:cxnSp>
        <p:nvCxnSpPr>
          <p:cNvPr id="5" name="Straight Arrow Connector 4">
            <a:extLst>
              <a:ext uri="{FF2B5EF4-FFF2-40B4-BE49-F238E27FC236}">
                <a16:creationId xmlns:a16="http://schemas.microsoft.com/office/drawing/2014/main" id="{F7BF42FC-A91B-C145-91A0-CBED668D557B}"/>
              </a:ext>
            </a:extLst>
          </p:cNvPr>
          <p:cNvCxnSpPr>
            <a:cxnSpLocks/>
          </p:cNvCxnSpPr>
          <p:nvPr/>
        </p:nvCxnSpPr>
        <p:spPr>
          <a:xfrm>
            <a:off x="1563609" y="5788929"/>
            <a:ext cx="39799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84D61D6-348C-1941-B1BA-A5BF401C0985}"/>
              </a:ext>
            </a:extLst>
          </p:cNvPr>
          <p:cNvCxnSpPr>
            <a:cxnSpLocks/>
          </p:cNvCxnSpPr>
          <p:nvPr/>
        </p:nvCxnSpPr>
        <p:spPr>
          <a:xfrm flipV="1">
            <a:off x="1563609" y="2247203"/>
            <a:ext cx="0" cy="35604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237AB70-B6AA-3A4E-9D83-73F0DE3A82DB}"/>
              </a:ext>
            </a:extLst>
          </p:cNvPr>
          <p:cNvSpPr txBox="1"/>
          <p:nvPr/>
        </p:nvSpPr>
        <p:spPr>
          <a:xfrm>
            <a:off x="228599" y="2247203"/>
            <a:ext cx="1335009" cy="646331"/>
          </a:xfrm>
          <a:prstGeom prst="rect">
            <a:avLst/>
          </a:prstGeom>
          <a:noFill/>
        </p:spPr>
        <p:txBody>
          <a:bodyPr wrap="square" rtlCol="0">
            <a:spAutoFit/>
          </a:bodyPr>
          <a:lstStyle/>
          <a:p>
            <a:pPr algn="ctr"/>
            <a:r>
              <a:rPr lang="en-US" dirty="0"/>
              <a:t>Food, </a:t>
            </a:r>
          </a:p>
          <a:p>
            <a:pPr algn="ctr"/>
            <a:r>
              <a:rPr lang="en-US" dirty="0"/>
              <a:t>Population</a:t>
            </a:r>
          </a:p>
        </p:txBody>
      </p:sp>
      <p:sp>
        <p:nvSpPr>
          <p:cNvPr id="23" name="TextBox 22">
            <a:extLst>
              <a:ext uri="{FF2B5EF4-FFF2-40B4-BE49-F238E27FC236}">
                <a16:creationId xmlns:a16="http://schemas.microsoft.com/office/drawing/2014/main" id="{AAC06B65-F053-A64A-8A60-169D4512C0AD}"/>
              </a:ext>
            </a:extLst>
          </p:cNvPr>
          <p:cNvSpPr txBox="1"/>
          <p:nvPr/>
        </p:nvSpPr>
        <p:spPr>
          <a:xfrm>
            <a:off x="4433133" y="5807631"/>
            <a:ext cx="1335009" cy="369332"/>
          </a:xfrm>
          <a:prstGeom prst="rect">
            <a:avLst/>
          </a:prstGeom>
          <a:noFill/>
        </p:spPr>
        <p:txBody>
          <a:bodyPr wrap="square" rtlCol="0">
            <a:spAutoFit/>
          </a:bodyPr>
          <a:lstStyle/>
          <a:p>
            <a:pPr algn="ctr"/>
            <a:r>
              <a:rPr lang="en-US" dirty="0"/>
              <a:t>Time</a:t>
            </a:r>
          </a:p>
        </p:txBody>
      </p:sp>
      <p:cxnSp>
        <p:nvCxnSpPr>
          <p:cNvPr id="28" name="Straight Arrow Connector 27">
            <a:extLst>
              <a:ext uri="{FF2B5EF4-FFF2-40B4-BE49-F238E27FC236}">
                <a16:creationId xmlns:a16="http://schemas.microsoft.com/office/drawing/2014/main" id="{2DD02DA3-3611-014E-A7A4-87FD208D9C9D}"/>
              </a:ext>
            </a:extLst>
          </p:cNvPr>
          <p:cNvCxnSpPr>
            <a:cxnSpLocks/>
          </p:cNvCxnSpPr>
          <p:nvPr/>
        </p:nvCxnSpPr>
        <p:spPr>
          <a:xfrm>
            <a:off x="7126209" y="5788928"/>
            <a:ext cx="39799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1C18F63-84A2-E348-BC9B-050B923B523E}"/>
              </a:ext>
            </a:extLst>
          </p:cNvPr>
          <p:cNvCxnSpPr>
            <a:cxnSpLocks/>
          </p:cNvCxnSpPr>
          <p:nvPr/>
        </p:nvCxnSpPr>
        <p:spPr>
          <a:xfrm flipV="1">
            <a:off x="7126209" y="2247202"/>
            <a:ext cx="0" cy="35604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9EB370E-76F4-C640-9608-B7521B1CC229}"/>
              </a:ext>
            </a:extLst>
          </p:cNvPr>
          <p:cNvCxnSpPr>
            <a:cxnSpLocks/>
          </p:cNvCxnSpPr>
          <p:nvPr/>
        </p:nvCxnSpPr>
        <p:spPr>
          <a:xfrm>
            <a:off x="7148265" y="4548210"/>
            <a:ext cx="3772395" cy="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Freeform 30">
            <a:extLst>
              <a:ext uri="{FF2B5EF4-FFF2-40B4-BE49-F238E27FC236}">
                <a16:creationId xmlns:a16="http://schemas.microsoft.com/office/drawing/2014/main" id="{EB984631-F437-824F-9527-0D575185DFA9}"/>
              </a:ext>
            </a:extLst>
          </p:cNvPr>
          <p:cNvSpPr/>
          <p:nvPr/>
        </p:nvSpPr>
        <p:spPr>
          <a:xfrm rot="21444123">
            <a:off x="7063194" y="2633717"/>
            <a:ext cx="2836252" cy="1811964"/>
          </a:xfrm>
          <a:custGeom>
            <a:avLst/>
            <a:gdLst>
              <a:gd name="connsiteX0" fmla="*/ 0 w 3171825"/>
              <a:gd name="connsiteY0" fmla="*/ 2114550 h 2115649"/>
              <a:gd name="connsiteX1" fmla="*/ 1814513 w 3171825"/>
              <a:gd name="connsiteY1" fmla="*/ 1771650 h 2115649"/>
              <a:gd name="connsiteX2" fmla="*/ 3171825 w 3171825"/>
              <a:gd name="connsiteY2" fmla="*/ 0 h 2115649"/>
            </a:gdLst>
            <a:ahLst/>
            <a:cxnLst>
              <a:cxn ang="0">
                <a:pos x="connsiteX0" y="connsiteY0"/>
              </a:cxn>
              <a:cxn ang="0">
                <a:pos x="connsiteX1" y="connsiteY1"/>
              </a:cxn>
              <a:cxn ang="0">
                <a:pos x="connsiteX2" y="connsiteY2"/>
              </a:cxn>
            </a:cxnLst>
            <a:rect l="l" t="t" r="r" b="b"/>
            <a:pathLst>
              <a:path w="3171825" h="2115649">
                <a:moveTo>
                  <a:pt x="0" y="2114550"/>
                </a:moveTo>
                <a:cubicBezTo>
                  <a:pt x="642938" y="2119312"/>
                  <a:pt x="1285876" y="2124075"/>
                  <a:pt x="1814513" y="1771650"/>
                </a:cubicBezTo>
                <a:cubicBezTo>
                  <a:pt x="2343150" y="1419225"/>
                  <a:pt x="2757487" y="709612"/>
                  <a:pt x="3171825" y="0"/>
                </a:cubicBezTo>
              </a:path>
            </a:pathLst>
          </a:custGeom>
          <a:noFill/>
          <a:ln w="50800">
            <a:solidFill>
              <a:schemeClr val="accent6">
                <a:lumMod val="75000"/>
              </a:schemeClr>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50FBEED5-AD1E-E846-BC44-CBC063B10343}"/>
              </a:ext>
            </a:extLst>
          </p:cNvPr>
          <p:cNvSpPr txBox="1"/>
          <p:nvPr/>
        </p:nvSpPr>
        <p:spPr>
          <a:xfrm>
            <a:off x="5791199" y="2247203"/>
            <a:ext cx="1335009" cy="646331"/>
          </a:xfrm>
          <a:prstGeom prst="rect">
            <a:avLst/>
          </a:prstGeom>
          <a:noFill/>
        </p:spPr>
        <p:txBody>
          <a:bodyPr wrap="square" rtlCol="0">
            <a:spAutoFit/>
          </a:bodyPr>
          <a:lstStyle/>
          <a:p>
            <a:pPr algn="ctr"/>
            <a:r>
              <a:rPr lang="en-US" dirty="0"/>
              <a:t>Food per Person</a:t>
            </a:r>
          </a:p>
        </p:txBody>
      </p:sp>
      <p:sp>
        <p:nvSpPr>
          <p:cNvPr id="27" name="TextBox 26">
            <a:extLst>
              <a:ext uri="{FF2B5EF4-FFF2-40B4-BE49-F238E27FC236}">
                <a16:creationId xmlns:a16="http://schemas.microsoft.com/office/drawing/2014/main" id="{B1AE2A15-DAC9-E140-9625-3D3B34CFF212}"/>
              </a:ext>
            </a:extLst>
          </p:cNvPr>
          <p:cNvSpPr txBox="1"/>
          <p:nvPr/>
        </p:nvSpPr>
        <p:spPr>
          <a:xfrm>
            <a:off x="9995733" y="5807631"/>
            <a:ext cx="1335009" cy="369332"/>
          </a:xfrm>
          <a:prstGeom prst="rect">
            <a:avLst/>
          </a:prstGeom>
          <a:noFill/>
        </p:spPr>
        <p:txBody>
          <a:bodyPr wrap="square" rtlCol="0">
            <a:spAutoFit/>
          </a:bodyPr>
          <a:lstStyle/>
          <a:p>
            <a:pPr algn="ctr"/>
            <a:r>
              <a:rPr lang="en-US" dirty="0"/>
              <a:t>Time</a:t>
            </a:r>
          </a:p>
        </p:txBody>
      </p:sp>
      <p:sp>
        <p:nvSpPr>
          <p:cNvPr id="32" name="Freeform 31">
            <a:extLst>
              <a:ext uri="{FF2B5EF4-FFF2-40B4-BE49-F238E27FC236}">
                <a16:creationId xmlns:a16="http://schemas.microsoft.com/office/drawing/2014/main" id="{C98EDCFC-22EC-D945-AE18-416A7CFA4798}"/>
              </a:ext>
            </a:extLst>
          </p:cNvPr>
          <p:cNvSpPr/>
          <p:nvPr/>
        </p:nvSpPr>
        <p:spPr>
          <a:xfrm rot="21444123">
            <a:off x="1513252" y="3030962"/>
            <a:ext cx="3146635" cy="2639243"/>
          </a:xfrm>
          <a:custGeom>
            <a:avLst/>
            <a:gdLst>
              <a:gd name="connsiteX0" fmla="*/ 0 w 3171825"/>
              <a:gd name="connsiteY0" fmla="*/ 2114550 h 2115649"/>
              <a:gd name="connsiteX1" fmla="*/ 1814513 w 3171825"/>
              <a:gd name="connsiteY1" fmla="*/ 1771650 h 2115649"/>
              <a:gd name="connsiteX2" fmla="*/ 3171825 w 3171825"/>
              <a:gd name="connsiteY2" fmla="*/ 0 h 2115649"/>
            </a:gdLst>
            <a:ahLst/>
            <a:cxnLst>
              <a:cxn ang="0">
                <a:pos x="connsiteX0" y="connsiteY0"/>
              </a:cxn>
              <a:cxn ang="0">
                <a:pos x="connsiteX1" y="connsiteY1"/>
              </a:cxn>
              <a:cxn ang="0">
                <a:pos x="connsiteX2" y="connsiteY2"/>
              </a:cxn>
            </a:cxnLst>
            <a:rect l="l" t="t" r="r" b="b"/>
            <a:pathLst>
              <a:path w="3171825" h="2115649">
                <a:moveTo>
                  <a:pt x="0" y="2114550"/>
                </a:moveTo>
                <a:cubicBezTo>
                  <a:pt x="642938" y="2119312"/>
                  <a:pt x="1285876" y="2124075"/>
                  <a:pt x="1814513" y="1771650"/>
                </a:cubicBezTo>
                <a:cubicBezTo>
                  <a:pt x="2343150" y="1419225"/>
                  <a:pt x="2757487" y="709612"/>
                  <a:pt x="3171825" y="0"/>
                </a:cubicBezTo>
              </a:path>
            </a:pathLst>
          </a:custGeom>
          <a:noFill/>
          <a:ln w="50800">
            <a:solidFill>
              <a:schemeClr val="accent6">
                <a:lumMod val="75000"/>
              </a:schemeClr>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a:extLst>
              <a:ext uri="{FF2B5EF4-FFF2-40B4-BE49-F238E27FC236}">
                <a16:creationId xmlns:a16="http://schemas.microsoft.com/office/drawing/2014/main" id="{45D4E818-483A-474B-9A63-C6E4F889806F}"/>
              </a:ext>
            </a:extLst>
          </p:cNvPr>
          <p:cNvSpPr/>
          <p:nvPr/>
        </p:nvSpPr>
        <p:spPr>
          <a:xfrm rot="21444123">
            <a:off x="1670016" y="2945477"/>
            <a:ext cx="2354109" cy="2742743"/>
          </a:xfrm>
          <a:custGeom>
            <a:avLst/>
            <a:gdLst>
              <a:gd name="connsiteX0" fmla="*/ 0 w 3171825"/>
              <a:gd name="connsiteY0" fmla="*/ 2114550 h 2115649"/>
              <a:gd name="connsiteX1" fmla="*/ 1814513 w 3171825"/>
              <a:gd name="connsiteY1" fmla="*/ 1771650 h 2115649"/>
              <a:gd name="connsiteX2" fmla="*/ 3171825 w 3171825"/>
              <a:gd name="connsiteY2" fmla="*/ 0 h 2115649"/>
            </a:gdLst>
            <a:ahLst/>
            <a:cxnLst>
              <a:cxn ang="0">
                <a:pos x="connsiteX0" y="connsiteY0"/>
              </a:cxn>
              <a:cxn ang="0">
                <a:pos x="connsiteX1" y="connsiteY1"/>
              </a:cxn>
              <a:cxn ang="0">
                <a:pos x="connsiteX2" y="connsiteY2"/>
              </a:cxn>
            </a:cxnLst>
            <a:rect l="l" t="t" r="r" b="b"/>
            <a:pathLst>
              <a:path w="3171825" h="2115649">
                <a:moveTo>
                  <a:pt x="0" y="2114550"/>
                </a:moveTo>
                <a:cubicBezTo>
                  <a:pt x="642938" y="2119312"/>
                  <a:pt x="1285876" y="2124075"/>
                  <a:pt x="1814513" y="1771650"/>
                </a:cubicBezTo>
                <a:cubicBezTo>
                  <a:pt x="2343150" y="1419225"/>
                  <a:pt x="2757487" y="709612"/>
                  <a:pt x="3171825" y="0"/>
                </a:cubicBezTo>
              </a:path>
            </a:pathLst>
          </a:custGeom>
          <a:noFill/>
          <a:ln w="50800">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FA5BD555-061F-9141-9B7A-6E924EBEC621}"/>
              </a:ext>
            </a:extLst>
          </p:cNvPr>
          <p:cNvSpPr txBox="1"/>
          <p:nvPr/>
        </p:nvSpPr>
        <p:spPr>
          <a:xfrm>
            <a:off x="2188188" y="2570368"/>
            <a:ext cx="1335009" cy="1200329"/>
          </a:xfrm>
          <a:prstGeom prst="rect">
            <a:avLst/>
          </a:prstGeom>
          <a:noFill/>
        </p:spPr>
        <p:txBody>
          <a:bodyPr wrap="square" rtlCol="0">
            <a:spAutoFit/>
          </a:bodyPr>
          <a:lstStyle/>
          <a:p>
            <a:pPr algn="ctr"/>
            <a:r>
              <a:rPr lang="en-US" dirty="0"/>
              <a:t>Exponential</a:t>
            </a:r>
          </a:p>
          <a:p>
            <a:pPr algn="ctr"/>
            <a:r>
              <a:rPr lang="en-US" dirty="0"/>
              <a:t>Growth in Food, Output</a:t>
            </a:r>
          </a:p>
        </p:txBody>
      </p:sp>
      <p:sp>
        <p:nvSpPr>
          <p:cNvPr id="17" name="TextBox 16">
            <a:extLst>
              <a:ext uri="{FF2B5EF4-FFF2-40B4-BE49-F238E27FC236}">
                <a16:creationId xmlns:a16="http://schemas.microsoft.com/office/drawing/2014/main" id="{75ACD5EA-2748-C745-9051-15C06BC375AC}"/>
              </a:ext>
            </a:extLst>
          </p:cNvPr>
          <p:cNvSpPr txBox="1"/>
          <p:nvPr/>
        </p:nvSpPr>
        <p:spPr>
          <a:xfrm>
            <a:off x="5723244" y="4225044"/>
            <a:ext cx="1576648" cy="646331"/>
          </a:xfrm>
          <a:prstGeom prst="rect">
            <a:avLst/>
          </a:prstGeom>
          <a:noFill/>
        </p:spPr>
        <p:txBody>
          <a:bodyPr wrap="square" rtlCol="0">
            <a:spAutoFit/>
          </a:bodyPr>
          <a:lstStyle/>
          <a:p>
            <a:pPr algn="ctr"/>
            <a:r>
              <a:rPr lang="en-US" dirty="0"/>
              <a:t>Subsistence Food</a:t>
            </a:r>
          </a:p>
        </p:txBody>
      </p:sp>
      <p:sp>
        <p:nvSpPr>
          <p:cNvPr id="18" name="TextBox 17">
            <a:extLst>
              <a:ext uri="{FF2B5EF4-FFF2-40B4-BE49-F238E27FC236}">
                <a16:creationId xmlns:a16="http://schemas.microsoft.com/office/drawing/2014/main" id="{F59C657B-D28E-2B40-BAC1-21F1BDA6E8C6}"/>
              </a:ext>
            </a:extLst>
          </p:cNvPr>
          <p:cNvSpPr txBox="1"/>
          <p:nvPr/>
        </p:nvSpPr>
        <p:spPr>
          <a:xfrm>
            <a:off x="3902990" y="4225044"/>
            <a:ext cx="1335009" cy="923330"/>
          </a:xfrm>
          <a:prstGeom prst="rect">
            <a:avLst/>
          </a:prstGeom>
          <a:noFill/>
        </p:spPr>
        <p:txBody>
          <a:bodyPr wrap="square" rtlCol="0">
            <a:spAutoFit/>
          </a:bodyPr>
          <a:lstStyle/>
          <a:p>
            <a:pPr algn="ctr"/>
            <a:r>
              <a:rPr lang="en-US" dirty="0"/>
              <a:t>Exponential</a:t>
            </a:r>
          </a:p>
          <a:p>
            <a:pPr algn="ctr"/>
            <a:r>
              <a:rPr lang="en-US" dirty="0"/>
              <a:t>Growth in Population</a:t>
            </a:r>
          </a:p>
        </p:txBody>
      </p:sp>
      <p:sp>
        <p:nvSpPr>
          <p:cNvPr id="19" name="TextBox 18">
            <a:extLst>
              <a:ext uri="{FF2B5EF4-FFF2-40B4-BE49-F238E27FC236}">
                <a16:creationId xmlns:a16="http://schemas.microsoft.com/office/drawing/2014/main" id="{63593DD0-69EA-9343-9D46-D03D83C3DCBC}"/>
              </a:ext>
            </a:extLst>
          </p:cNvPr>
          <p:cNvSpPr txBox="1"/>
          <p:nvPr/>
        </p:nvSpPr>
        <p:spPr>
          <a:xfrm>
            <a:off x="8041362" y="2208023"/>
            <a:ext cx="1335009" cy="1477328"/>
          </a:xfrm>
          <a:prstGeom prst="rect">
            <a:avLst/>
          </a:prstGeom>
          <a:noFill/>
        </p:spPr>
        <p:txBody>
          <a:bodyPr wrap="square" rtlCol="0">
            <a:spAutoFit/>
          </a:bodyPr>
          <a:lstStyle/>
          <a:p>
            <a:pPr algn="ctr"/>
            <a:r>
              <a:rPr lang="en-US" dirty="0"/>
              <a:t>Growth in Food per Person Well Beyond Subsistence</a:t>
            </a:r>
          </a:p>
        </p:txBody>
      </p:sp>
    </p:spTree>
    <p:extLst>
      <p:ext uri="{BB962C8B-B14F-4D97-AF65-F5344CB8AC3E}">
        <p14:creationId xmlns:p14="http://schemas.microsoft.com/office/powerpoint/2010/main" val="1249528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AA17-278E-2443-8BAC-B4B5A1AA0850}"/>
              </a:ext>
            </a:extLst>
          </p:cNvPr>
          <p:cNvSpPr>
            <a:spLocks noGrp="1"/>
          </p:cNvSpPr>
          <p:nvPr>
            <p:ph type="title"/>
          </p:nvPr>
        </p:nvSpPr>
        <p:spPr/>
        <p:txBody>
          <a:bodyPr>
            <a:normAutofit/>
          </a:bodyPr>
          <a:lstStyle/>
          <a:p>
            <a:pPr algn="ctr"/>
            <a:r>
              <a:rPr lang="en-US" dirty="0"/>
              <a:t>8-Fold Increase in World Population</a:t>
            </a:r>
            <a:br>
              <a:rPr lang="en-US" dirty="0"/>
            </a:br>
            <a:r>
              <a:rPr lang="en-US" dirty="0"/>
              <a:t>(Relative to 1800)</a:t>
            </a:r>
          </a:p>
        </p:txBody>
      </p:sp>
      <p:graphicFrame>
        <p:nvGraphicFramePr>
          <p:cNvPr id="9" name="Content Placeholder 8">
            <a:extLst>
              <a:ext uri="{FF2B5EF4-FFF2-40B4-BE49-F238E27FC236}">
                <a16:creationId xmlns:a16="http://schemas.microsoft.com/office/drawing/2014/main" id="{43B44B07-ED66-7842-A530-CFE011E0AA87}"/>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BD980CFB-A8E1-D545-987E-23CCA3F4685F}"/>
              </a:ext>
            </a:extLst>
          </p:cNvPr>
          <p:cNvSpPr txBox="1"/>
          <p:nvPr/>
        </p:nvSpPr>
        <p:spPr>
          <a:xfrm>
            <a:off x="1704814" y="6176963"/>
            <a:ext cx="6794873" cy="369332"/>
          </a:xfrm>
          <a:prstGeom prst="rect">
            <a:avLst/>
          </a:prstGeom>
          <a:noFill/>
        </p:spPr>
        <p:txBody>
          <a:bodyPr wrap="none" rtlCol="0">
            <a:spAutoFit/>
          </a:bodyPr>
          <a:lstStyle/>
          <a:p>
            <a:r>
              <a:rPr lang="en-US" dirty="0"/>
              <a:t>Sources: DeLong (1998) and United Nations (</a:t>
            </a:r>
            <a:r>
              <a:rPr lang="en-US" i="1" dirty="0"/>
              <a:t>World at Six Billion</a:t>
            </a:r>
            <a:r>
              <a:rPr lang="en-US" dirty="0"/>
              <a:t>, 2016)</a:t>
            </a:r>
          </a:p>
        </p:txBody>
      </p:sp>
    </p:spTree>
    <p:extLst>
      <p:ext uri="{BB962C8B-B14F-4D97-AF65-F5344CB8AC3E}">
        <p14:creationId xmlns:p14="http://schemas.microsoft.com/office/powerpoint/2010/main" val="2157393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AA17-278E-2443-8BAC-B4B5A1AA0850}"/>
              </a:ext>
            </a:extLst>
          </p:cNvPr>
          <p:cNvSpPr>
            <a:spLocks noGrp="1"/>
          </p:cNvSpPr>
          <p:nvPr>
            <p:ph type="title"/>
          </p:nvPr>
        </p:nvSpPr>
        <p:spPr/>
        <p:txBody>
          <a:bodyPr>
            <a:normAutofit/>
          </a:bodyPr>
          <a:lstStyle/>
          <a:p>
            <a:pPr algn="ctr"/>
            <a:r>
              <a:rPr lang="en-US" dirty="0"/>
              <a:t>120-Fold Increase in World Income</a:t>
            </a:r>
            <a:br>
              <a:rPr lang="en-US" dirty="0"/>
            </a:br>
            <a:r>
              <a:rPr lang="en-US" dirty="0"/>
              <a:t>(Relative to 1800)</a:t>
            </a:r>
          </a:p>
        </p:txBody>
      </p:sp>
      <p:sp>
        <p:nvSpPr>
          <p:cNvPr id="11" name="TextBox 10">
            <a:extLst>
              <a:ext uri="{FF2B5EF4-FFF2-40B4-BE49-F238E27FC236}">
                <a16:creationId xmlns:a16="http://schemas.microsoft.com/office/drawing/2014/main" id="{B57DC37D-CA2B-7A44-99D9-067DCF75CE76}"/>
              </a:ext>
            </a:extLst>
          </p:cNvPr>
          <p:cNvSpPr txBox="1"/>
          <p:nvPr/>
        </p:nvSpPr>
        <p:spPr>
          <a:xfrm>
            <a:off x="1704814" y="6176963"/>
            <a:ext cx="5439246" cy="369332"/>
          </a:xfrm>
          <a:prstGeom prst="rect">
            <a:avLst/>
          </a:prstGeom>
          <a:noFill/>
        </p:spPr>
        <p:txBody>
          <a:bodyPr wrap="none" rtlCol="0">
            <a:spAutoFit/>
          </a:bodyPr>
          <a:lstStyle/>
          <a:p>
            <a:r>
              <a:rPr lang="en-US" dirty="0"/>
              <a:t>Sources: DeLong (1998) and CIA (World Factbook, 2016)</a:t>
            </a:r>
          </a:p>
        </p:txBody>
      </p:sp>
      <p:graphicFrame>
        <p:nvGraphicFramePr>
          <p:cNvPr id="13" name="Content Placeholder 12">
            <a:extLst>
              <a:ext uri="{FF2B5EF4-FFF2-40B4-BE49-F238E27FC236}">
                <a16:creationId xmlns:a16="http://schemas.microsoft.com/office/drawing/2014/main" id="{B9F9260C-BBB6-FB44-858A-37E969195DB6}"/>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096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AA17-278E-2443-8BAC-B4B5A1AA0850}"/>
              </a:ext>
            </a:extLst>
          </p:cNvPr>
          <p:cNvSpPr>
            <a:spLocks noGrp="1"/>
          </p:cNvSpPr>
          <p:nvPr>
            <p:ph type="title"/>
          </p:nvPr>
        </p:nvSpPr>
        <p:spPr/>
        <p:txBody>
          <a:bodyPr>
            <a:normAutofit/>
          </a:bodyPr>
          <a:lstStyle/>
          <a:p>
            <a:pPr algn="ctr"/>
            <a:r>
              <a:rPr lang="en-US" dirty="0"/>
              <a:t>15-Fold Increase in Average Income</a:t>
            </a:r>
            <a:br>
              <a:rPr lang="en-US" dirty="0"/>
            </a:br>
            <a:r>
              <a:rPr lang="en-US" dirty="0"/>
              <a:t>(Relative to 1800)</a:t>
            </a:r>
          </a:p>
        </p:txBody>
      </p:sp>
      <p:sp>
        <p:nvSpPr>
          <p:cNvPr id="10" name="TextBox 9">
            <a:extLst>
              <a:ext uri="{FF2B5EF4-FFF2-40B4-BE49-F238E27FC236}">
                <a16:creationId xmlns:a16="http://schemas.microsoft.com/office/drawing/2014/main" id="{BD980CFB-A8E1-D545-987E-23CCA3F4685F}"/>
              </a:ext>
            </a:extLst>
          </p:cNvPr>
          <p:cNvSpPr txBox="1"/>
          <p:nvPr/>
        </p:nvSpPr>
        <p:spPr>
          <a:xfrm>
            <a:off x="1704814" y="6176963"/>
            <a:ext cx="3693768" cy="369332"/>
          </a:xfrm>
          <a:prstGeom prst="rect">
            <a:avLst/>
          </a:prstGeom>
          <a:noFill/>
        </p:spPr>
        <p:txBody>
          <a:bodyPr wrap="none" rtlCol="0">
            <a:spAutoFit/>
          </a:bodyPr>
          <a:lstStyle/>
          <a:p>
            <a:r>
              <a:rPr lang="en-US" dirty="0"/>
              <a:t>Note: Calculated from sources above.</a:t>
            </a:r>
          </a:p>
        </p:txBody>
      </p:sp>
      <p:graphicFrame>
        <p:nvGraphicFramePr>
          <p:cNvPr id="6" name="Content Placeholder 5">
            <a:extLst>
              <a:ext uri="{FF2B5EF4-FFF2-40B4-BE49-F238E27FC236}">
                <a16:creationId xmlns:a16="http://schemas.microsoft.com/office/drawing/2014/main" id="{952F3E19-245E-5648-BC1A-1E82B0490D9A}"/>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9378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E683-978A-684B-838C-5CBE5C0507A5}"/>
              </a:ext>
            </a:extLst>
          </p:cNvPr>
          <p:cNvSpPr>
            <a:spLocks noGrp="1"/>
          </p:cNvSpPr>
          <p:nvPr>
            <p:ph type="title"/>
          </p:nvPr>
        </p:nvSpPr>
        <p:spPr>
          <a:xfrm>
            <a:off x="838200" y="197250"/>
            <a:ext cx="10515600" cy="1325563"/>
          </a:xfrm>
        </p:spPr>
        <p:txBody>
          <a:bodyPr/>
          <a:lstStyle/>
          <a:p>
            <a:pPr algn="ctr"/>
            <a:r>
              <a:rPr lang="en-US" dirty="0"/>
              <a:t>Why? New Technologies from </a:t>
            </a:r>
            <a:br>
              <a:rPr lang="en-US" dirty="0"/>
            </a:br>
            <a:r>
              <a:rPr lang="en-US" dirty="0"/>
              <a:t>the Industrial Revolution…</a:t>
            </a:r>
          </a:p>
        </p:txBody>
      </p:sp>
      <p:sp>
        <p:nvSpPr>
          <p:cNvPr id="5" name="Content Placeholder 4">
            <a:extLst>
              <a:ext uri="{FF2B5EF4-FFF2-40B4-BE49-F238E27FC236}">
                <a16:creationId xmlns:a16="http://schemas.microsoft.com/office/drawing/2014/main" id="{432AAE67-E23B-4F4B-820E-122A03B2358F}"/>
              </a:ext>
            </a:extLst>
          </p:cNvPr>
          <p:cNvSpPr>
            <a:spLocks noGrp="1"/>
          </p:cNvSpPr>
          <p:nvPr>
            <p:ph idx="1"/>
          </p:nvPr>
        </p:nvSpPr>
        <p:spPr/>
        <p:txBody>
          <a:bodyPr>
            <a:normAutofit/>
          </a:bodyPr>
          <a:lstStyle/>
          <a:p>
            <a:pPr marL="0" indent="0">
              <a:buNone/>
            </a:pPr>
            <a:endParaRPr lang="en-US" dirty="0"/>
          </a:p>
          <a:p>
            <a:endParaRPr lang="en-US" dirty="0"/>
          </a:p>
        </p:txBody>
      </p:sp>
      <p:pic>
        <p:nvPicPr>
          <p:cNvPr id="4" name="Picture 3">
            <a:extLst>
              <a:ext uri="{FF2B5EF4-FFF2-40B4-BE49-F238E27FC236}">
                <a16:creationId xmlns:a16="http://schemas.microsoft.com/office/drawing/2014/main" id="{A4542261-986F-A744-AEBE-B721EB434F21}"/>
              </a:ext>
            </a:extLst>
          </p:cNvPr>
          <p:cNvPicPr>
            <a:picLocks noChangeAspect="1"/>
          </p:cNvPicPr>
          <p:nvPr/>
        </p:nvPicPr>
        <p:blipFill>
          <a:blip r:embed="rId3"/>
          <a:stretch>
            <a:fillRect/>
          </a:stretch>
        </p:blipFill>
        <p:spPr>
          <a:xfrm>
            <a:off x="732775" y="1316280"/>
            <a:ext cx="2831835" cy="2464065"/>
          </a:xfrm>
          <a:prstGeom prst="rect">
            <a:avLst/>
          </a:prstGeom>
        </p:spPr>
      </p:pic>
      <p:pic>
        <p:nvPicPr>
          <p:cNvPr id="7" name="Picture 6">
            <a:extLst>
              <a:ext uri="{FF2B5EF4-FFF2-40B4-BE49-F238E27FC236}">
                <a16:creationId xmlns:a16="http://schemas.microsoft.com/office/drawing/2014/main" id="{B5A637BF-A5DE-1047-B742-9B54F7C8D997}"/>
              </a:ext>
            </a:extLst>
          </p:cNvPr>
          <p:cNvPicPr>
            <a:picLocks noChangeAspect="1"/>
          </p:cNvPicPr>
          <p:nvPr/>
        </p:nvPicPr>
        <p:blipFill>
          <a:blip r:embed="rId4"/>
          <a:stretch>
            <a:fillRect/>
          </a:stretch>
        </p:blipFill>
        <p:spPr>
          <a:xfrm>
            <a:off x="3882388" y="1522813"/>
            <a:ext cx="3124160" cy="2227777"/>
          </a:xfrm>
          <a:prstGeom prst="rect">
            <a:avLst/>
          </a:prstGeom>
        </p:spPr>
      </p:pic>
      <p:pic>
        <p:nvPicPr>
          <p:cNvPr id="8" name="Picture 7">
            <a:extLst>
              <a:ext uri="{FF2B5EF4-FFF2-40B4-BE49-F238E27FC236}">
                <a16:creationId xmlns:a16="http://schemas.microsoft.com/office/drawing/2014/main" id="{8E3EA7EE-D15B-1D45-949C-02BA36550898}"/>
              </a:ext>
            </a:extLst>
          </p:cNvPr>
          <p:cNvPicPr>
            <a:picLocks noChangeAspect="1"/>
          </p:cNvPicPr>
          <p:nvPr/>
        </p:nvPicPr>
        <p:blipFill>
          <a:blip r:embed="rId5"/>
          <a:stretch>
            <a:fillRect/>
          </a:stretch>
        </p:blipFill>
        <p:spPr>
          <a:xfrm>
            <a:off x="7526102" y="1530525"/>
            <a:ext cx="3827698" cy="2220065"/>
          </a:xfrm>
          <a:prstGeom prst="rect">
            <a:avLst/>
          </a:prstGeom>
        </p:spPr>
      </p:pic>
      <p:pic>
        <p:nvPicPr>
          <p:cNvPr id="9" name="Picture 8">
            <a:extLst>
              <a:ext uri="{FF2B5EF4-FFF2-40B4-BE49-F238E27FC236}">
                <a16:creationId xmlns:a16="http://schemas.microsoft.com/office/drawing/2014/main" id="{3833196B-B610-6A46-9BF5-16FA67BA18FE}"/>
              </a:ext>
            </a:extLst>
          </p:cNvPr>
          <p:cNvPicPr>
            <a:picLocks noChangeAspect="1"/>
          </p:cNvPicPr>
          <p:nvPr/>
        </p:nvPicPr>
        <p:blipFill>
          <a:blip r:embed="rId6"/>
          <a:stretch>
            <a:fillRect/>
          </a:stretch>
        </p:blipFill>
        <p:spPr>
          <a:xfrm>
            <a:off x="318361" y="4020464"/>
            <a:ext cx="4080639" cy="2291436"/>
          </a:xfrm>
          <a:prstGeom prst="rect">
            <a:avLst/>
          </a:prstGeom>
        </p:spPr>
      </p:pic>
      <p:pic>
        <p:nvPicPr>
          <p:cNvPr id="10" name="Picture 9">
            <a:extLst>
              <a:ext uri="{FF2B5EF4-FFF2-40B4-BE49-F238E27FC236}">
                <a16:creationId xmlns:a16="http://schemas.microsoft.com/office/drawing/2014/main" id="{3B7B5FFC-03E7-504B-8D56-27E8080A626D}"/>
              </a:ext>
            </a:extLst>
          </p:cNvPr>
          <p:cNvPicPr>
            <a:picLocks noChangeAspect="1"/>
          </p:cNvPicPr>
          <p:nvPr/>
        </p:nvPicPr>
        <p:blipFill>
          <a:blip r:embed="rId7"/>
          <a:stretch>
            <a:fillRect/>
          </a:stretch>
        </p:blipFill>
        <p:spPr>
          <a:xfrm>
            <a:off x="8822696" y="4020464"/>
            <a:ext cx="3244230" cy="2421531"/>
          </a:xfrm>
          <a:prstGeom prst="rect">
            <a:avLst/>
          </a:prstGeom>
        </p:spPr>
      </p:pic>
      <p:pic>
        <p:nvPicPr>
          <p:cNvPr id="12" name="Picture 11">
            <a:extLst>
              <a:ext uri="{FF2B5EF4-FFF2-40B4-BE49-F238E27FC236}">
                <a16:creationId xmlns:a16="http://schemas.microsoft.com/office/drawing/2014/main" id="{5DC02060-1490-3D4A-8DBE-7F8404E7242E}"/>
              </a:ext>
            </a:extLst>
          </p:cNvPr>
          <p:cNvPicPr>
            <a:picLocks noChangeAspect="1"/>
          </p:cNvPicPr>
          <p:nvPr/>
        </p:nvPicPr>
        <p:blipFill>
          <a:blip r:embed="rId8"/>
          <a:stretch>
            <a:fillRect/>
          </a:stretch>
        </p:blipFill>
        <p:spPr>
          <a:xfrm>
            <a:off x="5190399" y="4020464"/>
            <a:ext cx="3632297" cy="2421531"/>
          </a:xfrm>
          <a:prstGeom prst="rect">
            <a:avLst/>
          </a:prstGeom>
        </p:spPr>
      </p:pic>
    </p:spTree>
    <p:extLst>
      <p:ext uri="{BB962C8B-B14F-4D97-AF65-F5344CB8AC3E}">
        <p14:creationId xmlns:p14="http://schemas.microsoft.com/office/powerpoint/2010/main" val="262701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19DE-7A52-F343-9013-BF27D34010E6}"/>
              </a:ext>
            </a:extLst>
          </p:cNvPr>
          <p:cNvSpPr>
            <a:spLocks noGrp="1"/>
          </p:cNvSpPr>
          <p:nvPr>
            <p:ph type="title"/>
          </p:nvPr>
        </p:nvSpPr>
        <p:spPr/>
        <p:txBody>
          <a:bodyPr/>
          <a:lstStyle/>
          <a:p>
            <a:r>
              <a:rPr lang="en-US" dirty="0"/>
              <a:t>… and the agricultural revolution.</a:t>
            </a:r>
          </a:p>
        </p:txBody>
      </p:sp>
      <p:pic>
        <p:nvPicPr>
          <p:cNvPr id="4" name="Content Placeholder 3">
            <a:extLst>
              <a:ext uri="{FF2B5EF4-FFF2-40B4-BE49-F238E27FC236}">
                <a16:creationId xmlns:a16="http://schemas.microsoft.com/office/drawing/2014/main" id="{D0B3D15F-8986-0D45-BFC4-31F4A4FD6A2E}"/>
              </a:ext>
            </a:extLst>
          </p:cNvPr>
          <p:cNvPicPr>
            <a:picLocks noGrp="1" noChangeAspect="1"/>
          </p:cNvPicPr>
          <p:nvPr>
            <p:ph idx="1"/>
          </p:nvPr>
        </p:nvPicPr>
        <p:blipFill>
          <a:blip r:embed="rId3"/>
          <a:stretch>
            <a:fillRect/>
          </a:stretch>
        </p:blipFill>
        <p:spPr>
          <a:xfrm>
            <a:off x="838200" y="1690688"/>
            <a:ext cx="3129366" cy="2228108"/>
          </a:xfrm>
          <a:prstGeom prst="rect">
            <a:avLst/>
          </a:prstGeom>
        </p:spPr>
      </p:pic>
      <p:pic>
        <p:nvPicPr>
          <p:cNvPr id="5" name="Picture 4">
            <a:extLst>
              <a:ext uri="{FF2B5EF4-FFF2-40B4-BE49-F238E27FC236}">
                <a16:creationId xmlns:a16="http://schemas.microsoft.com/office/drawing/2014/main" id="{58B2E96E-480D-3B45-A905-A16F4C051ADF}"/>
              </a:ext>
            </a:extLst>
          </p:cNvPr>
          <p:cNvPicPr>
            <a:picLocks noChangeAspect="1"/>
          </p:cNvPicPr>
          <p:nvPr/>
        </p:nvPicPr>
        <p:blipFill>
          <a:blip r:embed="rId4"/>
          <a:stretch>
            <a:fillRect/>
          </a:stretch>
        </p:blipFill>
        <p:spPr>
          <a:xfrm>
            <a:off x="3967566" y="2147684"/>
            <a:ext cx="3214730" cy="3214730"/>
          </a:xfrm>
          <a:prstGeom prst="rect">
            <a:avLst/>
          </a:prstGeom>
        </p:spPr>
      </p:pic>
      <p:pic>
        <p:nvPicPr>
          <p:cNvPr id="6" name="Picture 5">
            <a:extLst>
              <a:ext uri="{FF2B5EF4-FFF2-40B4-BE49-F238E27FC236}">
                <a16:creationId xmlns:a16="http://schemas.microsoft.com/office/drawing/2014/main" id="{540DF31B-B2EE-324C-A32F-4BC9F6BD3E23}"/>
              </a:ext>
            </a:extLst>
          </p:cNvPr>
          <p:cNvPicPr>
            <a:picLocks noChangeAspect="1"/>
          </p:cNvPicPr>
          <p:nvPr/>
        </p:nvPicPr>
        <p:blipFill>
          <a:blip r:embed="rId5"/>
          <a:stretch>
            <a:fillRect/>
          </a:stretch>
        </p:blipFill>
        <p:spPr>
          <a:xfrm>
            <a:off x="7096932" y="3114310"/>
            <a:ext cx="4064000" cy="2705100"/>
          </a:xfrm>
          <a:prstGeom prst="rect">
            <a:avLst/>
          </a:prstGeom>
        </p:spPr>
      </p:pic>
    </p:spTree>
    <p:extLst>
      <p:ext uri="{BB962C8B-B14F-4D97-AF65-F5344CB8AC3E}">
        <p14:creationId xmlns:p14="http://schemas.microsoft.com/office/powerpoint/2010/main" val="309775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19DE-7A52-F343-9013-BF27D34010E6}"/>
              </a:ext>
            </a:extLst>
          </p:cNvPr>
          <p:cNvSpPr>
            <a:spLocks noGrp="1"/>
          </p:cNvSpPr>
          <p:nvPr>
            <p:ph type="title"/>
          </p:nvPr>
        </p:nvSpPr>
        <p:spPr/>
        <p:txBody>
          <a:bodyPr/>
          <a:lstStyle/>
          <a:p>
            <a:r>
              <a:rPr lang="en-US" dirty="0"/>
              <a:t>… dirty and clean technologies.</a:t>
            </a:r>
          </a:p>
        </p:txBody>
      </p:sp>
      <p:pic>
        <p:nvPicPr>
          <p:cNvPr id="8" name="Picture 7">
            <a:extLst>
              <a:ext uri="{FF2B5EF4-FFF2-40B4-BE49-F238E27FC236}">
                <a16:creationId xmlns:a16="http://schemas.microsoft.com/office/drawing/2014/main" id="{D000204C-22ED-5449-BBFC-64ED00E5E7B1}"/>
              </a:ext>
            </a:extLst>
          </p:cNvPr>
          <p:cNvPicPr>
            <a:picLocks noChangeAspect="1"/>
          </p:cNvPicPr>
          <p:nvPr/>
        </p:nvPicPr>
        <p:blipFill>
          <a:blip r:embed="rId3"/>
          <a:stretch>
            <a:fillRect/>
          </a:stretch>
        </p:blipFill>
        <p:spPr>
          <a:xfrm>
            <a:off x="736025" y="2173422"/>
            <a:ext cx="2689991" cy="3327934"/>
          </a:xfrm>
          <a:prstGeom prst="rect">
            <a:avLst/>
          </a:prstGeom>
        </p:spPr>
      </p:pic>
      <p:pic>
        <p:nvPicPr>
          <p:cNvPr id="9" name="Picture 8">
            <a:extLst>
              <a:ext uri="{FF2B5EF4-FFF2-40B4-BE49-F238E27FC236}">
                <a16:creationId xmlns:a16="http://schemas.microsoft.com/office/drawing/2014/main" id="{7AEC924A-ACE0-C340-AB3B-CBC54EE773B5}"/>
              </a:ext>
            </a:extLst>
          </p:cNvPr>
          <p:cNvPicPr>
            <a:picLocks noChangeAspect="1"/>
          </p:cNvPicPr>
          <p:nvPr/>
        </p:nvPicPr>
        <p:blipFill>
          <a:blip r:embed="rId4"/>
          <a:stretch>
            <a:fillRect/>
          </a:stretch>
        </p:blipFill>
        <p:spPr>
          <a:xfrm>
            <a:off x="7878708" y="2173422"/>
            <a:ext cx="3969831" cy="2642773"/>
          </a:xfrm>
          <a:prstGeom prst="rect">
            <a:avLst/>
          </a:prstGeom>
        </p:spPr>
      </p:pic>
      <p:pic>
        <p:nvPicPr>
          <p:cNvPr id="10" name="Picture 9">
            <a:extLst>
              <a:ext uri="{FF2B5EF4-FFF2-40B4-BE49-F238E27FC236}">
                <a16:creationId xmlns:a16="http://schemas.microsoft.com/office/drawing/2014/main" id="{1EC03D7C-EBB8-FC47-9529-AC63A16C23B6}"/>
              </a:ext>
            </a:extLst>
          </p:cNvPr>
          <p:cNvPicPr>
            <a:picLocks noChangeAspect="1"/>
          </p:cNvPicPr>
          <p:nvPr/>
        </p:nvPicPr>
        <p:blipFill>
          <a:blip r:embed="rId5"/>
          <a:stretch>
            <a:fillRect/>
          </a:stretch>
        </p:blipFill>
        <p:spPr>
          <a:xfrm>
            <a:off x="3946876" y="1533033"/>
            <a:ext cx="3410972" cy="2518650"/>
          </a:xfrm>
          <a:prstGeom prst="rect">
            <a:avLst/>
          </a:prstGeom>
        </p:spPr>
      </p:pic>
      <p:pic>
        <p:nvPicPr>
          <p:cNvPr id="11" name="Picture 10">
            <a:extLst>
              <a:ext uri="{FF2B5EF4-FFF2-40B4-BE49-F238E27FC236}">
                <a16:creationId xmlns:a16="http://schemas.microsoft.com/office/drawing/2014/main" id="{46C9E6BF-DF27-0541-9DAE-08F4FFE67874}"/>
              </a:ext>
            </a:extLst>
          </p:cNvPr>
          <p:cNvPicPr>
            <a:picLocks noChangeAspect="1"/>
          </p:cNvPicPr>
          <p:nvPr/>
        </p:nvPicPr>
        <p:blipFill>
          <a:blip r:embed="rId6"/>
          <a:stretch>
            <a:fillRect/>
          </a:stretch>
        </p:blipFill>
        <p:spPr>
          <a:xfrm>
            <a:off x="3670453" y="4439846"/>
            <a:ext cx="4027789" cy="2190110"/>
          </a:xfrm>
          <a:prstGeom prst="rect">
            <a:avLst/>
          </a:prstGeom>
        </p:spPr>
      </p:pic>
    </p:spTree>
    <p:extLst>
      <p:ext uri="{BB962C8B-B14F-4D97-AF65-F5344CB8AC3E}">
        <p14:creationId xmlns:p14="http://schemas.microsoft.com/office/powerpoint/2010/main" val="243507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5663D-3915-44C8-B282-1962B5BB9D3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76F4CA0-FC75-42E6-927E-733F2D322A08}"/>
              </a:ext>
            </a:extLst>
          </p:cNvPr>
          <p:cNvSpPr>
            <a:spLocks noGrp="1"/>
          </p:cNvSpPr>
          <p:nvPr>
            <p:ph idx="1"/>
          </p:nvPr>
        </p:nvSpPr>
        <p:spPr/>
        <p:txBody>
          <a:bodyPr>
            <a:normAutofit fontScale="92500" lnSpcReduction="20000"/>
          </a:bodyPr>
          <a:lstStyle/>
          <a:p>
            <a:r>
              <a:rPr lang="en-US" dirty="0"/>
              <a:t>(1) Prayer</a:t>
            </a:r>
          </a:p>
          <a:p>
            <a:r>
              <a:rPr lang="en-US" dirty="0"/>
              <a:t>(2) Population: are there too many of us?</a:t>
            </a:r>
          </a:p>
          <a:p>
            <a:r>
              <a:rPr lang="en-US" dirty="0"/>
              <a:t>(3) Malthusian Effects</a:t>
            </a:r>
          </a:p>
          <a:p>
            <a:r>
              <a:rPr lang="en-US" dirty="0"/>
              <a:t>(4) What really happened: Technological Change</a:t>
            </a:r>
          </a:p>
          <a:p>
            <a:r>
              <a:rPr lang="en-US" dirty="0"/>
              <a:t>(5) Increasing returns and economic growth</a:t>
            </a:r>
            <a:endParaRPr lang="en-US" dirty="0">
              <a:sym typeface="Wingdings" panose="05000000000000000000" pitchFamily="2" charset="2"/>
            </a:endParaRPr>
          </a:p>
          <a:p>
            <a:r>
              <a:rPr lang="en-US" dirty="0">
                <a:sym typeface="Wingdings" panose="05000000000000000000" pitchFamily="2" charset="2"/>
              </a:rPr>
              <a:t>(6) Knowledge and </a:t>
            </a:r>
            <a:r>
              <a:rPr lang="en-US">
                <a:sym typeface="Wingdings" panose="05000000000000000000" pitchFamily="2" charset="2"/>
              </a:rPr>
              <a:t>increasing returns</a:t>
            </a:r>
            <a:endParaRPr lang="en-US" dirty="0">
              <a:sym typeface="Wingdings" panose="05000000000000000000" pitchFamily="2" charset="2"/>
            </a:endParaRPr>
          </a:p>
          <a:p>
            <a:r>
              <a:rPr lang="en-US" dirty="0">
                <a:sym typeface="Wingdings" panose="05000000000000000000" pitchFamily="2" charset="2"/>
              </a:rPr>
              <a:t>(7) A natural experiment</a:t>
            </a:r>
          </a:p>
          <a:p>
            <a:r>
              <a:rPr lang="en-US" dirty="0">
                <a:sym typeface="Wingdings" panose="05000000000000000000" pitchFamily="2" charset="2"/>
              </a:rPr>
              <a:t>(8) Markets and public goods: who is left out?</a:t>
            </a:r>
          </a:p>
          <a:p>
            <a:r>
              <a:rPr lang="en-US" dirty="0">
                <a:sym typeface="Wingdings" panose="05000000000000000000" pitchFamily="2" charset="2"/>
              </a:rPr>
              <a:t>(9) Interactions and Knowledge</a:t>
            </a:r>
          </a:p>
          <a:p>
            <a:r>
              <a:rPr lang="en-US" dirty="0">
                <a:sym typeface="Wingdings" panose="05000000000000000000" pitchFamily="2" charset="2"/>
              </a:rPr>
              <a:t>(10) Closing Questions </a:t>
            </a:r>
          </a:p>
        </p:txBody>
      </p:sp>
    </p:spTree>
    <p:extLst>
      <p:ext uri="{BB962C8B-B14F-4D97-AF65-F5344CB8AC3E}">
        <p14:creationId xmlns:p14="http://schemas.microsoft.com/office/powerpoint/2010/main" val="1666002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p:txBody>
          <a:bodyPr/>
          <a:lstStyle/>
          <a:p>
            <a:pPr eaLnBrk="1" hangingPunct="1"/>
            <a:endParaRPr lang="en-US"/>
          </a:p>
        </p:txBody>
      </p:sp>
      <p:graphicFrame>
        <p:nvGraphicFramePr>
          <p:cNvPr id="55334" name="Group 38"/>
          <p:cNvGraphicFramePr>
            <a:graphicFrameLocks noGrp="1"/>
          </p:cNvGraphicFramePr>
          <p:nvPr>
            <p:ph idx="4294967295"/>
          </p:nvPr>
        </p:nvGraphicFramePr>
        <p:xfrm>
          <a:off x="1981200" y="1600200"/>
          <a:ext cx="8229600" cy="4724402"/>
        </p:xfrm>
        <a:graphic>
          <a:graphicData uri="http://schemas.openxmlformats.org/drawingml/2006/table">
            <a:tbl>
              <a:tblPr/>
              <a:tblGrid>
                <a:gridCol w="2514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066812">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3200" b="1" i="0" u="none" strike="noStrike" cap="none" normalizeH="0" baseline="0">
                        <a:ln>
                          <a:noFill/>
                        </a:ln>
                        <a:solidFill>
                          <a:schemeClr val="tx1"/>
                        </a:solidFill>
                        <a:effectLst/>
                        <a:latin typeface="Calibri" pitchFamily="34" charset="0"/>
                        <a:ea typeface="MS PGothic" pitchFamily="34" charset="-128"/>
                      </a:endParaRPr>
                    </a:p>
                  </a:txBody>
                  <a:tcPr marT="45726" marB="45726"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3200" b="1" i="0" u="none" strike="noStrike" cap="none" normalizeH="0" baseline="0">
                        <a:ln>
                          <a:noFill/>
                        </a:ln>
                        <a:solidFill>
                          <a:schemeClr val="tx1"/>
                        </a:solidFill>
                        <a:effectLst/>
                        <a:latin typeface="Calibri" pitchFamily="34" charset="0"/>
                        <a:ea typeface="MS PGothic" pitchFamily="34" charset="-128"/>
                      </a:endParaRP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1" i="0" u="none" strike="noStrike" cap="none" normalizeH="0" baseline="0">
                          <a:ln>
                            <a:noFill/>
                          </a:ln>
                          <a:solidFill>
                            <a:schemeClr val="tx1"/>
                          </a:solidFill>
                          <a:effectLst/>
                          <a:latin typeface="Calibri" pitchFamily="34" charset="0"/>
                          <a:ea typeface="MS PGothic" pitchFamily="34" charset="-128"/>
                        </a:rPr>
                        <a:t>Chad</a:t>
                      </a:r>
                    </a:p>
                  </a:txBody>
                  <a:tcPr marT="45726" marB="45726"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1" i="0" u="none" strike="noStrike" cap="none" normalizeH="0" baseline="0">
                          <a:ln>
                            <a:noFill/>
                          </a:ln>
                          <a:solidFill>
                            <a:schemeClr val="tx1"/>
                          </a:solidFill>
                          <a:effectLst/>
                          <a:latin typeface="Calibri" pitchFamily="34" charset="0"/>
                          <a:ea typeface="MS PGothic" pitchFamily="34" charset="-128"/>
                        </a:rPr>
                        <a:t>US in 1850</a:t>
                      </a:r>
                    </a:p>
                  </a:txBody>
                  <a:tcPr marT="45726" marB="45726"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3200" b="1" i="0" u="none" strike="noStrike" cap="none" normalizeH="0" baseline="0">
                        <a:ln>
                          <a:noFill/>
                        </a:ln>
                        <a:solidFill>
                          <a:schemeClr val="tx1"/>
                        </a:solidFill>
                        <a:effectLst/>
                        <a:latin typeface="Calibri" pitchFamily="34" charset="0"/>
                        <a:ea typeface="MS PGothic" pitchFamily="34" charset="-128"/>
                      </a:endParaRP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1" i="0" u="none" strike="noStrike" cap="none" normalizeH="0" baseline="0">
                          <a:ln>
                            <a:noFill/>
                          </a:ln>
                          <a:solidFill>
                            <a:schemeClr val="tx1"/>
                          </a:solidFill>
                          <a:effectLst/>
                          <a:latin typeface="Calibri" pitchFamily="34" charset="0"/>
                          <a:ea typeface="MS PGothic" pitchFamily="34" charset="-128"/>
                        </a:rPr>
                        <a:t>US </a:t>
                      </a:r>
                    </a:p>
                  </a:txBody>
                  <a:tcPr marT="45726" marB="45726" horzOverflow="overflow">
                    <a:lnL>
                      <a:noFill/>
                    </a:lnL>
                    <a:lnR>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61998">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GDP/person</a:t>
                      </a:r>
                    </a:p>
                  </a:txBody>
                  <a:tcPr marT="45726" marB="45726"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$1,600</a:t>
                      </a:r>
                    </a:p>
                  </a:txBody>
                  <a:tcPr marT="45726" marB="45726"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$2,700</a:t>
                      </a:r>
                    </a:p>
                  </a:txBody>
                  <a:tcPr marT="45726" marB="45726"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$46,300</a:t>
                      </a:r>
                    </a:p>
                  </a:txBody>
                  <a:tcPr marT="45726" marB="45726"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1"/>
                  </a:ext>
                </a:extLst>
              </a:tr>
              <a:tr h="685798">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Infant mort.</a:t>
                      </a:r>
                    </a:p>
                  </a:txBody>
                  <a:tcPr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9.7%</a:t>
                      </a:r>
                    </a:p>
                  </a:txBody>
                  <a:tcPr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23%</a:t>
                      </a:r>
                    </a:p>
                  </a:txBody>
                  <a:tcPr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0.8%</a:t>
                      </a:r>
                    </a:p>
                  </a:txBody>
                  <a:tcPr marT="45726" marB="45726"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761998">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Life exp.</a:t>
                      </a:r>
                    </a:p>
                  </a:txBody>
                  <a:tcPr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48 years</a:t>
                      </a:r>
                    </a:p>
                  </a:txBody>
                  <a:tcPr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40 years</a:t>
                      </a:r>
                    </a:p>
                  </a:txBody>
                  <a:tcPr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78 years</a:t>
                      </a:r>
                    </a:p>
                  </a:txBody>
                  <a:tcPr marT="45726" marB="45726"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685798">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 farming</a:t>
                      </a:r>
                    </a:p>
                  </a:txBody>
                  <a:tcPr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80%</a:t>
                      </a:r>
                    </a:p>
                  </a:txBody>
                  <a:tcPr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58%</a:t>
                      </a:r>
                    </a:p>
                  </a:txBody>
                  <a:tcPr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3%</a:t>
                      </a:r>
                    </a:p>
                  </a:txBody>
                  <a:tcPr marT="45726" marB="45726"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761998">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Prim. Sch.</a:t>
                      </a:r>
                    </a:p>
                  </a:txBody>
                  <a:tcPr marT="45726" marB="45726"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40%</a:t>
                      </a:r>
                    </a:p>
                  </a:txBody>
                  <a:tcPr marT="45726" marB="45726"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63%</a:t>
                      </a:r>
                    </a:p>
                  </a:txBody>
                  <a:tcPr marT="45726" marB="45726"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3200" b="0" i="0" u="none" strike="noStrike" cap="none" normalizeH="0" baseline="0">
                          <a:ln>
                            <a:noFill/>
                          </a:ln>
                          <a:solidFill>
                            <a:schemeClr val="tx1"/>
                          </a:solidFill>
                          <a:effectLst/>
                          <a:latin typeface="Calibri" pitchFamily="34" charset="0"/>
                          <a:ea typeface="MS PGothic" pitchFamily="34" charset="-128"/>
                        </a:rPr>
                        <a:t>98%</a:t>
                      </a:r>
                    </a:p>
                  </a:txBody>
                  <a:tcPr marT="45726" marB="45726"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25631" name="Slide Number Placeholder 3"/>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hangingPunct="1"/>
            <a:fld id="{2B69BD85-9B23-4CDF-B11F-842E11B22F22}" type="slidenum">
              <a:rPr lang="en-US" sz="1400"/>
              <a:pPr algn="r" eaLnBrk="1" hangingPunct="1"/>
              <a:t>20</a:t>
            </a:fld>
            <a:endParaRPr lang="en-US" sz="1400"/>
          </a:p>
        </p:txBody>
      </p:sp>
      <p:sp>
        <p:nvSpPr>
          <p:cNvPr id="8228" name="Rectangle 5"/>
          <p:cNvSpPr>
            <a:spLocks noChangeArrowheads="1"/>
          </p:cNvSpPr>
          <p:nvPr/>
        </p:nvSpPr>
        <p:spPr bwMode="auto">
          <a:xfrm>
            <a:off x="4572000" y="1905000"/>
            <a:ext cx="1143000" cy="685800"/>
          </a:xfrm>
          <a:prstGeom prst="rect">
            <a:avLst/>
          </a:prstGeom>
          <a:solidFill>
            <a:schemeClr val="bg1"/>
          </a:solidFill>
          <a:ln>
            <a:noFill/>
          </a:ln>
          <a:extLst>
            <a:ext uri="{91240B29-F687-4F45-9708-019B960494DF}">
              <a14:hiddenLine xmlns:a14="http://schemas.microsoft.com/office/drawing/2010/main" w="50800" algn="ctr">
                <a:solidFill>
                  <a:srgbClr val="000000"/>
                </a:solidFill>
                <a:round/>
                <a:headEnd/>
                <a:tailEnd type="triangle" w="lg" len="lg"/>
              </a14:hiddenLine>
            </a:ext>
          </a:extLst>
        </p:spPr>
        <p:txBody>
          <a:bodyPr/>
          <a:lstStyle/>
          <a:p>
            <a:endParaRPr lang="en-US"/>
          </a:p>
        </p:txBody>
      </p:sp>
      <p:sp>
        <p:nvSpPr>
          <p:cNvPr id="8229" name="Rectangle 6"/>
          <p:cNvSpPr>
            <a:spLocks noChangeArrowheads="1"/>
          </p:cNvSpPr>
          <p:nvPr/>
        </p:nvSpPr>
        <p:spPr bwMode="auto">
          <a:xfrm>
            <a:off x="6400800" y="1676400"/>
            <a:ext cx="1143000" cy="914400"/>
          </a:xfrm>
          <a:prstGeom prst="rect">
            <a:avLst/>
          </a:prstGeom>
          <a:solidFill>
            <a:schemeClr val="bg1"/>
          </a:solidFill>
          <a:ln>
            <a:noFill/>
          </a:ln>
          <a:extLst>
            <a:ext uri="{91240B29-F687-4F45-9708-019B960494DF}">
              <a14:hiddenLine xmlns:a14="http://schemas.microsoft.com/office/drawing/2010/main" w="50800" algn="ctr">
                <a:solidFill>
                  <a:srgbClr val="000000"/>
                </a:solidFill>
                <a:round/>
                <a:headEnd/>
                <a:tailEnd type="triangle" w="lg" len="lg"/>
              </a14:hiddenLine>
            </a:ext>
          </a:extLst>
        </p:spPr>
        <p:txBody>
          <a:bodyPr/>
          <a:lstStyle/>
          <a:p>
            <a:endParaRPr lang="en-US"/>
          </a:p>
        </p:txBody>
      </p:sp>
      <p:sp>
        <p:nvSpPr>
          <p:cNvPr id="8230" name="Rectangle 7"/>
          <p:cNvSpPr>
            <a:spLocks noChangeArrowheads="1"/>
          </p:cNvSpPr>
          <p:nvPr/>
        </p:nvSpPr>
        <p:spPr bwMode="auto">
          <a:xfrm>
            <a:off x="8229600" y="1905000"/>
            <a:ext cx="990600" cy="685800"/>
          </a:xfrm>
          <a:prstGeom prst="rect">
            <a:avLst/>
          </a:prstGeom>
          <a:solidFill>
            <a:schemeClr val="bg1"/>
          </a:solidFill>
          <a:ln>
            <a:noFill/>
          </a:ln>
          <a:extLst>
            <a:ext uri="{91240B29-F687-4F45-9708-019B960494DF}">
              <a14:hiddenLine xmlns:a14="http://schemas.microsoft.com/office/drawing/2010/main" w="50800" algn="ctr">
                <a:solidFill>
                  <a:srgbClr val="000000"/>
                </a:solidFill>
                <a:round/>
                <a:headEnd/>
                <a:tailEnd type="triangle" w="lg" len="lg"/>
              </a14:hiddenLine>
            </a:ext>
          </a:extLst>
        </p:spPr>
        <p:txBody>
          <a:bodyPr/>
          <a:lstStyle/>
          <a:p>
            <a:endParaRPr lang="en-US"/>
          </a:p>
        </p:txBody>
      </p:sp>
      <p:sp>
        <p:nvSpPr>
          <p:cNvPr id="10" name="Rectangle 9"/>
          <p:cNvSpPr>
            <a:spLocks noChangeArrowheads="1"/>
          </p:cNvSpPr>
          <p:nvPr/>
        </p:nvSpPr>
        <p:spPr bwMode="auto">
          <a:xfrm>
            <a:off x="4343400" y="2743200"/>
            <a:ext cx="1905000" cy="3505200"/>
          </a:xfrm>
          <a:prstGeom prst="rect">
            <a:avLst/>
          </a:prstGeom>
          <a:solidFill>
            <a:schemeClr val="bg1"/>
          </a:solidFill>
          <a:ln>
            <a:noFill/>
          </a:ln>
          <a:extLst>
            <a:ext uri="{91240B29-F687-4F45-9708-019B960494DF}">
              <a14:hiddenLine xmlns:a14="http://schemas.microsoft.com/office/drawing/2010/main" w="50800" algn="ctr">
                <a:solidFill>
                  <a:srgbClr val="000000"/>
                </a:solidFill>
                <a:round/>
                <a:headEnd/>
                <a:tailEnd type="triangle" w="lg" len="lg"/>
              </a14:hiddenLine>
            </a:ext>
          </a:extLst>
        </p:spPr>
        <p:txBody>
          <a:bodyPr/>
          <a:lstStyle/>
          <a:p>
            <a:endParaRPr lang="en-US"/>
          </a:p>
        </p:txBody>
      </p:sp>
      <p:sp>
        <p:nvSpPr>
          <p:cNvPr id="11" name="Rectangle 10"/>
          <p:cNvSpPr>
            <a:spLocks noChangeArrowheads="1"/>
          </p:cNvSpPr>
          <p:nvPr/>
        </p:nvSpPr>
        <p:spPr bwMode="auto">
          <a:xfrm>
            <a:off x="6248400" y="2743200"/>
            <a:ext cx="1752600" cy="3429000"/>
          </a:xfrm>
          <a:prstGeom prst="rect">
            <a:avLst/>
          </a:prstGeom>
          <a:solidFill>
            <a:schemeClr val="bg1"/>
          </a:solidFill>
          <a:ln>
            <a:noFill/>
          </a:ln>
          <a:extLst>
            <a:ext uri="{91240B29-F687-4F45-9708-019B960494DF}">
              <a14:hiddenLine xmlns:a14="http://schemas.microsoft.com/office/drawing/2010/main" w="50800" algn="ctr">
                <a:solidFill>
                  <a:srgbClr val="000000"/>
                </a:solidFill>
                <a:round/>
                <a:headEnd/>
                <a:tailEnd type="triangle" w="lg" len="lg"/>
              </a14:hiddenLine>
            </a:ext>
          </a:extLst>
        </p:spPr>
        <p:txBody>
          <a:bodyPr/>
          <a:lstStyle/>
          <a:p>
            <a:endParaRPr lang="en-US"/>
          </a:p>
        </p:txBody>
      </p:sp>
      <p:sp>
        <p:nvSpPr>
          <p:cNvPr id="12" name="Rectangle 11"/>
          <p:cNvSpPr>
            <a:spLocks noChangeArrowheads="1"/>
          </p:cNvSpPr>
          <p:nvPr/>
        </p:nvSpPr>
        <p:spPr bwMode="auto">
          <a:xfrm>
            <a:off x="8077200" y="2743200"/>
            <a:ext cx="1752600" cy="3429000"/>
          </a:xfrm>
          <a:prstGeom prst="rect">
            <a:avLst/>
          </a:prstGeom>
          <a:solidFill>
            <a:schemeClr val="bg1"/>
          </a:solidFill>
          <a:ln>
            <a:noFill/>
          </a:ln>
          <a:extLst>
            <a:ext uri="{91240B29-F687-4F45-9708-019B960494DF}">
              <a14:hiddenLine xmlns:a14="http://schemas.microsoft.com/office/drawing/2010/main" w="50800" algn="ctr">
                <a:solidFill>
                  <a:srgbClr val="000000"/>
                </a:solidFill>
                <a:round/>
                <a:headEnd/>
                <a:tailEnd type="triangle" w="lg" len="lg"/>
              </a14:hiddenLine>
            </a:ext>
          </a:extLst>
        </p:spPr>
        <p:txBody>
          <a:bodyPr/>
          <a:lstStyle/>
          <a:p>
            <a:endParaRPr lang="en-US"/>
          </a:p>
        </p:txBody>
      </p:sp>
    </p:spTree>
    <p:extLst>
      <p:ext uri="{BB962C8B-B14F-4D97-AF65-F5344CB8AC3E}">
        <p14:creationId xmlns:p14="http://schemas.microsoft.com/office/powerpoint/2010/main" val="1091883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8228"/>
                                        </p:tgtEl>
                                      </p:cBhvr>
                                    </p:animEffect>
                                    <p:set>
                                      <p:cBhvr>
                                        <p:cTn id="7" dur="1" fill="hold">
                                          <p:stCondLst>
                                            <p:cond delay="499"/>
                                          </p:stCondLst>
                                        </p:cTn>
                                        <p:tgtEl>
                                          <p:spTgt spid="822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0" nodeType="clickEffect">
                                  <p:stCondLst>
                                    <p:cond delay="0"/>
                                  </p:stCondLst>
                                  <p:childTnLst>
                                    <p:animEffect transition="out" filter="dissolv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0" nodeType="clickEffect">
                                  <p:stCondLst>
                                    <p:cond delay="0"/>
                                  </p:stCondLst>
                                  <p:childTnLst>
                                    <p:animEffect transition="out" filter="dissolve">
                                      <p:cBhvr>
                                        <p:cTn id="21" dur="500"/>
                                        <p:tgtEl>
                                          <p:spTgt spid="8230"/>
                                        </p:tgtEl>
                                      </p:cBhvr>
                                    </p:animEffect>
                                    <p:set>
                                      <p:cBhvr>
                                        <p:cTn id="22" dur="1" fill="hold">
                                          <p:stCondLst>
                                            <p:cond delay="499"/>
                                          </p:stCondLst>
                                        </p:cTn>
                                        <p:tgtEl>
                                          <p:spTgt spid="82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xit" presetSubtype="0" fill="hold" grpId="0" nodeType="clickEffect">
                                  <p:stCondLst>
                                    <p:cond delay="0"/>
                                  </p:stCondLst>
                                  <p:childTnLst>
                                    <p:animEffect transition="out" filter="dissolv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xit" presetSubtype="0" fill="hold" grpId="0" nodeType="clickEffect">
                                  <p:stCondLst>
                                    <p:cond delay="0"/>
                                  </p:stCondLst>
                                  <p:childTnLst>
                                    <p:animEffect transition="out" filter="dissolve">
                                      <p:cBhvr>
                                        <p:cTn id="31" dur="500"/>
                                        <p:tgtEl>
                                          <p:spTgt spid="8229"/>
                                        </p:tgtEl>
                                      </p:cBhvr>
                                    </p:animEffect>
                                    <p:set>
                                      <p:cBhvr>
                                        <p:cTn id="32" dur="1" fill="hold">
                                          <p:stCondLst>
                                            <p:cond delay="499"/>
                                          </p:stCondLst>
                                        </p:cTn>
                                        <p:tgtEl>
                                          <p:spTgt spid="8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8" grpId="0" animBg="1"/>
      <p:bldP spid="8229" grpId="0" animBg="1"/>
      <p:bldP spid="8230"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growth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Every single country that has high average living standards today was poor in 1850</a:t>
                </a:r>
              </a:p>
              <a:p>
                <a:r>
                  <a:rPr lang="en-US" dirty="0"/>
                  <a:t>These countries all improved their average living standards by experiencing a century or more of per capita economic growth</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𝑝𝑒𝑟</m:t>
                      </m:r>
                      <m:r>
                        <a:rPr lang="en-US" b="0" i="1" smtClean="0">
                          <a:latin typeface="Cambria Math" panose="02040503050406030204" pitchFamily="18" charset="0"/>
                        </a:rPr>
                        <m:t> </m:t>
                      </m:r>
                      <m:r>
                        <a:rPr lang="en-US" b="0" i="1" smtClean="0">
                          <a:latin typeface="Cambria Math" panose="02040503050406030204" pitchFamily="18" charset="0"/>
                        </a:rPr>
                        <m:t>𝑐𝑎𝑝𝑖𝑡𝑎</m:t>
                      </m:r>
                      <m:r>
                        <a:rPr lang="en-US" b="0" i="1" smtClean="0">
                          <a:latin typeface="Cambria Math" panose="02040503050406030204" pitchFamily="18" charset="0"/>
                        </a:rPr>
                        <m:t> </m:t>
                      </m:r>
                      <m:r>
                        <a:rPr lang="en-US" b="0" i="1" smtClean="0">
                          <a:latin typeface="Cambria Math" panose="02040503050406030204" pitchFamily="18" charset="0"/>
                        </a:rPr>
                        <m:t>𝑒𝑐𝑜𝑛𝑜𝑚𝑖𝑐</m:t>
                      </m:r>
                      <m:r>
                        <a:rPr lang="en-US" b="0" i="1" smtClean="0">
                          <a:latin typeface="Cambria Math" panose="02040503050406030204" pitchFamily="18" charset="0"/>
                        </a:rPr>
                        <m:t> </m:t>
                      </m:r>
                      <m:r>
                        <a:rPr lang="en-US" b="0" i="1" smtClean="0">
                          <a:latin typeface="Cambria Math" panose="02040503050406030204" pitchFamily="18" charset="0"/>
                        </a:rPr>
                        <m:t>𝑜𝑢𝑡𝑝𝑢𝑡</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𝑒𝑐𝑜𝑛𝑜𝑚𝑖𝑐</m:t>
                          </m:r>
                          <m:r>
                            <a:rPr lang="en-US" b="0" i="1" smtClean="0">
                              <a:latin typeface="Cambria Math" panose="02040503050406030204" pitchFamily="18" charset="0"/>
                            </a:rPr>
                            <m:t> </m:t>
                          </m:r>
                          <m:r>
                            <a:rPr lang="en-US" b="0" i="1" smtClean="0">
                              <a:latin typeface="Cambria Math" panose="02040503050406030204" pitchFamily="18" charset="0"/>
                            </a:rPr>
                            <m:t>𝑜𝑢𝑡𝑝𝑢𝑡</m:t>
                          </m:r>
                        </m:num>
                        <m:den>
                          <m:r>
                            <a:rPr lang="en-US" b="0" i="1" smtClean="0">
                              <a:latin typeface="Cambria Math" panose="02040503050406030204" pitchFamily="18" charset="0"/>
                            </a:rPr>
                            <m:t>𝑡𝑜𝑡𝑎𝑙</m:t>
                          </m:r>
                          <m:r>
                            <a:rPr lang="en-US" b="0" i="1" smtClean="0">
                              <a:latin typeface="Cambria Math" panose="02040503050406030204" pitchFamily="18" charset="0"/>
                            </a:rPr>
                            <m:t> </m:t>
                          </m:r>
                          <m:r>
                            <a:rPr lang="en-US" b="0" i="1" smtClean="0">
                              <a:latin typeface="Cambria Math" panose="02040503050406030204" pitchFamily="18" charset="0"/>
                            </a:rPr>
                            <m:t>𝑝𝑜𝑝𝑢𝑙𝑎𝑡𝑖𝑜𝑛</m:t>
                          </m:r>
                        </m:den>
                      </m:f>
                    </m:oMath>
                  </m:oMathPara>
                </a14:m>
                <a:endParaRPr lang="en-US" dirty="0"/>
              </a:p>
              <a:p>
                <a:r>
                  <a:rPr lang="en-US" dirty="0"/>
                  <a:t>None of these countries attained per capita economic growth merely through long-term population reductions (reducing the denominator). Something deeper happened to increase the numerator.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43" t="-2241" r="-348" b="-420"/>
                </a:stretch>
              </a:blipFill>
            </p:spPr>
            <p:txBody>
              <a:bodyPr/>
              <a:lstStyle/>
              <a:p>
                <a:r>
                  <a:rPr lang="en-US">
                    <a:noFill/>
                  </a:rPr>
                  <a:t> </a:t>
                </a:r>
              </a:p>
            </p:txBody>
          </p:sp>
        </mc:Fallback>
      </mc:AlternateContent>
    </p:spTree>
    <p:extLst>
      <p:ext uri="{BB962C8B-B14F-4D97-AF65-F5344CB8AC3E}">
        <p14:creationId xmlns:p14="http://schemas.microsoft.com/office/powerpoint/2010/main" val="2196767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economies grow?</a:t>
            </a:r>
          </a:p>
        </p:txBody>
      </p:sp>
      <p:sp>
        <p:nvSpPr>
          <p:cNvPr id="3" name="Content Placeholder 2"/>
          <p:cNvSpPr>
            <a:spLocks noGrp="1"/>
          </p:cNvSpPr>
          <p:nvPr>
            <p:ph idx="1"/>
          </p:nvPr>
        </p:nvSpPr>
        <p:spPr/>
        <p:txBody>
          <a:bodyPr/>
          <a:lstStyle/>
          <a:p>
            <a:r>
              <a:rPr lang="en-US" dirty="0"/>
              <a:t>Economic growth = growth in economic output per person</a:t>
            </a:r>
          </a:p>
          <a:p>
            <a:r>
              <a:rPr lang="en-US" dirty="0"/>
              <a:t>What makes economies grow? Is it more physical capital </a:t>
            </a:r>
            <a:r>
              <a:rPr lang="en-US"/>
              <a:t>(factories)?</a:t>
            </a:r>
            <a:endParaRPr lang="en-US" dirty="0"/>
          </a:p>
        </p:txBody>
      </p:sp>
    </p:spTree>
    <p:extLst>
      <p:ext uri="{BB962C8B-B14F-4D97-AF65-F5344CB8AC3E}">
        <p14:creationId xmlns:p14="http://schemas.microsoft.com/office/powerpoint/2010/main" val="1155107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95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26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2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431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12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555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874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555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2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9316" y="1371600"/>
            <a:ext cx="881063"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896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555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2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9316" y="1371600"/>
            <a:ext cx="881063" cy="704850"/>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y 2"/>
          <p:cNvSpPr/>
          <p:nvPr/>
        </p:nvSpPr>
        <p:spPr>
          <a:xfrm>
            <a:off x="3589953" y="1240475"/>
            <a:ext cx="1066800" cy="914400"/>
          </a:xfrm>
          <a:prstGeom prst="mathMultiply">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6016447" y="1240475"/>
            <a:ext cx="1066800" cy="914400"/>
          </a:xfrm>
          <a:prstGeom prst="mathMultiply">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37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D646E-A63B-F34F-91A9-47AB3EAE2A31}"/>
              </a:ext>
            </a:extLst>
          </p:cNvPr>
          <p:cNvSpPr>
            <a:spLocks noGrp="1"/>
          </p:cNvSpPr>
          <p:nvPr>
            <p:ph type="title"/>
          </p:nvPr>
        </p:nvSpPr>
        <p:spPr/>
        <p:txBody>
          <a:bodyPr/>
          <a:lstStyle/>
          <a:p>
            <a:pPr algn="ctr"/>
            <a:r>
              <a:rPr lang="en-US" dirty="0"/>
              <a:t>Population Worries: Today</a:t>
            </a:r>
          </a:p>
        </p:txBody>
      </p:sp>
      <p:sp>
        <p:nvSpPr>
          <p:cNvPr id="3" name="Content Placeholder 2">
            <a:extLst>
              <a:ext uri="{FF2B5EF4-FFF2-40B4-BE49-F238E27FC236}">
                <a16:creationId xmlns:a16="http://schemas.microsoft.com/office/drawing/2014/main" id="{7F8AAE07-2B85-F540-B168-27E094454D12}"/>
              </a:ext>
            </a:extLst>
          </p:cNvPr>
          <p:cNvSpPr>
            <a:spLocks noGrp="1"/>
          </p:cNvSpPr>
          <p:nvPr>
            <p:ph idx="1"/>
          </p:nvPr>
        </p:nvSpPr>
        <p:spPr/>
        <p:txBody>
          <a:bodyPr/>
          <a:lstStyle/>
          <a:p>
            <a:r>
              <a:rPr lang="en-US" dirty="0"/>
              <a:t>“As the population grows—and demand for water and land increases—it will be difficult to increase food production in a sustainable way.  Furthermore, climate change will contribute to more erratic and extreme weather patterns, such as unprecedented droughts and floods that reduce available farm land, and will create more challenges for farming.”  </a:t>
            </a:r>
          </a:p>
          <a:p>
            <a:pPr marL="0" indent="0">
              <a:buNone/>
            </a:pPr>
            <a:r>
              <a:rPr lang="en-US" i="1" dirty="0"/>
              <a:t>		A Practical Guide to Population and Development, 						(</a:t>
            </a:r>
            <a:r>
              <a:rPr lang="en-US" dirty="0"/>
              <a:t>Population Reference Bureau, 2014)</a:t>
            </a:r>
          </a:p>
          <a:p>
            <a:pPr marL="0" indent="0">
              <a:buNone/>
            </a:pPr>
            <a:r>
              <a:rPr lang="en-US" dirty="0"/>
              <a:t>				 </a:t>
            </a:r>
          </a:p>
        </p:txBody>
      </p:sp>
    </p:spTree>
    <p:extLst>
      <p:ext uri="{BB962C8B-B14F-4D97-AF65-F5344CB8AC3E}">
        <p14:creationId xmlns:p14="http://schemas.microsoft.com/office/powerpoint/2010/main" val="951882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555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2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025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11448" y="1295400"/>
            <a:ext cx="753447" cy="78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12803" y="1295400"/>
            <a:ext cx="753447" cy="78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861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555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229675"/>
            <a:ext cx="1669694" cy="149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65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116224"/>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229675"/>
            <a:ext cx="1669694" cy="149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747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116224"/>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229675"/>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2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9316"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9115" y="1371600"/>
            <a:ext cx="881063"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559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116224"/>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229675"/>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2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9316"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9115" y="1371600"/>
            <a:ext cx="881063" cy="704850"/>
          </a:xfrm>
          <a:prstGeom prst="rect">
            <a:avLst/>
          </a:prstGeom>
          <a:noFill/>
          <a:extLst>
            <a:ext uri="{909E8E84-426E-40DD-AFC4-6F175D3DCCD1}">
              <a14:hiddenFill xmlns:a14="http://schemas.microsoft.com/office/drawing/2010/main">
                <a:solidFill>
                  <a:srgbClr val="FFFFFF"/>
                </a:solidFill>
              </a14:hiddenFill>
            </a:ext>
          </a:extLst>
        </p:spPr>
      </p:pic>
      <p:sp>
        <p:nvSpPr>
          <p:cNvPr id="10" name="Multiply 9"/>
          <p:cNvSpPr/>
          <p:nvPr/>
        </p:nvSpPr>
        <p:spPr>
          <a:xfrm>
            <a:off x="3589953" y="1240475"/>
            <a:ext cx="1066800" cy="914400"/>
          </a:xfrm>
          <a:prstGeom prst="mathMultiply">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y 10"/>
          <p:cNvSpPr/>
          <p:nvPr/>
        </p:nvSpPr>
        <p:spPr>
          <a:xfrm>
            <a:off x="6016446" y="1237537"/>
            <a:ext cx="1066800" cy="914400"/>
          </a:xfrm>
          <a:prstGeom prst="mathMultiply">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y 11"/>
          <p:cNvSpPr/>
          <p:nvPr/>
        </p:nvSpPr>
        <p:spPr>
          <a:xfrm>
            <a:off x="8226246" y="1221158"/>
            <a:ext cx="1066800" cy="914400"/>
          </a:xfrm>
          <a:prstGeom prst="mathMultiply">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638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116224"/>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229675"/>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2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9315"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9116" y="1371600"/>
            <a:ext cx="881063" cy="704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962401" y="1295400"/>
            <a:ext cx="753447" cy="78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677026" y="1333500"/>
            <a:ext cx="753447" cy="78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186366" y="1333500"/>
            <a:ext cx="753447" cy="78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638801" y="1300029"/>
            <a:ext cx="753447" cy="78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598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growth</a:t>
            </a:r>
          </a:p>
        </p:txBody>
      </p:sp>
      <p:sp>
        <p:nvSpPr>
          <p:cNvPr id="3" name="Content Placeholder 2"/>
          <p:cNvSpPr>
            <a:spLocks noGrp="1"/>
          </p:cNvSpPr>
          <p:nvPr>
            <p:ph idx="1"/>
          </p:nvPr>
        </p:nvSpPr>
        <p:spPr/>
        <p:txBody>
          <a:bodyPr/>
          <a:lstStyle/>
          <a:p>
            <a:r>
              <a:rPr lang="en-US" dirty="0"/>
              <a:t>When labor is fixed, each extra unit of capital produces a smaller increase in output</a:t>
            </a:r>
          </a:p>
          <a:p>
            <a:r>
              <a:rPr lang="en-US" dirty="0"/>
              <a:t>This is called </a:t>
            </a:r>
            <a:r>
              <a:rPr lang="en-US" i="1" dirty="0"/>
              <a:t>diminishing marginal returns</a:t>
            </a:r>
            <a:r>
              <a:rPr lang="en-US" dirty="0"/>
              <a:t>, and it is one of the most empirically-verified phenomena in all of economics</a:t>
            </a:r>
          </a:p>
          <a:p>
            <a:r>
              <a:rPr lang="en-US" dirty="0"/>
              <a:t>We also call it </a:t>
            </a:r>
            <a:r>
              <a:rPr lang="en-US" i="1" dirty="0"/>
              <a:t>decreasing returns to scale:      </a:t>
            </a:r>
            <a:r>
              <a:rPr lang="en-US" dirty="0"/>
              <a:t>as the scale of our factories doubles, our output less than doubles</a:t>
            </a:r>
          </a:p>
        </p:txBody>
      </p:sp>
    </p:spTree>
    <p:extLst>
      <p:ext uri="{BB962C8B-B14F-4D97-AF65-F5344CB8AC3E}">
        <p14:creationId xmlns:p14="http://schemas.microsoft.com/office/powerpoint/2010/main" val="365287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Labor together</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576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Labor together</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2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250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Labor together</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11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D2B0-155F-A244-B3F8-35830EC6F4F1}"/>
              </a:ext>
            </a:extLst>
          </p:cNvPr>
          <p:cNvSpPr>
            <a:spLocks noGrp="1"/>
          </p:cNvSpPr>
          <p:nvPr>
            <p:ph type="title"/>
          </p:nvPr>
        </p:nvSpPr>
        <p:spPr/>
        <p:txBody>
          <a:bodyPr/>
          <a:lstStyle/>
          <a:p>
            <a:pPr algn="ctr"/>
            <a:r>
              <a:rPr lang="en-US" dirty="0"/>
              <a:t>Population Worries: 1968</a:t>
            </a:r>
          </a:p>
        </p:txBody>
      </p:sp>
      <p:sp>
        <p:nvSpPr>
          <p:cNvPr id="3" name="Content Placeholder 2">
            <a:extLst>
              <a:ext uri="{FF2B5EF4-FFF2-40B4-BE49-F238E27FC236}">
                <a16:creationId xmlns:a16="http://schemas.microsoft.com/office/drawing/2014/main" id="{76764668-5AE7-B141-BEB1-7B6775B4D2AC}"/>
              </a:ext>
            </a:extLst>
          </p:cNvPr>
          <p:cNvSpPr>
            <a:spLocks noGrp="1"/>
          </p:cNvSpPr>
          <p:nvPr>
            <p:ph idx="1"/>
          </p:nvPr>
        </p:nvSpPr>
        <p:spPr/>
        <p:txBody>
          <a:bodyPr/>
          <a:lstStyle/>
          <a:p>
            <a:r>
              <a:rPr lang="en-US" dirty="0"/>
              <a:t>“The battle to feed all of humanity is over.  In the 1970’s hundreds of millions of people will starve to death in spite of any crash programs embarked upon now.”</a:t>
            </a:r>
          </a:p>
          <a:p>
            <a:pPr marL="0" indent="0">
              <a:buNone/>
            </a:pPr>
            <a:r>
              <a:rPr lang="en-US" dirty="0"/>
              <a:t>					</a:t>
            </a:r>
            <a:r>
              <a:rPr lang="en-US" i="1" dirty="0"/>
              <a:t>The Population Bomb </a:t>
            </a:r>
          </a:p>
          <a:p>
            <a:pPr marL="0" indent="0">
              <a:buNone/>
            </a:pPr>
            <a:r>
              <a:rPr lang="en-US" dirty="0"/>
              <a:t>					(Paul Ehrlich, 1968)</a:t>
            </a:r>
          </a:p>
        </p:txBody>
      </p:sp>
    </p:spTree>
    <p:extLst>
      <p:ext uri="{BB962C8B-B14F-4D97-AF65-F5344CB8AC3E}">
        <p14:creationId xmlns:p14="http://schemas.microsoft.com/office/powerpoint/2010/main" val="3591935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Labor together</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22" y="4121209"/>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979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Labor together</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2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9316"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49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Labor together</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2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9316"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kdoran\AppData\Local\Microsoft\Windows\Temporary Internet Files\Content.IE5\EBXVZ0H6\MC90043466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8800" y="1289284"/>
            <a:ext cx="350400" cy="3224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kdoran\AppData\Local\Microsoft\Windows\Temporary Internet Files\Content.IE5\EBXVZ0H6\MC90043466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9665" y="1289284"/>
            <a:ext cx="350400" cy="32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198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Labor together</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2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9316"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kdoran\AppData\Local\Microsoft\Windows\Temporary Internet Files\Content.IE5\EBXVZ0H6\MC90043466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8800" y="1289284"/>
            <a:ext cx="350400" cy="3224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kdoran\AppData\Local\Microsoft\Windows\Temporary Internet Files\Content.IE5\EBXVZ0H6\MC90043466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9665" y="1289284"/>
            <a:ext cx="350400" cy="3224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kdoran\AppData\Local\Microsoft\Windows\Temporary Internet Files\Content.IE5\5DZICKDO\MC900434859[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6021" y="1905000"/>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154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and Labor together</a:t>
            </a:r>
          </a:p>
        </p:txBody>
      </p:sp>
      <p:sp>
        <p:nvSpPr>
          <p:cNvPr id="3" name="Content Placeholder 2"/>
          <p:cNvSpPr>
            <a:spLocks noGrp="1"/>
          </p:cNvSpPr>
          <p:nvPr>
            <p:ph idx="1"/>
          </p:nvPr>
        </p:nvSpPr>
        <p:spPr/>
        <p:txBody>
          <a:bodyPr/>
          <a:lstStyle/>
          <a:p>
            <a:r>
              <a:rPr lang="en-US" dirty="0"/>
              <a:t>If we increase both capital and labor, then the best we can do is </a:t>
            </a:r>
            <a:r>
              <a:rPr lang="en-US" i="1" dirty="0"/>
              <a:t>constant returns to scale</a:t>
            </a:r>
          </a:p>
          <a:p>
            <a:r>
              <a:rPr lang="en-US" dirty="0"/>
              <a:t>We double our inputs, and we get double our output</a:t>
            </a:r>
          </a:p>
          <a:p>
            <a:endParaRPr lang="en-US" dirty="0"/>
          </a:p>
        </p:txBody>
      </p:sp>
    </p:spTree>
    <p:extLst>
      <p:ext uri="{BB962C8B-B14F-4D97-AF65-F5344CB8AC3E}">
        <p14:creationId xmlns:p14="http://schemas.microsoft.com/office/powerpoint/2010/main" val="1126712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Constant returns to scale and growth</a:t>
            </a:r>
          </a:p>
        </p:txBody>
      </p:sp>
      <p:sp>
        <p:nvSpPr>
          <p:cNvPr id="3" name="Content Placeholder 2"/>
          <p:cNvSpPr>
            <a:spLocks noGrp="1"/>
          </p:cNvSpPr>
          <p:nvPr>
            <p:ph idx="1"/>
          </p:nvPr>
        </p:nvSpPr>
        <p:spPr/>
        <p:txBody>
          <a:bodyPr/>
          <a:lstStyle/>
          <a:p>
            <a:r>
              <a:rPr lang="en-US" dirty="0"/>
              <a:t>In a world of constant returns to scale, we can’t have </a:t>
            </a:r>
            <a:r>
              <a:rPr lang="en-US" i="1" dirty="0"/>
              <a:t>per capita </a:t>
            </a:r>
            <a:r>
              <a:rPr lang="en-US" dirty="0"/>
              <a:t>economic growth</a:t>
            </a:r>
          </a:p>
          <a:p>
            <a:r>
              <a:rPr lang="en-US" dirty="0"/>
              <a:t>The best we can do in that world is to match any increases in population by a proportionate increase in production: per capita is constant</a:t>
            </a:r>
          </a:p>
          <a:p>
            <a:r>
              <a:rPr lang="en-US" dirty="0"/>
              <a:t>Maybe we need </a:t>
            </a:r>
            <a:r>
              <a:rPr lang="en-US" i="1" dirty="0"/>
              <a:t>increasing returns to scale </a:t>
            </a:r>
            <a:r>
              <a:rPr lang="en-US" dirty="0"/>
              <a:t>to get per capita economic growth</a:t>
            </a:r>
          </a:p>
        </p:txBody>
      </p:sp>
    </p:spTree>
    <p:extLst>
      <p:ext uri="{BB962C8B-B14F-4D97-AF65-F5344CB8AC3E}">
        <p14:creationId xmlns:p14="http://schemas.microsoft.com/office/powerpoint/2010/main" val="2882007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Increasing Returns to Scale</a:t>
            </a:r>
          </a:p>
        </p:txBody>
      </p:sp>
      <p:sp>
        <p:nvSpPr>
          <p:cNvPr id="3" name="Content Placeholder 2"/>
          <p:cNvSpPr>
            <a:spLocks noGrp="1"/>
          </p:cNvSpPr>
          <p:nvPr>
            <p:ph idx="1"/>
          </p:nvPr>
        </p:nvSpPr>
        <p:spPr/>
        <p:txBody>
          <a:bodyPr/>
          <a:lstStyle/>
          <a:p>
            <a:r>
              <a:rPr lang="en-US" dirty="0"/>
              <a:t>Under increasing returns to scale, if we double all of our inputs, we more than double our outputs.</a:t>
            </a:r>
          </a:p>
          <a:p>
            <a:r>
              <a:rPr lang="en-US" dirty="0"/>
              <a:t>That means that each worker gets more then they used to</a:t>
            </a:r>
          </a:p>
          <a:p>
            <a:r>
              <a:rPr lang="en-US" dirty="0"/>
              <a:t>That means long-term economic growth!</a:t>
            </a:r>
          </a:p>
        </p:txBody>
      </p:sp>
    </p:spTree>
    <p:extLst>
      <p:ext uri="{BB962C8B-B14F-4D97-AF65-F5344CB8AC3E}">
        <p14:creationId xmlns:p14="http://schemas.microsoft.com/office/powerpoint/2010/main" val="3620907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a:t>
            </a:r>
          </a:p>
        </p:txBody>
      </p:sp>
      <p:sp>
        <p:nvSpPr>
          <p:cNvPr id="3" name="Content Placeholder 2"/>
          <p:cNvSpPr>
            <a:spLocks noGrp="1"/>
          </p:cNvSpPr>
          <p:nvPr>
            <p:ph idx="1"/>
          </p:nvPr>
        </p:nvSpPr>
        <p:spPr/>
        <p:txBody>
          <a:bodyPr>
            <a:normAutofit/>
          </a:bodyPr>
          <a:lstStyle/>
          <a:p>
            <a:r>
              <a:rPr lang="en-US" dirty="0"/>
              <a:t>Maybe there’s another input to production we’ve forgotten, that gives increasing returns</a:t>
            </a:r>
          </a:p>
          <a:p>
            <a:r>
              <a:rPr lang="en-US" dirty="0"/>
              <a:t>We’ve covered the physical </a:t>
            </a:r>
            <a:r>
              <a:rPr lang="en-US" i="1" dirty="0"/>
              <a:t>stuff</a:t>
            </a:r>
            <a:r>
              <a:rPr lang="en-US" dirty="0"/>
              <a:t> that goes into production (raw materials, factories, </a:t>
            </a:r>
            <a:r>
              <a:rPr lang="en-US" dirty="0" err="1"/>
              <a:t>etc</a:t>
            </a:r>
            <a:r>
              <a:rPr lang="en-US" dirty="0"/>
              <a:t>).</a:t>
            </a:r>
          </a:p>
          <a:p>
            <a:r>
              <a:rPr lang="en-US" dirty="0"/>
              <a:t>We’ve covered the </a:t>
            </a:r>
            <a:r>
              <a:rPr lang="en-US" i="1" dirty="0"/>
              <a:t>labor</a:t>
            </a:r>
            <a:r>
              <a:rPr lang="en-US" dirty="0"/>
              <a:t> that manipulates that physical stuff</a:t>
            </a:r>
          </a:p>
          <a:p>
            <a:r>
              <a:rPr lang="en-US" dirty="0"/>
              <a:t>What about the </a:t>
            </a:r>
            <a:r>
              <a:rPr lang="en-US" i="1" dirty="0"/>
              <a:t>instructions</a:t>
            </a:r>
            <a:r>
              <a:rPr lang="en-US" dirty="0"/>
              <a:t> for manipulating that stuff? What about </a:t>
            </a:r>
            <a:r>
              <a:rPr lang="en-US" i="1" dirty="0"/>
              <a:t>knowledge</a:t>
            </a:r>
            <a:r>
              <a:rPr lang="en-US" dirty="0"/>
              <a:t>?</a:t>
            </a:r>
          </a:p>
        </p:txBody>
      </p:sp>
    </p:spTree>
    <p:extLst>
      <p:ext uri="{BB962C8B-B14F-4D97-AF65-F5344CB8AC3E}">
        <p14:creationId xmlns:p14="http://schemas.microsoft.com/office/powerpoint/2010/main" val="2743714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13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076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ACD1-7154-074F-AFED-EB0EB68A6BFF}"/>
              </a:ext>
            </a:extLst>
          </p:cNvPr>
          <p:cNvSpPr>
            <a:spLocks noGrp="1"/>
          </p:cNvSpPr>
          <p:nvPr>
            <p:ph type="title"/>
          </p:nvPr>
        </p:nvSpPr>
        <p:spPr/>
        <p:txBody>
          <a:bodyPr/>
          <a:lstStyle/>
          <a:p>
            <a:pPr algn="ctr"/>
            <a:r>
              <a:rPr lang="en-US" dirty="0"/>
              <a:t>Population Worries: 1923</a:t>
            </a:r>
          </a:p>
        </p:txBody>
      </p:sp>
      <p:sp>
        <p:nvSpPr>
          <p:cNvPr id="3" name="Content Placeholder 2">
            <a:extLst>
              <a:ext uri="{FF2B5EF4-FFF2-40B4-BE49-F238E27FC236}">
                <a16:creationId xmlns:a16="http://schemas.microsoft.com/office/drawing/2014/main" id="{187D3B48-E69E-E04E-8138-832A61E2CDA7}"/>
              </a:ext>
            </a:extLst>
          </p:cNvPr>
          <p:cNvSpPr>
            <a:spLocks noGrp="1"/>
          </p:cNvSpPr>
          <p:nvPr>
            <p:ph idx="1"/>
          </p:nvPr>
        </p:nvSpPr>
        <p:spPr/>
        <p:txBody>
          <a:bodyPr/>
          <a:lstStyle/>
          <a:p>
            <a:r>
              <a:rPr lang="en-US" dirty="0"/>
              <a:t>US population by 1964 would reach 214 million—which would be “beyond the maximum agricultural possibilities”</a:t>
            </a:r>
          </a:p>
          <a:p>
            <a:r>
              <a:rPr lang="en-US" dirty="0"/>
              <a:t>Unless checked, world population would reach an unsupportable 3 billion by 2000</a:t>
            </a:r>
          </a:p>
          <a:p>
            <a:pPr marL="2743200" lvl="6" indent="0">
              <a:buNone/>
            </a:pPr>
            <a:r>
              <a:rPr lang="en-US" sz="2800" i="1" dirty="0"/>
              <a:t>Mankind at a Crossroads </a:t>
            </a:r>
            <a:r>
              <a:rPr lang="en-US" sz="2800" dirty="0"/>
              <a:t>(Edward East, 1923)</a:t>
            </a:r>
          </a:p>
        </p:txBody>
      </p:sp>
    </p:spTree>
    <p:extLst>
      <p:ext uri="{BB962C8B-B14F-4D97-AF65-F5344CB8AC3E}">
        <p14:creationId xmlns:p14="http://schemas.microsoft.com/office/powerpoint/2010/main" val="4133009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doran\AppData\Local\Microsoft\Windows\Temporary Internet Files\Content.IE5\KTCCU83W\MM90022377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18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344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doran\AppData\Local\Microsoft\Windows\Temporary Internet Files\Content.IE5\607JIRPJ\MC9004325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23"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KTCCU83W\MM90022377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18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020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KTCCU83W\MM90022377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18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811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KTCCU83W\MM90022377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18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678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KTCCU83W\MM90022377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18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kdoran\AppData\Local\Microsoft\Windows\Temporary Internet Files\Content.IE5\KTCCU83W\MM90022377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402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214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KTCCU83W\MM90022377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18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kdoran\AppData\Local\Microsoft\Windows\Temporary Internet Files\Content.IE5\KTCCU83W\MM90022377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402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sp>
        <p:nvSpPr>
          <p:cNvPr id="9" name="Multiply 8"/>
          <p:cNvSpPr/>
          <p:nvPr/>
        </p:nvSpPr>
        <p:spPr>
          <a:xfrm>
            <a:off x="6016447" y="5267325"/>
            <a:ext cx="1066800" cy="914400"/>
          </a:xfrm>
          <a:prstGeom prst="mathMultiply">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058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KTCCU83W\MM90022377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18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906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KTCCU83W\MM90022377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18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4821060" y="4800600"/>
            <a:ext cx="1300163" cy="533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418591" y="4743450"/>
            <a:ext cx="120472" cy="457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042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KTCCU83W\MM90022377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18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kdoran\AppData\Local\Microsoft\Windows\Temporary Internet Files\Content.IE5\5DZICKDO\MC90036754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6447" y="5190859"/>
            <a:ext cx="1066800" cy="106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8242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KTCCU83W\MM90022377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18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kdoran\AppData\Local\Microsoft\Windows\Temporary Internet Files\Content.IE5\5DZICKDO\MC90036754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6447" y="5190859"/>
            <a:ext cx="1066800" cy="106733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4821060" y="4800600"/>
            <a:ext cx="1300163" cy="533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418591" y="4743450"/>
            <a:ext cx="120472" cy="457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a:off x="4267200" y="4114801"/>
            <a:ext cx="2971800" cy="1609725"/>
          </a:xfrm>
          <a:prstGeom prst="bentConnector3">
            <a:avLst>
              <a:gd name="adj1" fmla="val 12189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858000" y="4743450"/>
            <a:ext cx="0" cy="36195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619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148B-A001-B543-ACFE-D1D1DB47E043}"/>
              </a:ext>
            </a:extLst>
          </p:cNvPr>
          <p:cNvSpPr>
            <a:spLocks noGrp="1"/>
          </p:cNvSpPr>
          <p:nvPr>
            <p:ph type="title"/>
          </p:nvPr>
        </p:nvSpPr>
        <p:spPr/>
        <p:txBody>
          <a:bodyPr/>
          <a:lstStyle/>
          <a:p>
            <a:pPr algn="ctr"/>
            <a:r>
              <a:rPr lang="en-US" dirty="0"/>
              <a:t>Population Worries: 1866</a:t>
            </a:r>
          </a:p>
        </p:txBody>
      </p:sp>
      <p:sp>
        <p:nvSpPr>
          <p:cNvPr id="3" name="Content Placeholder 2">
            <a:extLst>
              <a:ext uri="{FF2B5EF4-FFF2-40B4-BE49-F238E27FC236}">
                <a16:creationId xmlns:a16="http://schemas.microsoft.com/office/drawing/2014/main" id="{8DF81003-2CBD-A54E-9AF5-69BE555EA1B0}"/>
              </a:ext>
            </a:extLst>
          </p:cNvPr>
          <p:cNvSpPr>
            <a:spLocks noGrp="1"/>
          </p:cNvSpPr>
          <p:nvPr>
            <p:ph idx="1"/>
          </p:nvPr>
        </p:nvSpPr>
        <p:spPr/>
        <p:txBody>
          <a:bodyPr>
            <a:normAutofit lnSpcReduction="10000"/>
          </a:bodyPr>
          <a:lstStyle/>
          <a:p>
            <a:r>
              <a:rPr lang="en-US" dirty="0"/>
              <a:t>“Now population, when it grows, moves with a certain uniform impetus…it must outstrip all physical conditions and bounds; and the longer it continues, the more severely must the ultimate check be felt...</a:t>
            </a:r>
            <a:r>
              <a:rPr lang="en-US" i="1" dirty="0"/>
              <a:t>I do not say that the failure of our coalmines will be the only possible check.</a:t>
            </a:r>
            <a:r>
              <a:rPr lang="en-US" dirty="0"/>
              <a:t> Changes here, or in other parts of the world, may, even before the failure of our mines, reduce us to a stationary condition, and bring upon us at an earlier period the sufferings and dangers incident to our position. But such a grievous change, if it does not come before, must come when our mines have reached a certain depth.”</a:t>
            </a:r>
          </a:p>
          <a:p>
            <a:pPr lvl="3"/>
            <a:r>
              <a:rPr lang="en-US" dirty="0"/>
              <a:t>“The Coal Question: An Inquiry Concerning the Progress of the Nation, and the </a:t>
            </a:r>
            <a:br>
              <a:rPr lang="en-US" dirty="0"/>
            </a:br>
            <a:r>
              <a:rPr lang="en-US" dirty="0"/>
              <a:t>Probable Exhaustion of our Coal Mines” (Stanley Jevons, 1866)</a:t>
            </a:r>
          </a:p>
        </p:txBody>
      </p:sp>
    </p:spTree>
    <p:extLst>
      <p:ext uri="{BB962C8B-B14F-4D97-AF65-F5344CB8AC3E}">
        <p14:creationId xmlns:p14="http://schemas.microsoft.com/office/powerpoint/2010/main" val="3123178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growth</a:t>
            </a:r>
          </a:p>
        </p:txBody>
      </p:sp>
      <p:pic>
        <p:nvPicPr>
          <p:cNvPr id="1026"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09801"/>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doran\AppData\Local\Microsoft\Windows\Temporary Internet Files\Content.IE5\KTCCU83W\MC9002979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19738"/>
            <a:ext cx="1669694" cy="1496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doran\AppData\Local\Microsoft\Windows\Temporary Internet Files\Content.IE5\KTCCU83W\MM90022377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1835" y="5105400"/>
            <a:ext cx="14192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kdoran\AppData\Local\Microsoft\Windows\Temporary Internet Files\Content.IE5\5DZICKDO\MC9004339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22" y="41148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kdoran\AppData\Local\Microsoft\Windows\Temporary Internet Files\Content.IE5\5DZICKDO\MC90036754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6447" y="5190859"/>
            <a:ext cx="1066800" cy="106733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4821060" y="4800600"/>
            <a:ext cx="1300163" cy="533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418591" y="4743450"/>
            <a:ext cx="120472" cy="457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a:off x="4267200" y="4114801"/>
            <a:ext cx="2971800" cy="1609725"/>
          </a:xfrm>
          <a:prstGeom prst="bentConnector3">
            <a:avLst>
              <a:gd name="adj1" fmla="val 12189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858000" y="4743450"/>
            <a:ext cx="0" cy="36195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24" name="Picture 3" descr="C:\Users\kdoran\AppData\Local\Microsoft\Windows\Temporary Internet Files\Content.IE5\607JIRPJ\MC9004325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1"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kdoran\AppData\Local\Microsoft\Windows\Temporary Internet Files\Content.IE5\607JIRPJ\MC9004325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7201"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kdoran\AppData\Local\Microsoft\Windows\Temporary Internet Files\Content.IE5\607JIRPJ\MC9004325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9104" y="1371600"/>
            <a:ext cx="881063" cy="7048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kdoran\AppData\Local\Microsoft\Windows\Temporary Internet Files\Content.IE5\607JIRPJ\MC9004325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8410" y="1371600"/>
            <a:ext cx="881063"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41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is non-rival</a:t>
            </a:r>
          </a:p>
        </p:txBody>
      </p:sp>
      <p:sp>
        <p:nvSpPr>
          <p:cNvPr id="3" name="Content Placeholder 2"/>
          <p:cNvSpPr>
            <a:spLocks noGrp="1"/>
          </p:cNvSpPr>
          <p:nvPr>
            <p:ph idx="1"/>
          </p:nvPr>
        </p:nvSpPr>
        <p:spPr/>
        <p:txBody>
          <a:bodyPr/>
          <a:lstStyle/>
          <a:p>
            <a:r>
              <a:rPr lang="en-US" dirty="0"/>
              <a:t>Thomas Jefferson on Knowledge:</a:t>
            </a:r>
          </a:p>
          <a:p>
            <a:pPr lvl="1"/>
            <a:r>
              <a:rPr lang="en-US" dirty="0"/>
              <a:t>“It’s peculiar character. . . is that no one possesses the less, because every other possesses the whole of it. He who receives an idea from me, receives instruction himself without lessening mine; as he who lights his taper at mine receives light without darkening me.”</a:t>
            </a:r>
          </a:p>
        </p:txBody>
      </p:sp>
    </p:spTree>
    <p:extLst>
      <p:ext uri="{BB962C8B-B14F-4D97-AF65-F5344CB8AC3E}">
        <p14:creationId xmlns:p14="http://schemas.microsoft.com/office/powerpoint/2010/main" val="26001985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we produce more knowledge?</a:t>
            </a:r>
          </a:p>
        </p:txBody>
      </p:sp>
      <p:sp>
        <p:nvSpPr>
          <p:cNvPr id="3" name="Content Placeholder 2"/>
          <p:cNvSpPr>
            <a:spLocks noGrp="1"/>
          </p:cNvSpPr>
          <p:nvPr>
            <p:ph idx="1"/>
          </p:nvPr>
        </p:nvSpPr>
        <p:spPr/>
        <p:txBody>
          <a:bodyPr/>
          <a:lstStyle/>
          <a:p>
            <a:r>
              <a:rPr lang="en-US" dirty="0"/>
              <a:t>If more knowledge means faster growth, then the question remains: how do we produce more knowledge?</a:t>
            </a:r>
          </a:p>
        </p:txBody>
      </p:sp>
    </p:spTree>
    <p:extLst>
      <p:ext uri="{BB962C8B-B14F-4D97-AF65-F5344CB8AC3E}">
        <p14:creationId xmlns:p14="http://schemas.microsoft.com/office/powerpoint/2010/main" val="35539615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we produce more knowledge?</a:t>
            </a:r>
          </a:p>
        </p:txBody>
      </p:sp>
      <p:sp>
        <p:nvSpPr>
          <p:cNvPr id="3" name="Content Placeholder 2"/>
          <p:cNvSpPr>
            <a:spLocks noGrp="1"/>
          </p:cNvSpPr>
          <p:nvPr>
            <p:ph idx="1"/>
          </p:nvPr>
        </p:nvSpPr>
        <p:spPr/>
        <p:txBody>
          <a:bodyPr/>
          <a:lstStyle/>
          <a:p>
            <a:r>
              <a:rPr lang="en-US" dirty="0"/>
              <a:t>Maybe important knowledge comes when a genius has a “Eureka!” moment.</a:t>
            </a:r>
          </a:p>
          <a:p>
            <a:r>
              <a:rPr lang="en-US" dirty="0"/>
              <a:t>In that case, we can produce more knowledge by making sure there are more geniuses.</a:t>
            </a:r>
          </a:p>
          <a:p>
            <a:r>
              <a:rPr lang="en-US" dirty="0"/>
              <a:t>How do we get more geniuses?</a:t>
            </a:r>
          </a:p>
        </p:txBody>
      </p:sp>
    </p:spTree>
    <p:extLst>
      <p:ext uri="{BB962C8B-B14F-4D97-AF65-F5344CB8AC3E}">
        <p14:creationId xmlns:p14="http://schemas.microsoft.com/office/powerpoint/2010/main" val="146344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Population</a:t>
            </a:r>
          </a:p>
        </p:txBody>
      </p:sp>
      <p:sp>
        <p:nvSpPr>
          <p:cNvPr id="3" name="Content Placeholder 2"/>
          <p:cNvSpPr>
            <a:spLocks noGrp="1"/>
          </p:cNvSpPr>
          <p:nvPr>
            <p:ph idx="1"/>
          </p:nvPr>
        </p:nvSpPr>
        <p:spPr/>
        <p:txBody>
          <a:bodyPr/>
          <a:lstStyle/>
          <a:p>
            <a:r>
              <a:rPr lang="en-US" dirty="0"/>
              <a:t>William Petty, 1682:</a:t>
            </a:r>
          </a:p>
          <a:p>
            <a:pPr lvl="1"/>
            <a:r>
              <a:rPr lang="en-US" dirty="0"/>
              <a:t>“As for the Arts of Delight and Ornament, they are best promoted by the greatest number of emulators. And it is more likely that one ingenious curious man may rather be found among 4 million than 400 persons.”</a:t>
            </a:r>
          </a:p>
        </p:txBody>
      </p:sp>
    </p:spTree>
    <p:extLst>
      <p:ext uri="{BB962C8B-B14F-4D97-AF65-F5344CB8AC3E}">
        <p14:creationId xmlns:p14="http://schemas.microsoft.com/office/powerpoint/2010/main" val="6684830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Population</a:t>
            </a:r>
          </a:p>
        </p:txBody>
      </p:sp>
      <p:sp>
        <p:nvSpPr>
          <p:cNvPr id="3" name="Content Placeholder 2"/>
          <p:cNvSpPr>
            <a:spLocks noGrp="1"/>
          </p:cNvSpPr>
          <p:nvPr>
            <p:ph idx="1"/>
          </p:nvPr>
        </p:nvSpPr>
        <p:spPr/>
        <p:txBody>
          <a:bodyPr/>
          <a:lstStyle/>
          <a:p>
            <a:r>
              <a:rPr lang="en-US" dirty="0"/>
              <a:t>E.S. Phelps, 1968:</a:t>
            </a:r>
          </a:p>
          <a:p>
            <a:pPr lvl="1"/>
            <a:r>
              <a:rPr lang="en-US" dirty="0"/>
              <a:t>“One can hardly imagine, I think, how poor we would be today were it not for the rapid population growth of the past to which we owe the enormous number of technological advances enjoyed today. . . If I could re-do the history of the world, halving population size each year from the beginning of time on some random basis, I would not do it for fear of losing Mozart in the process.”</a:t>
            </a:r>
          </a:p>
        </p:txBody>
      </p:sp>
    </p:spTree>
    <p:extLst>
      <p:ext uri="{BB962C8B-B14F-4D97-AF65-F5344CB8AC3E}">
        <p14:creationId xmlns:p14="http://schemas.microsoft.com/office/powerpoint/2010/main" val="28531456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EDCAA41-F2A4-490D-950B-9722B719EF65}" type="slidenum">
              <a:rPr lang="fr-FR"/>
              <a:pPr/>
              <a:t>66</a:t>
            </a:fld>
            <a:endParaRPr lang="fr-FR"/>
          </a:p>
        </p:txBody>
      </p:sp>
      <p:sp>
        <p:nvSpPr>
          <p:cNvPr id="136194" name="Rectangle 2"/>
          <p:cNvSpPr>
            <a:spLocks noGrp="1" noChangeArrowheads="1"/>
          </p:cNvSpPr>
          <p:nvPr>
            <p:ph type="title"/>
          </p:nvPr>
        </p:nvSpPr>
        <p:spPr/>
        <p:txBody>
          <a:bodyPr/>
          <a:lstStyle/>
          <a:p>
            <a:r>
              <a:rPr lang="fr-FR">
                <a:latin typeface="Times New Roman" pitchFamily="18" charset="0"/>
              </a:rPr>
              <a:t>A Natural Experiment</a:t>
            </a:r>
          </a:p>
        </p:txBody>
      </p:sp>
      <p:sp>
        <p:nvSpPr>
          <p:cNvPr id="2" name="Content Placeholder 1"/>
          <p:cNvSpPr>
            <a:spLocks noGrp="1"/>
          </p:cNvSpPr>
          <p:nvPr>
            <p:ph idx="1"/>
          </p:nvPr>
        </p:nvSpPr>
        <p:spPr/>
        <p:txBody>
          <a:bodyPr/>
          <a:lstStyle/>
          <a:p>
            <a:r>
              <a:rPr lang="en-US" dirty="0"/>
              <a:t>We need a natural experiment:</a:t>
            </a:r>
          </a:p>
          <a:p>
            <a:r>
              <a:rPr lang="en-US" dirty="0"/>
              <a:t>Several areas start with the same technology</a:t>
            </a:r>
          </a:p>
          <a:p>
            <a:r>
              <a:rPr lang="en-US" dirty="0"/>
              <a:t>But they have different initial populations</a:t>
            </a:r>
          </a:p>
          <a:p>
            <a:r>
              <a:rPr lang="en-US" dirty="0"/>
              <a:t>We let them develop over the long-term</a:t>
            </a:r>
          </a:p>
          <a:p>
            <a:r>
              <a:rPr lang="en-US" dirty="0"/>
              <a:t>Then, after a few thousand years, we drop in and see whether the places that started with higher populations now have better technology, or worse technology</a:t>
            </a:r>
          </a:p>
        </p:txBody>
      </p:sp>
    </p:spTree>
    <p:extLst>
      <p:ext uri="{BB962C8B-B14F-4D97-AF65-F5344CB8AC3E}">
        <p14:creationId xmlns:p14="http://schemas.microsoft.com/office/powerpoint/2010/main" val="3317585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Last glacial vegetation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7448550" cy="4543426"/>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12"/>
          </p:nvPr>
        </p:nvSpPr>
        <p:spPr/>
        <p:txBody>
          <a:bodyPr/>
          <a:lstStyle/>
          <a:p>
            <a:fld id="{3DD3F87A-1113-4324-B1E7-0044FE2545C5}" type="slidenum">
              <a:rPr lang="fr-FR"/>
              <a:pPr/>
              <a:t>67</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a:latin typeface="Times New Roman" pitchFamily="18" charset="0"/>
              </a:rPr>
              <a:t>110,000BC – 8000BC:</a:t>
            </a:r>
            <a:br>
              <a:rPr lang="fr-FR" dirty="0">
                <a:latin typeface="Times New Roman" pitchFamily="18" charset="0"/>
              </a:rPr>
            </a:br>
            <a:r>
              <a:rPr lang="fr-FR" dirty="0">
                <a:latin typeface="Times New Roman" pitchFamily="18" charset="0"/>
              </a:rPr>
              <a:t>last </a:t>
            </a:r>
            <a:r>
              <a:rPr lang="fr-FR" dirty="0" err="1">
                <a:latin typeface="Times New Roman" pitchFamily="18" charset="0"/>
              </a:rPr>
              <a:t>ice</a:t>
            </a:r>
            <a:r>
              <a:rPr lang="fr-FR" dirty="0">
                <a:latin typeface="Times New Roman" pitchFamily="18" charset="0"/>
              </a:rPr>
              <a:t> </a:t>
            </a:r>
            <a:r>
              <a:rPr lang="fr-FR" dirty="0" err="1">
                <a:latin typeface="Times New Roman" pitchFamily="18" charset="0"/>
              </a:rPr>
              <a:t>age</a:t>
            </a:r>
            <a:r>
              <a:rPr lang="fr-FR" dirty="0">
                <a:latin typeface="Times New Roman" pitchFamily="18" charset="0"/>
              </a:rPr>
              <a:t>!</a:t>
            </a:r>
          </a:p>
        </p:txBody>
      </p:sp>
      <p:sp>
        <p:nvSpPr>
          <p:cNvPr id="138246" name="Oval 6"/>
          <p:cNvSpPr>
            <a:spLocks noChangeArrowheads="1"/>
          </p:cNvSpPr>
          <p:nvPr/>
        </p:nvSpPr>
        <p:spPr bwMode="auto">
          <a:xfrm rot="20455797">
            <a:off x="8398998" y="4118830"/>
            <a:ext cx="1255129" cy="6477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9056471" y="4748213"/>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19763476">
            <a:off x="5661330" y="1663111"/>
            <a:ext cx="4596560" cy="266282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Rectangle 2"/>
          <p:cNvSpPr/>
          <p:nvPr/>
        </p:nvSpPr>
        <p:spPr>
          <a:xfrm>
            <a:off x="2209800" y="5562600"/>
            <a:ext cx="8001000" cy="119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44" name="Oval 4"/>
          <p:cNvSpPr>
            <a:spLocks noChangeArrowheads="1"/>
          </p:cNvSpPr>
          <p:nvPr/>
        </p:nvSpPr>
        <p:spPr bwMode="auto">
          <a:xfrm>
            <a:off x="2743200" y="2209800"/>
            <a:ext cx="2667000" cy="3352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34699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Last glacial vegetation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7448550" cy="4543426"/>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12"/>
          </p:nvPr>
        </p:nvSpPr>
        <p:spPr/>
        <p:txBody>
          <a:bodyPr/>
          <a:lstStyle/>
          <a:p>
            <a:fld id="{3DD3F87A-1113-4324-B1E7-0044FE2545C5}" type="slidenum">
              <a:rPr lang="fr-FR"/>
              <a:pPr/>
              <a:t>68</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a:latin typeface="Times New Roman" pitchFamily="18" charset="0"/>
              </a:rPr>
              <a:t>110,000BC – 8000BC:</a:t>
            </a:r>
            <a:br>
              <a:rPr lang="fr-FR" dirty="0">
                <a:latin typeface="Times New Roman" pitchFamily="18" charset="0"/>
              </a:rPr>
            </a:br>
            <a:r>
              <a:rPr lang="fr-FR" dirty="0" err="1">
                <a:latin typeface="Times New Roman" pitchFamily="18" charset="0"/>
              </a:rPr>
              <a:t>ice</a:t>
            </a:r>
            <a:r>
              <a:rPr lang="fr-FR" dirty="0">
                <a:latin typeface="Times New Roman" pitchFamily="18" charset="0"/>
              </a:rPr>
              <a:t> bridges and land bridges</a:t>
            </a:r>
          </a:p>
        </p:txBody>
      </p:sp>
      <p:sp>
        <p:nvSpPr>
          <p:cNvPr id="138246" name="Oval 6"/>
          <p:cNvSpPr>
            <a:spLocks noChangeArrowheads="1"/>
          </p:cNvSpPr>
          <p:nvPr/>
        </p:nvSpPr>
        <p:spPr bwMode="auto">
          <a:xfrm rot="20455797">
            <a:off x="8398998" y="4118830"/>
            <a:ext cx="1255129" cy="6477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9056471" y="4748213"/>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19763476">
            <a:off x="5661330" y="1663111"/>
            <a:ext cx="4596560" cy="266282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Rectangle 2"/>
          <p:cNvSpPr/>
          <p:nvPr/>
        </p:nvSpPr>
        <p:spPr>
          <a:xfrm>
            <a:off x="2209800" y="5562600"/>
            <a:ext cx="8001000" cy="119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44" name="Oval 4"/>
          <p:cNvSpPr>
            <a:spLocks noChangeArrowheads="1"/>
          </p:cNvSpPr>
          <p:nvPr/>
        </p:nvSpPr>
        <p:spPr bwMode="auto">
          <a:xfrm>
            <a:off x="2743200" y="2209800"/>
            <a:ext cx="2667000" cy="3352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230087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Last glacial vegetation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7448550" cy="4543426"/>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12"/>
          </p:nvPr>
        </p:nvSpPr>
        <p:spPr/>
        <p:txBody>
          <a:bodyPr/>
          <a:lstStyle/>
          <a:p>
            <a:fld id="{3DD3F87A-1113-4324-B1E7-0044FE2545C5}" type="slidenum">
              <a:rPr lang="fr-FR"/>
              <a:pPr/>
              <a:t>69</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a:latin typeface="Times New Roman" pitchFamily="18" charset="0"/>
              </a:rPr>
              <a:t>110,000BC – 8000BC:</a:t>
            </a:r>
            <a:br>
              <a:rPr lang="fr-FR" dirty="0">
                <a:latin typeface="Times New Roman" pitchFamily="18" charset="0"/>
              </a:rPr>
            </a:br>
            <a:r>
              <a:rPr lang="fr-FR" dirty="0">
                <a:latin typeface="Times New Roman" pitchFamily="18" charset="0"/>
              </a:rPr>
              <a:t>4 </a:t>
            </a:r>
            <a:r>
              <a:rPr lang="fr-FR" dirty="0" err="1">
                <a:latin typeface="Times New Roman" pitchFamily="18" charset="0"/>
              </a:rPr>
              <a:t>Connected</a:t>
            </a:r>
            <a:r>
              <a:rPr lang="fr-FR" dirty="0">
                <a:latin typeface="Times New Roman" pitchFamily="18" charset="0"/>
              </a:rPr>
              <a:t> </a:t>
            </a:r>
            <a:r>
              <a:rPr lang="fr-FR" dirty="0" err="1">
                <a:latin typeface="Times New Roman" pitchFamily="18" charset="0"/>
              </a:rPr>
              <a:t>Regions</a:t>
            </a:r>
            <a:endParaRPr lang="fr-FR" dirty="0">
              <a:latin typeface="Times New Roman" pitchFamily="18" charset="0"/>
            </a:endParaRPr>
          </a:p>
        </p:txBody>
      </p:sp>
      <p:sp>
        <p:nvSpPr>
          <p:cNvPr id="138246" name="Oval 6"/>
          <p:cNvSpPr>
            <a:spLocks noChangeArrowheads="1"/>
          </p:cNvSpPr>
          <p:nvPr/>
        </p:nvSpPr>
        <p:spPr bwMode="auto">
          <a:xfrm rot="20455797">
            <a:off x="8398998" y="4118830"/>
            <a:ext cx="1255129" cy="6477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9056471" y="4748213"/>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19763476">
            <a:off x="5661330" y="1663111"/>
            <a:ext cx="4596560" cy="266282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Rectangle 2"/>
          <p:cNvSpPr/>
          <p:nvPr/>
        </p:nvSpPr>
        <p:spPr>
          <a:xfrm>
            <a:off x="2209800" y="5562600"/>
            <a:ext cx="8001000" cy="119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44" name="Oval 4"/>
          <p:cNvSpPr>
            <a:spLocks noChangeArrowheads="1"/>
          </p:cNvSpPr>
          <p:nvPr/>
        </p:nvSpPr>
        <p:spPr bwMode="auto">
          <a:xfrm>
            <a:off x="2743200" y="2209800"/>
            <a:ext cx="2667000" cy="3352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243200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ADC7-0DB2-564E-9D64-A498119CE443}"/>
              </a:ext>
            </a:extLst>
          </p:cNvPr>
          <p:cNvSpPr>
            <a:spLocks noGrp="1"/>
          </p:cNvSpPr>
          <p:nvPr>
            <p:ph type="title"/>
          </p:nvPr>
        </p:nvSpPr>
        <p:spPr/>
        <p:txBody>
          <a:bodyPr/>
          <a:lstStyle/>
          <a:p>
            <a:pPr algn="ctr"/>
            <a:r>
              <a:rPr lang="en-US" dirty="0"/>
              <a:t>Thomas Robert Malthus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E9A7A4A-CA21-4F40-8583-607E85FFEE47}"/>
                  </a:ext>
                </a:extLst>
              </p:cNvPr>
              <p:cNvSpPr>
                <a:spLocks noGrp="1"/>
              </p:cNvSpPr>
              <p:nvPr>
                <p:ph idx="1"/>
              </p:nvPr>
            </p:nvSpPr>
            <p:spPr/>
            <p:txBody>
              <a:bodyPr>
                <a:normAutofit fontScale="92500" lnSpcReduction="10000"/>
              </a:bodyPr>
              <a:lstStyle/>
              <a:p>
                <a:r>
                  <a:rPr lang="en-US" dirty="0"/>
                  <a:t>Economist, father of population economics</a:t>
                </a:r>
              </a:p>
              <a:p>
                <a:r>
                  <a:rPr lang="en-US" dirty="0"/>
                  <a:t>Anglican priest</a:t>
                </a:r>
              </a:p>
              <a:p>
                <a:r>
                  <a:rPr lang="en-US" dirty="0"/>
                  <a:t>Prophet of doom -- the “Dismal Science”</a:t>
                </a:r>
              </a:p>
              <a:p>
                <a:r>
                  <a:rPr lang="en-US" dirty="0">
                    <a:solidFill>
                      <a:schemeClr val="bg1"/>
                    </a:solidFill>
                  </a:rPr>
                  <a:t>Key idea:  </a:t>
                </a:r>
              </a:p>
              <a:p>
                <a:pPr lvl="1"/>
                <a:r>
                  <a:rPr lang="en-US" dirty="0">
                    <a:solidFill>
                      <a:schemeClr val="bg1"/>
                    </a:solidFill>
                  </a:rPr>
                  <a:t>Human Petri dish  </a:t>
                </a:r>
              </a:p>
              <a:p>
                <a:pPr lvl="1"/>
                <a:r>
                  <a:rPr lang="en-US" dirty="0">
                    <a:solidFill>
                      <a:schemeClr val="bg1"/>
                    </a:solidFill>
                  </a:rPr>
                  <a:t>In equilibrium</a:t>
                </a:r>
              </a:p>
              <a:p>
                <a:pPr marL="457200" lvl="1" indent="0">
                  <a:buNone/>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𝑆𝑢𝑏𝑠𝑖𝑠𝑡𝑒𝑛𝑐𝑒</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𝑅𝑒𝑞𝑢𝑖𝑟𝑒𝑚𝑒𝑛𝑡</m:t>
                      </m:r>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𝑇𝑜𝑡𝑎𝑙</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𝐹𝑜𝑜𝑑</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𝑂𝑢𝑡𝑝𝑢𝑡</m:t>
                          </m:r>
                        </m:num>
                        <m:den>
                          <m:r>
                            <a:rPr lang="en-US" b="0" i="1" smtClean="0">
                              <a:solidFill>
                                <a:schemeClr val="bg1"/>
                              </a:solidFill>
                              <a:latin typeface="Cambria Math" panose="02040503050406030204" pitchFamily="18" charset="0"/>
                            </a:rPr>
                            <m:t>𝑃𝑜𝑝𝑢𝑙𝑎𝑡𝑖𝑜𝑛</m:t>
                          </m:r>
                        </m:den>
                      </m:f>
                    </m:oMath>
                  </m:oMathPara>
                </a14:m>
                <a:endParaRPr lang="en-US" dirty="0">
                  <a:solidFill>
                    <a:schemeClr val="bg1"/>
                  </a:solidFill>
                </a:endParaRPr>
              </a:p>
              <a:p>
                <a:pPr marL="457200" lvl="1" indent="0">
                  <a:buNone/>
                </a:pPr>
                <a:endParaRPr lang="en-US" dirty="0">
                  <a:solidFill>
                    <a:schemeClr val="bg1"/>
                  </a:solidFill>
                </a:endParaRPr>
              </a:p>
              <a:p>
                <a:r>
                  <a:rPr lang="en-US" dirty="0">
                    <a:solidFill>
                      <a:schemeClr val="bg1"/>
                    </a:solidFill>
                  </a:rPr>
                  <a:t>Perhaps the first, and most well known, of many erroneous predictions by economists!</a:t>
                </a:r>
              </a:p>
            </p:txBody>
          </p:sp>
        </mc:Choice>
        <mc:Fallback xmlns="">
          <p:sp>
            <p:nvSpPr>
              <p:cNvPr id="3" name="Content Placeholder 2">
                <a:extLst>
                  <a:ext uri="{FF2B5EF4-FFF2-40B4-BE49-F238E27FC236}">
                    <a16:creationId xmlns:a16="http://schemas.microsoft.com/office/drawing/2014/main" id="{DE9A7A4A-CA21-4F40-8583-607E85FFEE47}"/>
                  </a:ext>
                </a:extLst>
              </p:cNvPr>
              <p:cNvSpPr>
                <a:spLocks noGrp="1" noRot="1" noChangeAspect="1" noMove="1" noResize="1" noEditPoints="1" noAdjustHandles="1" noChangeArrowheads="1" noChangeShapeType="1" noTextEdit="1"/>
              </p:cNvSpPr>
              <p:nvPr>
                <p:ph idx="1"/>
              </p:nvPr>
            </p:nvSpPr>
            <p:spPr>
              <a:blipFill>
                <a:blip r:embed="rId3"/>
                <a:stretch>
                  <a:fillRect l="-844" t="-292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90C2920-38C0-F94A-BC8B-AD52C5644273}"/>
              </a:ext>
            </a:extLst>
          </p:cNvPr>
          <p:cNvPicPr>
            <a:picLocks noChangeAspect="1"/>
          </p:cNvPicPr>
          <p:nvPr/>
        </p:nvPicPr>
        <p:blipFill>
          <a:blip r:embed="rId4"/>
          <a:stretch>
            <a:fillRect/>
          </a:stretch>
        </p:blipFill>
        <p:spPr>
          <a:xfrm>
            <a:off x="9318982" y="365125"/>
            <a:ext cx="2439631" cy="2980924"/>
          </a:xfrm>
          <a:prstGeom prst="rect">
            <a:avLst/>
          </a:prstGeom>
        </p:spPr>
      </p:pic>
    </p:spTree>
    <p:extLst>
      <p:ext uri="{BB962C8B-B14F-4D97-AF65-F5344CB8AC3E}">
        <p14:creationId xmlns:p14="http://schemas.microsoft.com/office/powerpoint/2010/main" val="10261269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Last glacial vegetation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7448550" cy="4543426"/>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12"/>
          </p:nvPr>
        </p:nvSpPr>
        <p:spPr/>
        <p:txBody>
          <a:bodyPr/>
          <a:lstStyle/>
          <a:p>
            <a:fld id="{3DD3F87A-1113-4324-B1E7-0044FE2545C5}" type="slidenum">
              <a:rPr lang="fr-FR"/>
              <a:pPr/>
              <a:t>70</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a:latin typeface="Times New Roman" pitchFamily="18" charset="0"/>
              </a:rPr>
              <a:t>110,000BC – 8000BC:</a:t>
            </a:r>
            <a:br>
              <a:rPr lang="fr-FR" dirty="0">
                <a:latin typeface="Times New Roman" pitchFamily="18" charset="0"/>
              </a:rPr>
            </a:br>
            <a:r>
              <a:rPr lang="fr-FR" dirty="0">
                <a:latin typeface="Times New Roman" pitchFamily="18" charset="0"/>
              </a:rPr>
              <a:t>4 </a:t>
            </a:r>
            <a:r>
              <a:rPr lang="fr-FR" dirty="0" err="1">
                <a:latin typeface="Times New Roman" pitchFamily="18" charset="0"/>
              </a:rPr>
              <a:t>Connected</a:t>
            </a:r>
            <a:r>
              <a:rPr lang="fr-FR" dirty="0">
                <a:latin typeface="Times New Roman" pitchFamily="18" charset="0"/>
              </a:rPr>
              <a:t> </a:t>
            </a:r>
            <a:r>
              <a:rPr lang="fr-FR" dirty="0" err="1">
                <a:latin typeface="Times New Roman" pitchFamily="18" charset="0"/>
              </a:rPr>
              <a:t>Regions</a:t>
            </a:r>
            <a:endParaRPr lang="fr-FR" dirty="0">
              <a:latin typeface="Times New Roman" pitchFamily="18" charset="0"/>
            </a:endParaRPr>
          </a:p>
        </p:txBody>
      </p:sp>
      <p:sp>
        <p:nvSpPr>
          <p:cNvPr id="138246" name="Oval 6"/>
          <p:cNvSpPr>
            <a:spLocks noChangeArrowheads="1"/>
          </p:cNvSpPr>
          <p:nvPr/>
        </p:nvSpPr>
        <p:spPr bwMode="auto">
          <a:xfrm rot="20455797">
            <a:off x="8398998" y="4118830"/>
            <a:ext cx="1255129" cy="6477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9056471" y="4748213"/>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19763476">
            <a:off x="5661330" y="1663111"/>
            <a:ext cx="4596560" cy="266282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Rectangle 2"/>
          <p:cNvSpPr/>
          <p:nvPr/>
        </p:nvSpPr>
        <p:spPr>
          <a:xfrm>
            <a:off x="2209800" y="5562600"/>
            <a:ext cx="8001000" cy="119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44" name="Oval 4"/>
          <p:cNvSpPr>
            <a:spLocks noChangeArrowheads="1"/>
          </p:cNvSpPr>
          <p:nvPr/>
        </p:nvSpPr>
        <p:spPr bwMode="auto">
          <a:xfrm>
            <a:off x="2743200" y="2209800"/>
            <a:ext cx="2667000" cy="3352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2891740" y="5662082"/>
            <a:ext cx="6694271" cy="369332"/>
          </a:xfrm>
          <a:prstGeom prst="rect">
            <a:avLst/>
          </a:prstGeom>
          <a:noFill/>
        </p:spPr>
        <p:txBody>
          <a:bodyPr wrap="square" rtlCol="0">
            <a:spAutoFit/>
          </a:bodyPr>
          <a:lstStyle/>
          <a:p>
            <a:r>
              <a:rPr lang="en-US" dirty="0"/>
              <a:t>Population density everywhere: 0.03 people per square kilometer</a:t>
            </a:r>
          </a:p>
        </p:txBody>
      </p:sp>
    </p:spTree>
    <p:extLst>
      <p:ext uri="{BB962C8B-B14F-4D97-AF65-F5344CB8AC3E}">
        <p14:creationId xmlns:p14="http://schemas.microsoft.com/office/powerpoint/2010/main" val="12033705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Last glacial vegetation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7448550" cy="4543426"/>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12"/>
          </p:nvPr>
        </p:nvSpPr>
        <p:spPr/>
        <p:txBody>
          <a:bodyPr/>
          <a:lstStyle/>
          <a:p>
            <a:fld id="{3DD3F87A-1113-4324-B1E7-0044FE2545C5}" type="slidenum">
              <a:rPr lang="fr-FR"/>
              <a:pPr/>
              <a:t>71</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a:latin typeface="Times New Roman" pitchFamily="18" charset="0"/>
              </a:rPr>
              <a:t>110,000BC – 8000BC:</a:t>
            </a:r>
            <a:br>
              <a:rPr lang="fr-FR" dirty="0">
                <a:latin typeface="Times New Roman" pitchFamily="18" charset="0"/>
              </a:rPr>
            </a:br>
            <a:r>
              <a:rPr lang="fr-FR" dirty="0">
                <a:latin typeface="Times New Roman" pitchFamily="18" charset="0"/>
              </a:rPr>
              <a:t>4 </a:t>
            </a:r>
            <a:r>
              <a:rPr lang="fr-FR" dirty="0" err="1">
                <a:latin typeface="Times New Roman" pitchFamily="18" charset="0"/>
              </a:rPr>
              <a:t>Connected</a:t>
            </a:r>
            <a:r>
              <a:rPr lang="fr-FR" dirty="0">
                <a:latin typeface="Times New Roman" pitchFamily="18" charset="0"/>
              </a:rPr>
              <a:t> </a:t>
            </a:r>
            <a:r>
              <a:rPr lang="fr-FR" dirty="0" err="1">
                <a:latin typeface="Times New Roman" pitchFamily="18" charset="0"/>
              </a:rPr>
              <a:t>Regions</a:t>
            </a:r>
            <a:endParaRPr lang="fr-FR" dirty="0">
              <a:latin typeface="Times New Roman" pitchFamily="18" charset="0"/>
            </a:endParaRPr>
          </a:p>
        </p:txBody>
      </p:sp>
      <p:sp>
        <p:nvSpPr>
          <p:cNvPr id="138246" name="Oval 6"/>
          <p:cNvSpPr>
            <a:spLocks noChangeArrowheads="1"/>
          </p:cNvSpPr>
          <p:nvPr/>
        </p:nvSpPr>
        <p:spPr bwMode="auto">
          <a:xfrm rot="20455797">
            <a:off x="8398998" y="4118830"/>
            <a:ext cx="1255129" cy="6477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9056471" y="4748213"/>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19763476">
            <a:off x="5661330" y="1663111"/>
            <a:ext cx="4596560" cy="266282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Rectangle 2"/>
          <p:cNvSpPr/>
          <p:nvPr/>
        </p:nvSpPr>
        <p:spPr>
          <a:xfrm>
            <a:off x="2209800" y="5562600"/>
            <a:ext cx="8001000" cy="119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44" name="Oval 4"/>
          <p:cNvSpPr>
            <a:spLocks noChangeArrowheads="1"/>
          </p:cNvSpPr>
          <p:nvPr/>
        </p:nvSpPr>
        <p:spPr bwMode="auto">
          <a:xfrm>
            <a:off x="2743200" y="2209800"/>
            <a:ext cx="2667000" cy="3352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2891740" y="5662082"/>
            <a:ext cx="6694271" cy="369332"/>
          </a:xfrm>
          <a:prstGeom prst="rect">
            <a:avLst/>
          </a:prstGeom>
          <a:noFill/>
        </p:spPr>
        <p:txBody>
          <a:bodyPr wrap="square" rtlCol="0">
            <a:spAutoFit/>
          </a:bodyPr>
          <a:lstStyle/>
          <a:p>
            <a:r>
              <a:rPr lang="en-US" dirty="0"/>
              <a:t>Population density everywhere: 0.03 people per square kilometer</a:t>
            </a:r>
          </a:p>
        </p:txBody>
      </p:sp>
      <p:sp>
        <p:nvSpPr>
          <p:cNvPr id="4" name="TextBox 3"/>
          <p:cNvSpPr txBox="1"/>
          <p:nvPr/>
        </p:nvSpPr>
        <p:spPr>
          <a:xfrm>
            <a:off x="6934200" y="2743201"/>
            <a:ext cx="1905000" cy="830997"/>
          </a:xfrm>
          <a:prstGeom prst="rect">
            <a:avLst/>
          </a:prstGeom>
          <a:noFill/>
        </p:spPr>
        <p:txBody>
          <a:bodyPr wrap="square" rtlCol="0">
            <a:spAutoFit/>
          </a:bodyPr>
          <a:lstStyle/>
          <a:p>
            <a:r>
              <a:rPr lang="en-US" sz="2400" dirty="0"/>
              <a:t>VERY BIG POPULATION</a:t>
            </a:r>
          </a:p>
        </p:txBody>
      </p:sp>
      <p:sp>
        <p:nvSpPr>
          <p:cNvPr id="5" name="TextBox 4"/>
          <p:cNvSpPr txBox="1"/>
          <p:nvPr/>
        </p:nvSpPr>
        <p:spPr>
          <a:xfrm>
            <a:off x="3733800" y="3239870"/>
            <a:ext cx="1447800" cy="646331"/>
          </a:xfrm>
          <a:prstGeom prst="rect">
            <a:avLst/>
          </a:prstGeom>
          <a:noFill/>
        </p:spPr>
        <p:txBody>
          <a:bodyPr wrap="square" rtlCol="0">
            <a:spAutoFit/>
          </a:bodyPr>
          <a:lstStyle/>
          <a:p>
            <a:r>
              <a:rPr lang="en-US" dirty="0"/>
              <a:t>BIG POPULATION</a:t>
            </a:r>
          </a:p>
        </p:txBody>
      </p:sp>
      <p:sp>
        <p:nvSpPr>
          <p:cNvPr id="6" name="TextBox 5"/>
          <p:cNvSpPr txBox="1"/>
          <p:nvPr/>
        </p:nvSpPr>
        <p:spPr>
          <a:xfrm>
            <a:off x="8507214" y="4181070"/>
            <a:ext cx="1038695" cy="523220"/>
          </a:xfrm>
          <a:prstGeom prst="rect">
            <a:avLst/>
          </a:prstGeom>
          <a:noFill/>
        </p:spPr>
        <p:txBody>
          <a:bodyPr wrap="square" rtlCol="0">
            <a:spAutoFit/>
          </a:bodyPr>
          <a:lstStyle/>
          <a:p>
            <a:r>
              <a:rPr lang="en-US" sz="1400" dirty="0"/>
              <a:t>Medium population</a:t>
            </a:r>
          </a:p>
        </p:txBody>
      </p:sp>
      <p:sp>
        <p:nvSpPr>
          <p:cNvPr id="7" name="TextBox 6"/>
          <p:cNvSpPr txBox="1"/>
          <p:nvPr/>
        </p:nvSpPr>
        <p:spPr>
          <a:xfrm>
            <a:off x="9023968" y="4742434"/>
            <a:ext cx="886295" cy="400110"/>
          </a:xfrm>
          <a:prstGeom prst="rect">
            <a:avLst/>
          </a:prstGeom>
          <a:noFill/>
        </p:spPr>
        <p:txBody>
          <a:bodyPr wrap="square" rtlCol="0">
            <a:spAutoFit/>
          </a:bodyPr>
          <a:lstStyle/>
          <a:p>
            <a:r>
              <a:rPr lang="en-US" sz="1000" dirty="0"/>
              <a:t>Small population</a:t>
            </a:r>
          </a:p>
        </p:txBody>
      </p:sp>
    </p:spTree>
    <p:extLst>
      <p:ext uri="{BB962C8B-B14F-4D97-AF65-F5344CB8AC3E}">
        <p14:creationId xmlns:p14="http://schemas.microsoft.com/office/powerpoint/2010/main" val="12011906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Last glacial vegetation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7448550" cy="4543426"/>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12"/>
          </p:nvPr>
        </p:nvSpPr>
        <p:spPr/>
        <p:txBody>
          <a:bodyPr/>
          <a:lstStyle/>
          <a:p>
            <a:fld id="{3DD3F87A-1113-4324-B1E7-0044FE2545C5}" type="slidenum">
              <a:rPr lang="fr-FR"/>
              <a:pPr/>
              <a:t>72</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a:latin typeface="Times New Roman" pitchFamily="18" charset="0"/>
              </a:rPr>
              <a:t>110,000BC – 8000BC:</a:t>
            </a:r>
            <a:br>
              <a:rPr lang="fr-FR" dirty="0">
                <a:latin typeface="Times New Roman" pitchFamily="18" charset="0"/>
              </a:rPr>
            </a:br>
            <a:r>
              <a:rPr lang="fr-FR" dirty="0">
                <a:latin typeface="Times New Roman" pitchFamily="18" charset="0"/>
              </a:rPr>
              <a:t>4 </a:t>
            </a:r>
            <a:r>
              <a:rPr lang="fr-FR" dirty="0" err="1">
                <a:latin typeface="Times New Roman" pitchFamily="18" charset="0"/>
              </a:rPr>
              <a:t>Connected</a:t>
            </a:r>
            <a:r>
              <a:rPr lang="fr-FR" dirty="0">
                <a:latin typeface="Times New Roman" pitchFamily="18" charset="0"/>
              </a:rPr>
              <a:t> </a:t>
            </a:r>
            <a:r>
              <a:rPr lang="fr-FR" dirty="0" err="1">
                <a:latin typeface="Times New Roman" pitchFamily="18" charset="0"/>
              </a:rPr>
              <a:t>Regions</a:t>
            </a:r>
            <a:endParaRPr lang="fr-FR" dirty="0">
              <a:latin typeface="Times New Roman" pitchFamily="18" charset="0"/>
            </a:endParaRPr>
          </a:p>
        </p:txBody>
      </p:sp>
      <p:sp>
        <p:nvSpPr>
          <p:cNvPr id="138246" name="Oval 6"/>
          <p:cNvSpPr>
            <a:spLocks noChangeArrowheads="1"/>
          </p:cNvSpPr>
          <p:nvPr/>
        </p:nvSpPr>
        <p:spPr bwMode="auto">
          <a:xfrm rot="20455797">
            <a:off x="8398998" y="4118830"/>
            <a:ext cx="1255129" cy="6477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9056471" y="4748213"/>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19763476">
            <a:off x="5661330" y="1663111"/>
            <a:ext cx="4596560" cy="266282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Rectangle 2"/>
          <p:cNvSpPr/>
          <p:nvPr/>
        </p:nvSpPr>
        <p:spPr>
          <a:xfrm>
            <a:off x="2209800" y="5562600"/>
            <a:ext cx="8001000" cy="119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44" name="Oval 4"/>
          <p:cNvSpPr>
            <a:spLocks noChangeArrowheads="1"/>
          </p:cNvSpPr>
          <p:nvPr/>
        </p:nvSpPr>
        <p:spPr bwMode="auto">
          <a:xfrm>
            <a:off x="2743200" y="2209800"/>
            <a:ext cx="2667000" cy="3352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2891740" y="5662083"/>
            <a:ext cx="6694271" cy="646331"/>
          </a:xfrm>
          <a:prstGeom prst="rect">
            <a:avLst/>
          </a:prstGeom>
          <a:noFill/>
        </p:spPr>
        <p:txBody>
          <a:bodyPr wrap="square" rtlCol="0">
            <a:spAutoFit/>
          </a:bodyPr>
          <a:lstStyle/>
          <a:p>
            <a:r>
              <a:rPr lang="en-US" dirty="0"/>
              <a:t>Population density everywhere: 0.03 people per square kilometer</a:t>
            </a:r>
          </a:p>
          <a:p>
            <a:r>
              <a:rPr lang="en-US" dirty="0"/>
              <a:t>Technology everywhere:              stone-age technology</a:t>
            </a:r>
          </a:p>
        </p:txBody>
      </p:sp>
      <p:sp>
        <p:nvSpPr>
          <p:cNvPr id="4" name="TextBox 3"/>
          <p:cNvSpPr txBox="1"/>
          <p:nvPr/>
        </p:nvSpPr>
        <p:spPr>
          <a:xfrm>
            <a:off x="6934200" y="2743201"/>
            <a:ext cx="1905000" cy="830997"/>
          </a:xfrm>
          <a:prstGeom prst="rect">
            <a:avLst/>
          </a:prstGeom>
          <a:noFill/>
        </p:spPr>
        <p:txBody>
          <a:bodyPr wrap="square" rtlCol="0">
            <a:spAutoFit/>
          </a:bodyPr>
          <a:lstStyle/>
          <a:p>
            <a:r>
              <a:rPr lang="en-US" sz="2400" dirty="0"/>
              <a:t>VERY BIG POPULATION</a:t>
            </a:r>
          </a:p>
        </p:txBody>
      </p:sp>
      <p:sp>
        <p:nvSpPr>
          <p:cNvPr id="5" name="TextBox 4"/>
          <p:cNvSpPr txBox="1"/>
          <p:nvPr/>
        </p:nvSpPr>
        <p:spPr>
          <a:xfrm>
            <a:off x="3733800" y="3239870"/>
            <a:ext cx="1447800" cy="646331"/>
          </a:xfrm>
          <a:prstGeom prst="rect">
            <a:avLst/>
          </a:prstGeom>
          <a:noFill/>
        </p:spPr>
        <p:txBody>
          <a:bodyPr wrap="square" rtlCol="0">
            <a:spAutoFit/>
          </a:bodyPr>
          <a:lstStyle/>
          <a:p>
            <a:r>
              <a:rPr lang="en-US" dirty="0"/>
              <a:t>BIG POPULATION</a:t>
            </a:r>
          </a:p>
        </p:txBody>
      </p:sp>
      <p:sp>
        <p:nvSpPr>
          <p:cNvPr id="6" name="TextBox 5"/>
          <p:cNvSpPr txBox="1"/>
          <p:nvPr/>
        </p:nvSpPr>
        <p:spPr>
          <a:xfrm>
            <a:off x="8507214" y="4181070"/>
            <a:ext cx="1038695" cy="523220"/>
          </a:xfrm>
          <a:prstGeom prst="rect">
            <a:avLst/>
          </a:prstGeom>
          <a:noFill/>
        </p:spPr>
        <p:txBody>
          <a:bodyPr wrap="square" rtlCol="0">
            <a:spAutoFit/>
          </a:bodyPr>
          <a:lstStyle/>
          <a:p>
            <a:r>
              <a:rPr lang="en-US" sz="1400" dirty="0"/>
              <a:t>Medium population</a:t>
            </a:r>
          </a:p>
        </p:txBody>
      </p:sp>
      <p:sp>
        <p:nvSpPr>
          <p:cNvPr id="7" name="TextBox 6"/>
          <p:cNvSpPr txBox="1"/>
          <p:nvPr/>
        </p:nvSpPr>
        <p:spPr>
          <a:xfrm>
            <a:off x="9023968" y="4742434"/>
            <a:ext cx="886295" cy="400110"/>
          </a:xfrm>
          <a:prstGeom prst="rect">
            <a:avLst/>
          </a:prstGeom>
          <a:noFill/>
        </p:spPr>
        <p:txBody>
          <a:bodyPr wrap="square" rtlCol="0">
            <a:spAutoFit/>
          </a:bodyPr>
          <a:lstStyle/>
          <a:p>
            <a:r>
              <a:rPr lang="en-US" sz="1000" dirty="0"/>
              <a:t>Small population</a:t>
            </a:r>
          </a:p>
        </p:txBody>
      </p:sp>
    </p:spTree>
    <p:extLst>
      <p:ext uri="{BB962C8B-B14F-4D97-AF65-F5344CB8AC3E}">
        <p14:creationId xmlns:p14="http://schemas.microsoft.com/office/powerpoint/2010/main" val="34899394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3DD3F87A-1113-4324-B1E7-0044FE2545C5}" type="slidenum">
              <a:rPr lang="fr-FR"/>
              <a:pPr/>
              <a:t>73</a:t>
            </a:fld>
            <a:endParaRPr lang="fr-FR"/>
          </a:p>
        </p:txBody>
      </p:sp>
      <p:sp>
        <p:nvSpPr>
          <p:cNvPr id="138242" name="Rectangle 2"/>
          <p:cNvSpPr>
            <a:spLocks noGrp="1" noChangeArrowheads="1"/>
          </p:cNvSpPr>
          <p:nvPr>
            <p:ph type="title"/>
          </p:nvPr>
        </p:nvSpPr>
        <p:spPr>
          <a:xfrm>
            <a:off x="2133600" y="304800"/>
            <a:ext cx="7772400" cy="1143000"/>
          </a:xfrm>
        </p:spPr>
        <p:txBody>
          <a:bodyPr>
            <a:noAutofit/>
          </a:bodyPr>
          <a:lstStyle/>
          <a:p>
            <a:r>
              <a:rPr lang="fr-FR" sz="2400" dirty="0">
                <a:latin typeface="Times New Roman" pitchFamily="18" charset="0"/>
              </a:rPr>
              <a:t>8000BC: </a:t>
            </a:r>
            <a:r>
              <a:rPr lang="fr-FR" sz="2400" dirty="0" err="1">
                <a:latin typeface="Times New Roman" pitchFamily="18" charset="0"/>
              </a:rPr>
              <a:t>ice</a:t>
            </a:r>
            <a:r>
              <a:rPr lang="fr-FR" sz="2400" dirty="0">
                <a:latin typeface="Times New Roman" pitchFamily="18" charset="0"/>
              </a:rPr>
              <a:t> bridges </a:t>
            </a:r>
            <a:r>
              <a:rPr lang="fr-FR" sz="2400" dirty="0" err="1">
                <a:latin typeface="Times New Roman" pitchFamily="18" charset="0"/>
              </a:rPr>
              <a:t>melt</a:t>
            </a:r>
            <a:r>
              <a:rPr lang="fr-FR" sz="2400" dirty="0">
                <a:latin typeface="Times New Roman" pitchFamily="18" charset="0"/>
              </a:rPr>
              <a:t>, </a:t>
            </a:r>
            <a:r>
              <a:rPr lang="fr-FR" sz="2400" dirty="0" err="1">
                <a:latin typeface="Times New Roman" pitchFamily="18" charset="0"/>
              </a:rPr>
              <a:t>sea</a:t>
            </a:r>
            <a:r>
              <a:rPr lang="fr-FR" sz="2400" dirty="0">
                <a:latin typeface="Times New Roman" pitchFamily="18" charset="0"/>
              </a:rPr>
              <a:t> </a:t>
            </a:r>
            <a:r>
              <a:rPr lang="fr-FR" sz="2400" dirty="0" err="1">
                <a:latin typeface="Times New Roman" pitchFamily="18" charset="0"/>
              </a:rPr>
              <a:t>levels</a:t>
            </a:r>
            <a:r>
              <a:rPr lang="fr-FR" sz="2400" dirty="0">
                <a:latin typeface="Times New Roman" pitchFamily="18" charset="0"/>
              </a:rPr>
              <a:t> </a:t>
            </a:r>
            <a:r>
              <a:rPr lang="fr-FR" sz="2400" dirty="0" err="1">
                <a:latin typeface="Times New Roman" pitchFamily="18" charset="0"/>
              </a:rPr>
              <a:t>rise</a:t>
            </a:r>
            <a:r>
              <a:rPr lang="fr-FR" sz="2400" dirty="0">
                <a:latin typeface="Times New Roman" pitchFamily="18" charset="0"/>
              </a:rPr>
              <a:t>, land bridges </a:t>
            </a:r>
            <a:r>
              <a:rPr lang="fr-FR" sz="2400" dirty="0" err="1">
                <a:latin typeface="Times New Roman" pitchFamily="18" charset="0"/>
              </a:rPr>
              <a:t>drown</a:t>
            </a:r>
            <a:r>
              <a:rPr lang="fr-FR" sz="2400" dirty="0">
                <a:latin typeface="Times New Roman" pitchFamily="18" charset="0"/>
              </a:rPr>
              <a:t>:</a:t>
            </a:r>
            <a:br>
              <a:rPr lang="fr-FR" sz="2400" dirty="0">
                <a:latin typeface="Times New Roman" pitchFamily="18" charset="0"/>
              </a:rPr>
            </a:br>
            <a:r>
              <a:rPr lang="fr-FR" sz="2400" dirty="0">
                <a:latin typeface="Times New Roman" pitchFamily="18" charset="0"/>
              </a:rPr>
              <a:t>4 </a:t>
            </a:r>
            <a:r>
              <a:rPr lang="fr-FR" sz="2400" dirty="0" err="1">
                <a:latin typeface="Times New Roman" pitchFamily="18" charset="0"/>
              </a:rPr>
              <a:t>Separated</a:t>
            </a:r>
            <a:r>
              <a:rPr lang="fr-FR" sz="2400" dirty="0">
                <a:latin typeface="Times New Roman" pitchFamily="18" charset="0"/>
              </a:rPr>
              <a:t> </a:t>
            </a:r>
            <a:r>
              <a:rPr lang="fr-FR" sz="2400" dirty="0" err="1">
                <a:latin typeface="Times New Roman" pitchFamily="18" charset="0"/>
              </a:rPr>
              <a:t>Regions</a:t>
            </a:r>
            <a:endParaRPr lang="fr-FR" sz="2400" dirty="0">
              <a:latin typeface="Times New Roman" pitchFamily="18" charset="0"/>
            </a:endParaRPr>
          </a:p>
        </p:txBody>
      </p:sp>
      <p:pic>
        <p:nvPicPr>
          <p:cNvPr id="138243" name="Picture 3" descr="wor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998664"/>
            <a:ext cx="7772400" cy="4079875"/>
          </a:xfrm>
        </p:spPr>
      </p:pic>
      <p:sp>
        <p:nvSpPr>
          <p:cNvPr id="138244" name="Oval 4"/>
          <p:cNvSpPr>
            <a:spLocks noChangeArrowheads="1"/>
          </p:cNvSpPr>
          <p:nvPr/>
        </p:nvSpPr>
        <p:spPr bwMode="auto">
          <a:xfrm>
            <a:off x="2362200" y="1600200"/>
            <a:ext cx="2667000" cy="4953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3362970">
            <a:off x="4518025" y="2243138"/>
            <a:ext cx="4495800" cy="2438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6" name="Oval 6"/>
          <p:cNvSpPr>
            <a:spLocks noChangeArrowheads="1"/>
          </p:cNvSpPr>
          <p:nvPr/>
        </p:nvSpPr>
        <p:spPr bwMode="auto">
          <a:xfrm>
            <a:off x="8077200" y="4572000"/>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8534400" y="5334000"/>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Box 9"/>
          <p:cNvSpPr txBox="1"/>
          <p:nvPr/>
        </p:nvSpPr>
        <p:spPr>
          <a:xfrm>
            <a:off x="6019800" y="2734655"/>
            <a:ext cx="1905000" cy="830997"/>
          </a:xfrm>
          <a:prstGeom prst="rect">
            <a:avLst/>
          </a:prstGeom>
          <a:noFill/>
        </p:spPr>
        <p:txBody>
          <a:bodyPr wrap="square" rtlCol="0">
            <a:spAutoFit/>
          </a:bodyPr>
          <a:lstStyle/>
          <a:p>
            <a:r>
              <a:rPr lang="en-US" sz="2400" dirty="0"/>
              <a:t>VERY BIG POPULATION</a:t>
            </a:r>
          </a:p>
        </p:txBody>
      </p:sp>
      <p:sp>
        <p:nvSpPr>
          <p:cNvPr id="11" name="TextBox 10"/>
          <p:cNvSpPr txBox="1"/>
          <p:nvPr/>
        </p:nvSpPr>
        <p:spPr>
          <a:xfrm>
            <a:off x="2971800" y="3266520"/>
            <a:ext cx="1447800" cy="646331"/>
          </a:xfrm>
          <a:prstGeom prst="rect">
            <a:avLst/>
          </a:prstGeom>
          <a:noFill/>
        </p:spPr>
        <p:txBody>
          <a:bodyPr wrap="square" rtlCol="0">
            <a:spAutoFit/>
          </a:bodyPr>
          <a:lstStyle/>
          <a:p>
            <a:r>
              <a:rPr lang="en-US" dirty="0"/>
              <a:t>BIG POPULATION</a:t>
            </a:r>
          </a:p>
        </p:txBody>
      </p:sp>
      <p:sp>
        <p:nvSpPr>
          <p:cNvPr id="12" name="TextBox 11"/>
          <p:cNvSpPr txBox="1"/>
          <p:nvPr/>
        </p:nvSpPr>
        <p:spPr>
          <a:xfrm>
            <a:off x="8129353" y="4691390"/>
            <a:ext cx="1038695" cy="523220"/>
          </a:xfrm>
          <a:prstGeom prst="rect">
            <a:avLst/>
          </a:prstGeom>
          <a:noFill/>
        </p:spPr>
        <p:txBody>
          <a:bodyPr wrap="square" rtlCol="0">
            <a:spAutoFit/>
          </a:bodyPr>
          <a:lstStyle/>
          <a:p>
            <a:r>
              <a:rPr lang="en-US" sz="1400" dirty="0"/>
              <a:t>Medium population</a:t>
            </a:r>
          </a:p>
        </p:txBody>
      </p:sp>
      <p:sp>
        <p:nvSpPr>
          <p:cNvPr id="13" name="TextBox 12"/>
          <p:cNvSpPr txBox="1"/>
          <p:nvPr/>
        </p:nvSpPr>
        <p:spPr>
          <a:xfrm>
            <a:off x="8534401" y="5362545"/>
            <a:ext cx="886295" cy="400110"/>
          </a:xfrm>
          <a:prstGeom prst="rect">
            <a:avLst/>
          </a:prstGeom>
          <a:noFill/>
        </p:spPr>
        <p:txBody>
          <a:bodyPr wrap="square" rtlCol="0">
            <a:spAutoFit/>
          </a:bodyPr>
          <a:lstStyle/>
          <a:p>
            <a:r>
              <a:rPr lang="en-US" sz="1000" dirty="0"/>
              <a:t>Small population</a:t>
            </a:r>
          </a:p>
        </p:txBody>
      </p:sp>
    </p:spTree>
    <p:extLst>
      <p:ext uri="{BB962C8B-B14F-4D97-AF65-F5344CB8AC3E}">
        <p14:creationId xmlns:p14="http://schemas.microsoft.com/office/powerpoint/2010/main" val="1691296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3DD3F87A-1113-4324-B1E7-0044FE2545C5}" type="slidenum">
              <a:rPr lang="fr-FR"/>
              <a:pPr/>
              <a:t>74</a:t>
            </a:fld>
            <a:endParaRPr lang="fr-FR"/>
          </a:p>
        </p:txBody>
      </p:sp>
      <p:sp>
        <p:nvSpPr>
          <p:cNvPr id="138242" name="Rectangle 2"/>
          <p:cNvSpPr>
            <a:spLocks noGrp="1" noChangeArrowheads="1"/>
          </p:cNvSpPr>
          <p:nvPr>
            <p:ph type="title"/>
          </p:nvPr>
        </p:nvSpPr>
        <p:spPr>
          <a:xfrm>
            <a:off x="2133600" y="304800"/>
            <a:ext cx="8261684" cy="1143000"/>
          </a:xfrm>
        </p:spPr>
        <p:txBody>
          <a:bodyPr>
            <a:normAutofit fontScale="90000"/>
          </a:bodyPr>
          <a:lstStyle/>
          <a:p>
            <a:r>
              <a:rPr lang="fr-FR" dirty="0">
                <a:latin typeface="Times New Roman" pitchFamily="18" charset="0"/>
              </a:rPr>
              <a:t>In 8,000BC, the </a:t>
            </a:r>
            <a:r>
              <a:rPr lang="fr-FR" dirty="0" err="1">
                <a:latin typeface="Times New Roman" pitchFamily="18" charset="0"/>
              </a:rPr>
              <a:t>experiment</a:t>
            </a:r>
            <a:r>
              <a:rPr lang="fr-FR" dirty="0">
                <a:latin typeface="Times New Roman" pitchFamily="18" charset="0"/>
              </a:rPr>
              <a:t> </a:t>
            </a:r>
            <a:r>
              <a:rPr lang="fr-FR" dirty="0" err="1">
                <a:latin typeface="Times New Roman" pitchFamily="18" charset="0"/>
              </a:rPr>
              <a:t>begins</a:t>
            </a:r>
            <a:r>
              <a:rPr lang="fr-FR" dirty="0">
                <a:latin typeface="Times New Roman" pitchFamily="18" charset="0"/>
              </a:rPr>
              <a:t>. . .</a:t>
            </a:r>
          </a:p>
        </p:txBody>
      </p:sp>
      <p:pic>
        <p:nvPicPr>
          <p:cNvPr id="138243" name="Picture 3" descr="wor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998664"/>
            <a:ext cx="7772400" cy="4079875"/>
          </a:xfrm>
        </p:spPr>
      </p:pic>
      <p:sp>
        <p:nvSpPr>
          <p:cNvPr id="138244" name="Oval 4"/>
          <p:cNvSpPr>
            <a:spLocks noChangeArrowheads="1"/>
          </p:cNvSpPr>
          <p:nvPr/>
        </p:nvSpPr>
        <p:spPr bwMode="auto">
          <a:xfrm>
            <a:off x="2362200" y="1600200"/>
            <a:ext cx="2667000" cy="4953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3362970">
            <a:off x="4518025" y="2243138"/>
            <a:ext cx="4495800" cy="2438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6" name="Oval 6"/>
          <p:cNvSpPr>
            <a:spLocks noChangeArrowheads="1"/>
          </p:cNvSpPr>
          <p:nvPr/>
        </p:nvSpPr>
        <p:spPr bwMode="auto">
          <a:xfrm>
            <a:off x="8077200" y="4572000"/>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8534400" y="5334000"/>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Box 9"/>
          <p:cNvSpPr txBox="1"/>
          <p:nvPr/>
        </p:nvSpPr>
        <p:spPr>
          <a:xfrm>
            <a:off x="6019800" y="2734655"/>
            <a:ext cx="1905000" cy="830997"/>
          </a:xfrm>
          <a:prstGeom prst="rect">
            <a:avLst/>
          </a:prstGeom>
          <a:noFill/>
        </p:spPr>
        <p:txBody>
          <a:bodyPr wrap="square" rtlCol="0">
            <a:spAutoFit/>
          </a:bodyPr>
          <a:lstStyle/>
          <a:p>
            <a:r>
              <a:rPr lang="en-US" sz="2400" dirty="0"/>
              <a:t>VERY BIG POPULATION</a:t>
            </a:r>
          </a:p>
        </p:txBody>
      </p:sp>
      <p:sp>
        <p:nvSpPr>
          <p:cNvPr id="11" name="TextBox 10"/>
          <p:cNvSpPr txBox="1"/>
          <p:nvPr/>
        </p:nvSpPr>
        <p:spPr>
          <a:xfrm>
            <a:off x="2971800" y="3266520"/>
            <a:ext cx="1447800" cy="646331"/>
          </a:xfrm>
          <a:prstGeom prst="rect">
            <a:avLst/>
          </a:prstGeom>
          <a:noFill/>
        </p:spPr>
        <p:txBody>
          <a:bodyPr wrap="square" rtlCol="0">
            <a:spAutoFit/>
          </a:bodyPr>
          <a:lstStyle/>
          <a:p>
            <a:r>
              <a:rPr lang="en-US" dirty="0"/>
              <a:t>BIG POPULATION</a:t>
            </a:r>
          </a:p>
        </p:txBody>
      </p:sp>
      <p:sp>
        <p:nvSpPr>
          <p:cNvPr id="12" name="TextBox 11"/>
          <p:cNvSpPr txBox="1"/>
          <p:nvPr/>
        </p:nvSpPr>
        <p:spPr>
          <a:xfrm>
            <a:off x="8129353" y="4691390"/>
            <a:ext cx="1038695" cy="523220"/>
          </a:xfrm>
          <a:prstGeom prst="rect">
            <a:avLst/>
          </a:prstGeom>
          <a:noFill/>
        </p:spPr>
        <p:txBody>
          <a:bodyPr wrap="square" rtlCol="0">
            <a:spAutoFit/>
          </a:bodyPr>
          <a:lstStyle/>
          <a:p>
            <a:r>
              <a:rPr lang="en-US" sz="1400" dirty="0"/>
              <a:t>Medium population</a:t>
            </a:r>
          </a:p>
        </p:txBody>
      </p:sp>
      <p:sp>
        <p:nvSpPr>
          <p:cNvPr id="13" name="TextBox 12"/>
          <p:cNvSpPr txBox="1"/>
          <p:nvPr/>
        </p:nvSpPr>
        <p:spPr>
          <a:xfrm>
            <a:off x="8534401" y="5362545"/>
            <a:ext cx="886295" cy="400110"/>
          </a:xfrm>
          <a:prstGeom prst="rect">
            <a:avLst/>
          </a:prstGeom>
          <a:noFill/>
        </p:spPr>
        <p:txBody>
          <a:bodyPr wrap="square" rtlCol="0">
            <a:spAutoFit/>
          </a:bodyPr>
          <a:lstStyle/>
          <a:p>
            <a:r>
              <a:rPr lang="en-US" sz="1000" dirty="0"/>
              <a:t>Small population</a:t>
            </a:r>
          </a:p>
        </p:txBody>
      </p:sp>
    </p:spTree>
    <p:extLst>
      <p:ext uri="{BB962C8B-B14F-4D97-AF65-F5344CB8AC3E}">
        <p14:creationId xmlns:p14="http://schemas.microsoft.com/office/powerpoint/2010/main" val="2508471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3DD3F87A-1113-4324-B1E7-0044FE2545C5}" type="slidenum">
              <a:rPr lang="fr-FR"/>
              <a:pPr/>
              <a:t>75</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a:latin typeface="Times New Roman" pitchFamily="18" charset="0"/>
              </a:rPr>
              <a:t>For 9,500 </a:t>
            </a:r>
            <a:r>
              <a:rPr lang="fr-FR" dirty="0" err="1">
                <a:latin typeface="Times New Roman" pitchFamily="18" charset="0"/>
              </a:rPr>
              <a:t>years</a:t>
            </a:r>
            <a:r>
              <a:rPr lang="fr-FR" dirty="0">
                <a:latin typeface="Times New Roman" pitchFamily="18" charset="0"/>
              </a:rPr>
              <a:t>, </a:t>
            </a:r>
            <a:r>
              <a:rPr lang="fr-FR" dirty="0" err="1">
                <a:latin typeface="Times New Roman" pitchFamily="18" charset="0"/>
              </a:rPr>
              <a:t>each</a:t>
            </a:r>
            <a:r>
              <a:rPr lang="fr-FR" dirty="0">
                <a:latin typeface="Times New Roman" pitchFamily="18" charset="0"/>
              </a:rPr>
              <a:t> </a:t>
            </a:r>
            <a:r>
              <a:rPr lang="fr-FR" dirty="0" err="1">
                <a:latin typeface="Times New Roman" pitchFamily="18" charset="0"/>
              </a:rPr>
              <a:t>region</a:t>
            </a:r>
            <a:r>
              <a:rPr lang="fr-FR" dirty="0">
                <a:latin typeface="Times New Roman" pitchFamily="18" charset="0"/>
              </a:rPr>
              <a:t> </a:t>
            </a:r>
            <a:r>
              <a:rPr lang="fr-FR" dirty="0" err="1">
                <a:latin typeface="Times New Roman" pitchFamily="18" charset="0"/>
              </a:rPr>
              <a:t>develops</a:t>
            </a:r>
            <a:r>
              <a:rPr lang="fr-FR" dirty="0">
                <a:latin typeface="Times New Roman" pitchFamily="18" charset="0"/>
              </a:rPr>
              <a:t> </a:t>
            </a:r>
            <a:r>
              <a:rPr lang="fr-FR" dirty="0" err="1">
                <a:latin typeface="Times New Roman" pitchFamily="18" charset="0"/>
              </a:rPr>
              <a:t>technology</a:t>
            </a:r>
            <a:r>
              <a:rPr lang="fr-FR" dirty="0">
                <a:latin typeface="Times New Roman" pitchFamily="18" charset="0"/>
              </a:rPr>
              <a:t> on </a:t>
            </a:r>
            <a:r>
              <a:rPr lang="fr-FR" dirty="0" err="1">
                <a:latin typeface="Times New Roman" pitchFamily="18" charset="0"/>
              </a:rPr>
              <a:t>its</a:t>
            </a:r>
            <a:r>
              <a:rPr lang="fr-FR" dirty="0">
                <a:latin typeface="Times New Roman" pitchFamily="18" charset="0"/>
              </a:rPr>
              <a:t> </a:t>
            </a:r>
            <a:r>
              <a:rPr lang="fr-FR" dirty="0" err="1">
                <a:latin typeface="Times New Roman" pitchFamily="18" charset="0"/>
              </a:rPr>
              <a:t>own</a:t>
            </a:r>
            <a:endParaRPr lang="fr-FR" dirty="0">
              <a:latin typeface="Times New Roman" pitchFamily="18" charset="0"/>
            </a:endParaRPr>
          </a:p>
        </p:txBody>
      </p:sp>
      <p:pic>
        <p:nvPicPr>
          <p:cNvPr id="138243" name="Picture 3" descr="wor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998664"/>
            <a:ext cx="7772400" cy="4079875"/>
          </a:xfrm>
        </p:spPr>
      </p:pic>
      <p:sp>
        <p:nvSpPr>
          <p:cNvPr id="138244" name="Oval 4"/>
          <p:cNvSpPr>
            <a:spLocks noChangeArrowheads="1"/>
          </p:cNvSpPr>
          <p:nvPr/>
        </p:nvSpPr>
        <p:spPr bwMode="auto">
          <a:xfrm>
            <a:off x="2362200" y="1600200"/>
            <a:ext cx="2667000" cy="4953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3362970">
            <a:off x="4518025" y="2243138"/>
            <a:ext cx="4495800" cy="2438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6" name="Oval 6"/>
          <p:cNvSpPr>
            <a:spLocks noChangeArrowheads="1"/>
          </p:cNvSpPr>
          <p:nvPr/>
        </p:nvSpPr>
        <p:spPr bwMode="auto">
          <a:xfrm>
            <a:off x="8077200" y="4572000"/>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8534400" y="5334000"/>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Box 9"/>
          <p:cNvSpPr txBox="1"/>
          <p:nvPr/>
        </p:nvSpPr>
        <p:spPr>
          <a:xfrm>
            <a:off x="6019800" y="2734655"/>
            <a:ext cx="1905000" cy="830997"/>
          </a:xfrm>
          <a:prstGeom prst="rect">
            <a:avLst/>
          </a:prstGeom>
          <a:noFill/>
        </p:spPr>
        <p:txBody>
          <a:bodyPr wrap="square" rtlCol="0">
            <a:spAutoFit/>
          </a:bodyPr>
          <a:lstStyle/>
          <a:p>
            <a:r>
              <a:rPr lang="en-US" sz="2400" dirty="0"/>
              <a:t>VERY BIG POPULATION</a:t>
            </a:r>
          </a:p>
        </p:txBody>
      </p:sp>
      <p:sp>
        <p:nvSpPr>
          <p:cNvPr id="11" name="TextBox 10"/>
          <p:cNvSpPr txBox="1"/>
          <p:nvPr/>
        </p:nvSpPr>
        <p:spPr>
          <a:xfrm>
            <a:off x="2971800" y="3266520"/>
            <a:ext cx="1447800" cy="646331"/>
          </a:xfrm>
          <a:prstGeom prst="rect">
            <a:avLst/>
          </a:prstGeom>
          <a:noFill/>
        </p:spPr>
        <p:txBody>
          <a:bodyPr wrap="square" rtlCol="0">
            <a:spAutoFit/>
          </a:bodyPr>
          <a:lstStyle/>
          <a:p>
            <a:r>
              <a:rPr lang="en-US" dirty="0"/>
              <a:t>BIG POPULATION</a:t>
            </a:r>
          </a:p>
        </p:txBody>
      </p:sp>
      <p:sp>
        <p:nvSpPr>
          <p:cNvPr id="12" name="TextBox 11"/>
          <p:cNvSpPr txBox="1"/>
          <p:nvPr/>
        </p:nvSpPr>
        <p:spPr>
          <a:xfrm>
            <a:off x="8129353" y="4691390"/>
            <a:ext cx="1038695" cy="523220"/>
          </a:xfrm>
          <a:prstGeom prst="rect">
            <a:avLst/>
          </a:prstGeom>
          <a:noFill/>
        </p:spPr>
        <p:txBody>
          <a:bodyPr wrap="square" rtlCol="0">
            <a:spAutoFit/>
          </a:bodyPr>
          <a:lstStyle/>
          <a:p>
            <a:r>
              <a:rPr lang="en-US" sz="1400" dirty="0"/>
              <a:t>Medium population</a:t>
            </a:r>
          </a:p>
        </p:txBody>
      </p:sp>
      <p:sp>
        <p:nvSpPr>
          <p:cNvPr id="13" name="TextBox 12"/>
          <p:cNvSpPr txBox="1"/>
          <p:nvPr/>
        </p:nvSpPr>
        <p:spPr>
          <a:xfrm>
            <a:off x="8534401" y="5362545"/>
            <a:ext cx="886295" cy="400110"/>
          </a:xfrm>
          <a:prstGeom prst="rect">
            <a:avLst/>
          </a:prstGeom>
          <a:noFill/>
        </p:spPr>
        <p:txBody>
          <a:bodyPr wrap="square" rtlCol="0">
            <a:spAutoFit/>
          </a:bodyPr>
          <a:lstStyle/>
          <a:p>
            <a:r>
              <a:rPr lang="en-US" sz="1000" dirty="0"/>
              <a:t>Small population</a:t>
            </a:r>
          </a:p>
        </p:txBody>
      </p:sp>
    </p:spTree>
    <p:extLst>
      <p:ext uri="{BB962C8B-B14F-4D97-AF65-F5344CB8AC3E}">
        <p14:creationId xmlns:p14="http://schemas.microsoft.com/office/powerpoint/2010/main" val="39243712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3DD3F87A-1113-4324-B1E7-0044FE2545C5}" type="slidenum">
              <a:rPr lang="fr-FR"/>
              <a:pPr/>
              <a:t>76</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err="1">
                <a:latin typeface="Times New Roman" pitchFamily="18" charset="0"/>
              </a:rPr>
              <a:t>Until</a:t>
            </a:r>
            <a:r>
              <a:rPr lang="fr-FR" dirty="0">
                <a:latin typeface="Times New Roman" pitchFamily="18" charset="0"/>
              </a:rPr>
              <a:t>. . .1500AD:</a:t>
            </a:r>
            <a:br>
              <a:rPr lang="fr-FR" dirty="0">
                <a:latin typeface="Times New Roman" pitchFamily="18" charset="0"/>
              </a:rPr>
            </a:br>
            <a:r>
              <a:rPr lang="fr-FR" dirty="0">
                <a:latin typeface="Times New Roman" pitchFamily="18" charset="0"/>
              </a:rPr>
              <a:t>4 </a:t>
            </a:r>
            <a:r>
              <a:rPr lang="fr-FR" dirty="0" err="1">
                <a:latin typeface="Times New Roman" pitchFamily="18" charset="0"/>
              </a:rPr>
              <a:t>Connected</a:t>
            </a:r>
            <a:r>
              <a:rPr lang="fr-FR" dirty="0">
                <a:latin typeface="Times New Roman" pitchFamily="18" charset="0"/>
              </a:rPr>
              <a:t> </a:t>
            </a:r>
            <a:r>
              <a:rPr lang="fr-FR" dirty="0" err="1">
                <a:latin typeface="Times New Roman" pitchFamily="18" charset="0"/>
              </a:rPr>
              <a:t>Regions</a:t>
            </a:r>
            <a:r>
              <a:rPr lang="fr-FR" dirty="0">
                <a:latin typeface="Times New Roman" pitchFamily="18" charset="0"/>
              </a:rPr>
              <a:t> </a:t>
            </a:r>
            <a:r>
              <a:rPr lang="fr-FR" dirty="0" err="1">
                <a:latin typeface="Times New Roman" pitchFamily="18" charset="0"/>
              </a:rPr>
              <a:t>Again</a:t>
            </a:r>
            <a:r>
              <a:rPr lang="fr-FR" dirty="0">
                <a:latin typeface="Times New Roman" pitchFamily="18" charset="0"/>
              </a:rPr>
              <a:t>!</a:t>
            </a:r>
          </a:p>
        </p:txBody>
      </p:sp>
      <p:pic>
        <p:nvPicPr>
          <p:cNvPr id="138243" name="Picture 3" descr="wor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998664"/>
            <a:ext cx="7772400" cy="4079875"/>
          </a:xfrm>
        </p:spPr>
      </p:pic>
      <p:sp>
        <p:nvSpPr>
          <p:cNvPr id="138244" name="Oval 4"/>
          <p:cNvSpPr>
            <a:spLocks noChangeArrowheads="1"/>
          </p:cNvSpPr>
          <p:nvPr/>
        </p:nvSpPr>
        <p:spPr bwMode="auto">
          <a:xfrm>
            <a:off x="2362200" y="1600200"/>
            <a:ext cx="2667000" cy="4953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3362970">
            <a:off x="4518025" y="2243138"/>
            <a:ext cx="4495800" cy="2438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6" name="Oval 6"/>
          <p:cNvSpPr>
            <a:spLocks noChangeArrowheads="1"/>
          </p:cNvSpPr>
          <p:nvPr/>
        </p:nvSpPr>
        <p:spPr bwMode="auto">
          <a:xfrm>
            <a:off x="8077200" y="4572000"/>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8534400" y="5334000"/>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338" name="Picture 2" descr="C:\Users\kdoran\AppData\Local\Microsoft\Windows\Temporary Internet Files\Content.IE5\KTCCU83W\MC90005102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175" y="2907162"/>
            <a:ext cx="685495" cy="5551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kdoran\AppData\Local\Microsoft\Windows\Temporary Internet Files\Content.IE5\KTCCU83W\MC90005102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706" y="4572000"/>
            <a:ext cx="685495" cy="5551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kdoran\AppData\Local\Microsoft\Windows\Temporary Internet Files\Content.IE5\KTCCU83W\MC90005102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3206" y="5452736"/>
            <a:ext cx="685495" cy="555176"/>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kdoran\AppData\Local\Microsoft\Windows\Temporary Internet Files\Content.IE5\5DZICKDO\MC90015005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1" y="3017264"/>
            <a:ext cx="1180335" cy="890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6272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3DD3F87A-1113-4324-B1E7-0044FE2545C5}" type="slidenum">
              <a:rPr lang="fr-FR"/>
              <a:pPr/>
              <a:t>77</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a:latin typeface="Times New Roman" pitchFamily="18" charset="0"/>
              </a:rPr>
              <a:t>1500AD: </a:t>
            </a:r>
            <a:r>
              <a:rPr lang="fr-FR" dirty="0" err="1">
                <a:latin typeface="Times New Roman" pitchFamily="18" charset="0"/>
              </a:rPr>
              <a:t>natural</a:t>
            </a:r>
            <a:r>
              <a:rPr lang="fr-FR" dirty="0">
                <a:latin typeface="Times New Roman" pitchFamily="18" charset="0"/>
              </a:rPr>
              <a:t> </a:t>
            </a:r>
            <a:r>
              <a:rPr lang="fr-FR" dirty="0" err="1">
                <a:latin typeface="Times New Roman" pitchFamily="18" charset="0"/>
              </a:rPr>
              <a:t>experiment</a:t>
            </a:r>
            <a:r>
              <a:rPr lang="fr-FR" dirty="0">
                <a:latin typeface="Times New Roman" pitchFamily="18" charset="0"/>
              </a:rPr>
              <a:t> ends. . </a:t>
            </a:r>
            <a:r>
              <a:rPr lang="fr-FR" dirty="0" err="1">
                <a:latin typeface="Times New Roman" pitchFamily="18" charset="0"/>
              </a:rPr>
              <a:t>who</a:t>
            </a:r>
            <a:r>
              <a:rPr lang="fr-FR" dirty="0">
                <a:latin typeface="Times New Roman" pitchFamily="18" charset="0"/>
              </a:rPr>
              <a:t> has the best </a:t>
            </a:r>
            <a:r>
              <a:rPr lang="fr-FR" dirty="0" err="1">
                <a:latin typeface="Times New Roman" pitchFamily="18" charset="0"/>
              </a:rPr>
              <a:t>technology</a:t>
            </a:r>
            <a:r>
              <a:rPr lang="fr-FR" dirty="0">
                <a:latin typeface="Times New Roman" pitchFamily="18" charset="0"/>
              </a:rPr>
              <a:t>?</a:t>
            </a:r>
          </a:p>
        </p:txBody>
      </p:sp>
      <p:pic>
        <p:nvPicPr>
          <p:cNvPr id="138243" name="Picture 3" descr="wor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998664"/>
            <a:ext cx="7772400" cy="4079875"/>
          </a:xfrm>
        </p:spPr>
      </p:pic>
      <p:sp>
        <p:nvSpPr>
          <p:cNvPr id="138244" name="Oval 4"/>
          <p:cNvSpPr>
            <a:spLocks noChangeArrowheads="1"/>
          </p:cNvSpPr>
          <p:nvPr/>
        </p:nvSpPr>
        <p:spPr bwMode="auto">
          <a:xfrm>
            <a:off x="2362200" y="1600200"/>
            <a:ext cx="2667000" cy="4953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3362970">
            <a:off x="4518025" y="2243138"/>
            <a:ext cx="4495800" cy="2438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6" name="Oval 6"/>
          <p:cNvSpPr>
            <a:spLocks noChangeArrowheads="1"/>
          </p:cNvSpPr>
          <p:nvPr/>
        </p:nvSpPr>
        <p:spPr bwMode="auto">
          <a:xfrm>
            <a:off x="8077200" y="4572000"/>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8534400" y="5334000"/>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3522483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3DD3F87A-1113-4324-B1E7-0044FE2545C5}" type="slidenum">
              <a:rPr lang="fr-FR"/>
              <a:pPr/>
              <a:t>78</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a:latin typeface="Times New Roman" pitchFamily="18" charset="0"/>
              </a:rPr>
              <a:t>1500AD: </a:t>
            </a:r>
            <a:r>
              <a:rPr lang="fr-FR" dirty="0" err="1">
                <a:latin typeface="Times New Roman" pitchFamily="18" charset="0"/>
              </a:rPr>
              <a:t>natural</a:t>
            </a:r>
            <a:r>
              <a:rPr lang="fr-FR" dirty="0">
                <a:latin typeface="Times New Roman" pitchFamily="18" charset="0"/>
              </a:rPr>
              <a:t> </a:t>
            </a:r>
            <a:r>
              <a:rPr lang="fr-FR" dirty="0" err="1">
                <a:latin typeface="Times New Roman" pitchFamily="18" charset="0"/>
              </a:rPr>
              <a:t>experiment</a:t>
            </a:r>
            <a:r>
              <a:rPr lang="fr-FR" dirty="0">
                <a:latin typeface="Times New Roman" pitchFamily="18" charset="0"/>
              </a:rPr>
              <a:t> ends. . </a:t>
            </a:r>
            <a:r>
              <a:rPr lang="fr-FR" dirty="0" err="1">
                <a:latin typeface="Times New Roman" pitchFamily="18" charset="0"/>
              </a:rPr>
              <a:t>who</a:t>
            </a:r>
            <a:r>
              <a:rPr lang="fr-FR" dirty="0">
                <a:latin typeface="Times New Roman" pitchFamily="18" charset="0"/>
              </a:rPr>
              <a:t> has the best </a:t>
            </a:r>
            <a:r>
              <a:rPr lang="fr-FR" dirty="0" err="1">
                <a:latin typeface="Times New Roman" pitchFamily="18" charset="0"/>
              </a:rPr>
              <a:t>technology</a:t>
            </a:r>
            <a:r>
              <a:rPr lang="fr-FR" dirty="0">
                <a:latin typeface="Times New Roman" pitchFamily="18" charset="0"/>
              </a:rPr>
              <a:t>?</a:t>
            </a:r>
          </a:p>
        </p:txBody>
      </p:sp>
      <p:pic>
        <p:nvPicPr>
          <p:cNvPr id="138243" name="Picture 3" descr="wor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998664"/>
            <a:ext cx="7772400" cy="4079875"/>
          </a:xfrm>
        </p:spPr>
      </p:pic>
      <p:sp>
        <p:nvSpPr>
          <p:cNvPr id="138244" name="Oval 4"/>
          <p:cNvSpPr>
            <a:spLocks noChangeArrowheads="1"/>
          </p:cNvSpPr>
          <p:nvPr/>
        </p:nvSpPr>
        <p:spPr bwMode="auto">
          <a:xfrm>
            <a:off x="2362200" y="1600200"/>
            <a:ext cx="2667000" cy="4953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3362970">
            <a:off x="4518025" y="2243138"/>
            <a:ext cx="4495800" cy="2438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6" name="Oval 6"/>
          <p:cNvSpPr>
            <a:spLocks noChangeArrowheads="1"/>
          </p:cNvSpPr>
          <p:nvPr/>
        </p:nvSpPr>
        <p:spPr bwMode="auto">
          <a:xfrm>
            <a:off x="8077200" y="4572000"/>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8534400" y="5334000"/>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6019800" y="2971801"/>
            <a:ext cx="1828800" cy="646331"/>
          </a:xfrm>
          <a:prstGeom prst="rect">
            <a:avLst/>
          </a:prstGeom>
          <a:noFill/>
        </p:spPr>
        <p:txBody>
          <a:bodyPr wrap="square" rtlCol="0">
            <a:spAutoFit/>
          </a:bodyPr>
          <a:lstStyle/>
          <a:p>
            <a:r>
              <a:rPr lang="en-US" dirty="0"/>
              <a:t>Early modern technology</a:t>
            </a:r>
          </a:p>
        </p:txBody>
      </p:sp>
    </p:spTree>
    <p:extLst>
      <p:ext uri="{BB962C8B-B14F-4D97-AF65-F5344CB8AC3E}">
        <p14:creationId xmlns:p14="http://schemas.microsoft.com/office/powerpoint/2010/main" val="22595599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3DD3F87A-1113-4324-B1E7-0044FE2545C5}" type="slidenum">
              <a:rPr lang="fr-FR"/>
              <a:pPr/>
              <a:t>79</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a:latin typeface="Times New Roman" pitchFamily="18" charset="0"/>
              </a:rPr>
              <a:t>1500AD: </a:t>
            </a:r>
            <a:r>
              <a:rPr lang="fr-FR" dirty="0" err="1">
                <a:latin typeface="Times New Roman" pitchFamily="18" charset="0"/>
              </a:rPr>
              <a:t>natural</a:t>
            </a:r>
            <a:r>
              <a:rPr lang="fr-FR" dirty="0">
                <a:latin typeface="Times New Roman" pitchFamily="18" charset="0"/>
              </a:rPr>
              <a:t> </a:t>
            </a:r>
            <a:r>
              <a:rPr lang="fr-FR" dirty="0" err="1">
                <a:latin typeface="Times New Roman" pitchFamily="18" charset="0"/>
              </a:rPr>
              <a:t>experiment</a:t>
            </a:r>
            <a:r>
              <a:rPr lang="fr-FR" dirty="0">
                <a:latin typeface="Times New Roman" pitchFamily="18" charset="0"/>
              </a:rPr>
              <a:t> ends. . </a:t>
            </a:r>
            <a:r>
              <a:rPr lang="fr-FR" dirty="0" err="1">
                <a:latin typeface="Times New Roman" pitchFamily="18" charset="0"/>
              </a:rPr>
              <a:t>who</a:t>
            </a:r>
            <a:r>
              <a:rPr lang="fr-FR" dirty="0">
                <a:latin typeface="Times New Roman" pitchFamily="18" charset="0"/>
              </a:rPr>
              <a:t> has the best </a:t>
            </a:r>
            <a:r>
              <a:rPr lang="fr-FR" dirty="0" err="1">
                <a:latin typeface="Times New Roman" pitchFamily="18" charset="0"/>
              </a:rPr>
              <a:t>technology</a:t>
            </a:r>
            <a:r>
              <a:rPr lang="fr-FR" dirty="0">
                <a:latin typeface="Times New Roman" pitchFamily="18" charset="0"/>
              </a:rPr>
              <a:t>?</a:t>
            </a:r>
          </a:p>
        </p:txBody>
      </p:sp>
      <p:pic>
        <p:nvPicPr>
          <p:cNvPr id="138243" name="Picture 3" descr="wor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998664"/>
            <a:ext cx="7772400" cy="4079875"/>
          </a:xfrm>
        </p:spPr>
      </p:pic>
      <p:sp>
        <p:nvSpPr>
          <p:cNvPr id="138244" name="Oval 4"/>
          <p:cNvSpPr>
            <a:spLocks noChangeArrowheads="1"/>
          </p:cNvSpPr>
          <p:nvPr/>
        </p:nvSpPr>
        <p:spPr bwMode="auto">
          <a:xfrm>
            <a:off x="2362200" y="1600200"/>
            <a:ext cx="2667000" cy="4953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3362970">
            <a:off x="4518025" y="2243138"/>
            <a:ext cx="4495800" cy="2438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6" name="Oval 6"/>
          <p:cNvSpPr>
            <a:spLocks noChangeArrowheads="1"/>
          </p:cNvSpPr>
          <p:nvPr/>
        </p:nvSpPr>
        <p:spPr bwMode="auto">
          <a:xfrm>
            <a:off x="8077200" y="4572000"/>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8534400" y="5334000"/>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6019800" y="2971801"/>
            <a:ext cx="1828800" cy="646331"/>
          </a:xfrm>
          <a:prstGeom prst="rect">
            <a:avLst/>
          </a:prstGeom>
          <a:noFill/>
        </p:spPr>
        <p:txBody>
          <a:bodyPr wrap="square" rtlCol="0">
            <a:spAutoFit/>
          </a:bodyPr>
          <a:lstStyle/>
          <a:p>
            <a:r>
              <a:rPr lang="en-US" dirty="0"/>
              <a:t>Early modern technology</a:t>
            </a:r>
          </a:p>
        </p:txBody>
      </p:sp>
      <p:sp>
        <p:nvSpPr>
          <p:cNvPr id="3" name="TextBox 2"/>
          <p:cNvSpPr txBox="1"/>
          <p:nvPr/>
        </p:nvSpPr>
        <p:spPr>
          <a:xfrm>
            <a:off x="2971800" y="3462338"/>
            <a:ext cx="1752600" cy="923330"/>
          </a:xfrm>
          <a:prstGeom prst="rect">
            <a:avLst/>
          </a:prstGeom>
          <a:noFill/>
        </p:spPr>
        <p:txBody>
          <a:bodyPr wrap="square" rtlCol="0">
            <a:spAutoFit/>
          </a:bodyPr>
          <a:lstStyle/>
          <a:p>
            <a:r>
              <a:rPr lang="en-US" dirty="0"/>
              <a:t>Agriculture, cities, elaborate calendars</a:t>
            </a:r>
          </a:p>
        </p:txBody>
      </p:sp>
    </p:spTree>
    <p:extLst>
      <p:ext uri="{BB962C8B-B14F-4D97-AF65-F5344CB8AC3E}">
        <p14:creationId xmlns:p14="http://schemas.microsoft.com/office/powerpoint/2010/main" val="1738280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ADC7-0DB2-564E-9D64-A498119CE443}"/>
              </a:ext>
            </a:extLst>
          </p:cNvPr>
          <p:cNvSpPr>
            <a:spLocks noGrp="1"/>
          </p:cNvSpPr>
          <p:nvPr>
            <p:ph type="title"/>
          </p:nvPr>
        </p:nvSpPr>
        <p:spPr/>
        <p:txBody>
          <a:bodyPr/>
          <a:lstStyle/>
          <a:p>
            <a:pPr algn="ctr"/>
            <a:r>
              <a:rPr lang="en-US" dirty="0"/>
              <a:t>Thomas Robert Malthus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E9A7A4A-CA21-4F40-8583-607E85FFEE47}"/>
                  </a:ext>
                </a:extLst>
              </p:cNvPr>
              <p:cNvSpPr>
                <a:spLocks noGrp="1"/>
              </p:cNvSpPr>
              <p:nvPr>
                <p:ph idx="1"/>
              </p:nvPr>
            </p:nvSpPr>
            <p:spPr/>
            <p:txBody>
              <a:bodyPr>
                <a:normAutofit fontScale="92500" lnSpcReduction="20000"/>
              </a:bodyPr>
              <a:lstStyle/>
              <a:p>
                <a:r>
                  <a:rPr lang="en-US" dirty="0"/>
                  <a:t>Economist, father of population economics</a:t>
                </a:r>
              </a:p>
              <a:p>
                <a:r>
                  <a:rPr lang="en-US" dirty="0"/>
                  <a:t>Anglican priest</a:t>
                </a:r>
              </a:p>
              <a:p>
                <a:r>
                  <a:rPr lang="en-US" dirty="0"/>
                  <a:t>Prophet of doom -- the “dismal science”</a:t>
                </a:r>
              </a:p>
              <a:p>
                <a:endParaRPr lang="en-US" dirty="0"/>
              </a:p>
              <a:p>
                <a:r>
                  <a:rPr lang="en-US" dirty="0"/>
                  <a:t>Key idea:  </a:t>
                </a:r>
              </a:p>
              <a:p>
                <a:pPr lvl="1"/>
                <a:r>
                  <a:rPr lang="en-US" dirty="0"/>
                  <a:t>Human Petri dish  </a:t>
                </a:r>
              </a:p>
              <a:p>
                <a:pPr lvl="1"/>
                <a:r>
                  <a:rPr lang="en-US" dirty="0"/>
                  <a:t>In equilibrium</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𝑆𝑢𝑏𝑠𝑖𝑠𝑡𝑒𝑛𝑐𝑒</m:t>
                      </m:r>
                      <m:r>
                        <a:rPr lang="en-US" b="0" i="1" smtClean="0">
                          <a:latin typeface="Cambria Math" panose="02040503050406030204" pitchFamily="18" charset="0"/>
                        </a:rPr>
                        <m:t> </m:t>
                      </m:r>
                      <m:r>
                        <a:rPr lang="en-US" b="0" i="1" smtClean="0">
                          <a:latin typeface="Cambria Math" panose="02040503050406030204" pitchFamily="18" charset="0"/>
                        </a:rPr>
                        <m:t>𝑅𝑒𝑞𝑢𝑖𝑟𝑒𝑚𝑒𝑛𝑡</m:t>
                      </m:r>
                      <m:r>
                        <a:rPr lang="en-US" b="0" i="1" smtClean="0">
                          <a:latin typeface="Cambria Math" panose="02040503050406030204" pitchFamily="18" charset="0"/>
                        </a:rPr>
                        <m:t> </m:t>
                      </m:r>
                      <m:r>
                        <a:rPr lang="en-US" b="0" i="1" smtClean="0">
                          <a:latin typeface="Cambria Math" panose="02040503050406030204" pitchFamily="18" charset="0"/>
                        </a:rPr>
                        <m:t>𝑝𝑒𝑟</m:t>
                      </m:r>
                      <m:r>
                        <a:rPr lang="en-US" b="0" i="1" smtClean="0">
                          <a:latin typeface="Cambria Math" panose="02040503050406030204" pitchFamily="18" charset="0"/>
                        </a:rPr>
                        <m:t> </m:t>
                      </m:r>
                      <m:r>
                        <a:rPr lang="en-US" b="0" i="1" smtClean="0">
                          <a:latin typeface="Cambria Math" panose="02040503050406030204" pitchFamily="18" charset="0"/>
                        </a:rPr>
                        <m:t>𝐶𝑎𝑝𝑖𝑡𝑎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𝑇𝑜𝑡𝑎𝑙</m:t>
                          </m:r>
                          <m:r>
                            <a:rPr lang="en-US" b="0" i="1" smtClean="0">
                              <a:latin typeface="Cambria Math" panose="02040503050406030204" pitchFamily="18" charset="0"/>
                            </a:rPr>
                            <m:t> </m:t>
                          </m:r>
                          <m:r>
                            <a:rPr lang="en-US" b="0" i="1" smtClean="0">
                              <a:latin typeface="Cambria Math" panose="02040503050406030204" pitchFamily="18" charset="0"/>
                            </a:rPr>
                            <m:t>𝐹𝑜𝑜𝑑</m:t>
                          </m:r>
                          <m:r>
                            <a:rPr lang="en-US" b="0" i="1" smtClean="0">
                              <a:latin typeface="Cambria Math" panose="02040503050406030204" pitchFamily="18" charset="0"/>
                            </a:rPr>
                            <m:t> </m:t>
                          </m:r>
                          <m:r>
                            <a:rPr lang="en-US" b="0" i="1" smtClean="0">
                              <a:latin typeface="Cambria Math" panose="02040503050406030204" pitchFamily="18" charset="0"/>
                            </a:rPr>
                            <m:t>𝑂𝑢𝑡𝑝𝑢𝑡</m:t>
                          </m:r>
                        </m:num>
                        <m:den>
                          <m:r>
                            <a:rPr lang="en-US" b="0" i="1" smtClean="0">
                              <a:latin typeface="Cambria Math" panose="02040503050406030204" pitchFamily="18" charset="0"/>
                            </a:rPr>
                            <m:t>𝑃𝑜𝑝𝑢𝑙𝑎𝑡𝑖𝑜𝑛</m:t>
                          </m:r>
                        </m:den>
                      </m:f>
                    </m:oMath>
                  </m:oMathPara>
                </a14:m>
                <a:endParaRPr lang="en-US" dirty="0"/>
              </a:p>
              <a:p>
                <a:pPr marL="457200" lvl="1" indent="0">
                  <a:buNone/>
                </a:pPr>
                <a:endParaRPr lang="en-US" dirty="0"/>
              </a:p>
              <a:p>
                <a:r>
                  <a:rPr lang="en-US" dirty="0">
                    <a:solidFill>
                      <a:schemeClr val="bg1"/>
                    </a:solidFill>
                  </a:rPr>
                  <a:t>Perhaps the first, and most well known, of many erroneous predictions by economists!</a:t>
                </a:r>
              </a:p>
            </p:txBody>
          </p:sp>
        </mc:Choice>
        <mc:Fallback xmlns="">
          <p:sp>
            <p:nvSpPr>
              <p:cNvPr id="3" name="Content Placeholder 2">
                <a:extLst>
                  <a:ext uri="{FF2B5EF4-FFF2-40B4-BE49-F238E27FC236}">
                    <a16:creationId xmlns:a16="http://schemas.microsoft.com/office/drawing/2014/main" id="{DE9A7A4A-CA21-4F40-8583-607E85FFEE47}"/>
                  </a:ext>
                </a:extLst>
              </p:cNvPr>
              <p:cNvSpPr>
                <a:spLocks noGrp="1" noRot="1" noChangeAspect="1" noMove="1" noResize="1" noEditPoints="1" noAdjustHandles="1" noChangeArrowheads="1" noChangeShapeType="1" noTextEdit="1"/>
              </p:cNvSpPr>
              <p:nvPr>
                <p:ph idx="1"/>
              </p:nvPr>
            </p:nvSpPr>
            <p:spPr>
              <a:blipFill>
                <a:blip r:embed="rId3"/>
                <a:stretch>
                  <a:fillRect l="-844" t="-3801" b="-29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90C2920-38C0-F94A-BC8B-AD52C5644273}"/>
              </a:ext>
            </a:extLst>
          </p:cNvPr>
          <p:cNvPicPr>
            <a:picLocks noChangeAspect="1"/>
          </p:cNvPicPr>
          <p:nvPr/>
        </p:nvPicPr>
        <p:blipFill>
          <a:blip r:embed="rId4"/>
          <a:stretch>
            <a:fillRect/>
          </a:stretch>
        </p:blipFill>
        <p:spPr>
          <a:xfrm>
            <a:off x="9318982" y="365125"/>
            <a:ext cx="2439631" cy="2980924"/>
          </a:xfrm>
          <a:prstGeom prst="rect">
            <a:avLst/>
          </a:prstGeom>
        </p:spPr>
      </p:pic>
    </p:spTree>
    <p:extLst>
      <p:ext uri="{BB962C8B-B14F-4D97-AF65-F5344CB8AC3E}">
        <p14:creationId xmlns:p14="http://schemas.microsoft.com/office/powerpoint/2010/main" val="24797995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3DD3F87A-1113-4324-B1E7-0044FE2545C5}" type="slidenum">
              <a:rPr lang="fr-FR"/>
              <a:pPr/>
              <a:t>80</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a:latin typeface="Times New Roman" pitchFamily="18" charset="0"/>
              </a:rPr>
              <a:t>1500AD: </a:t>
            </a:r>
            <a:r>
              <a:rPr lang="fr-FR" dirty="0" err="1">
                <a:latin typeface="Times New Roman" pitchFamily="18" charset="0"/>
              </a:rPr>
              <a:t>natural</a:t>
            </a:r>
            <a:r>
              <a:rPr lang="fr-FR" dirty="0">
                <a:latin typeface="Times New Roman" pitchFamily="18" charset="0"/>
              </a:rPr>
              <a:t> </a:t>
            </a:r>
            <a:r>
              <a:rPr lang="fr-FR" dirty="0" err="1">
                <a:latin typeface="Times New Roman" pitchFamily="18" charset="0"/>
              </a:rPr>
              <a:t>experiment</a:t>
            </a:r>
            <a:r>
              <a:rPr lang="fr-FR" dirty="0">
                <a:latin typeface="Times New Roman" pitchFamily="18" charset="0"/>
              </a:rPr>
              <a:t> ends. . </a:t>
            </a:r>
            <a:r>
              <a:rPr lang="fr-FR" dirty="0" err="1">
                <a:latin typeface="Times New Roman" pitchFamily="18" charset="0"/>
              </a:rPr>
              <a:t>who</a:t>
            </a:r>
            <a:r>
              <a:rPr lang="fr-FR" dirty="0">
                <a:latin typeface="Times New Roman" pitchFamily="18" charset="0"/>
              </a:rPr>
              <a:t> has the best </a:t>
            </a:r>
            <a:r>
              <a:rPr lang="fr-FR" dirty="0" err="1">
                <a:latin typeface="Times New Roman" pitchFamily="18" charset="0"/>
              </a:rPr>
              <a:t>technology</a:t>
            </a:r>
            <a:r>
              <a:rPr lang="fr-FR" dirty="0">
                <a:latin typeface="Times New Roman" pitchFamily="18" charset="0"/>
              </a:rPr>
              <a:t>?</a:t>
            </a:r>
          </a:p>
        </p:txBody>
      </p:sp>
      <p:pic>
        <p:nvPicPr>
          <p:cNvPr id="138243" name="Picture 3" descr="wor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998664"/>
            <a:ext cx="7772400" cy="4079875"/>
          </a:xfrm>
        </p:spPr>
      </p:pic>
      <p:sp>
        <p:nvSpPr>
          <p:cNvPr id="138244" name="Oval 4"/>
          <p:cNvSpPr>
            <a:spLocks noChangeArrowheads="1"/>
          </p:cNvSpPr>
          <p:nvPr/>
        </p:nvSpPr>
        <p:spPr bwMode="auto">
          <a:xfrm>
            <a:off x="2362200" y="1600200"/>
            <a:ext cx="2667000" cy="4953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3362970">
            <a:off x="4518025" y="2243138"/>
            <a:ext cx="4495800" cy="2438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6" name="Oval 6"/>
          <p:cNvSpPr>
            <a:spLocks noChangeArrowheads="1"/>
          </p:cNvSpPr>
          <p:nvPr/>
        </p:nvSpPr>
        <p:spPr bwMode="auto">
          <a:xfrm>
            <a:off x="8077200" y="4572000"/>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8534400" y="5334000"/>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6019800" y="2971801"/>
            <a:ext cx="1828800" cy="646331"/>
          </a:xfrm>
          <a:prstGeom prst="rect">
            <a:avLst/>
          </a:prstGeom>
          <a:noFill/>
        </p:spPr>
        <p:txBody>
          <a:bodyPr wrap="square" rtlCol="0">
            <a:spAutoFit/>
          </a:bodyPr>
          <a:lstStyle/>
          <a:p>
            <a:r>
              <a:rPr lang="en-US" dirty="0"/>
              <a:t>Early modern technology</a:t>
            </a:r>
          </a:p>
        </p:txBody>
      </p:sp>
      <p:sp>
        <p:nvSpPr>
          <p:cNvPr id="3" name="TextBox 2"/>
          <p:cNvSpPr txBox="1"/>
          <p:nvPr/>
        </p:nvSpPr>
        <p:spPr>
          <a:xfrm>
            <a:off x="2971800" y="3462338"/>
            <a:ext cx="1752600" cy="923330"/>
          </a:xfrm>
          <a:prstGeom prst="rect">
            <a:avLst/>
          </a:prstGeom>
          <a:noFill/>
        </p:spPr>
        <p:txBody>
          <a:bodyPr wrap="square" rtlCol="0">
            <a:spAutoFit/>
          </a:bodyPr>
          <a:lstStyle/>
          <a:p>
            <a:r>
              <a:rPr lang="en-US" dirty="0"/>
              <a:t>Agriculture, cities, elaborate calendars</a:t>
            </a:r>
          </a:p>
        </p:txBody>
      </p:sp>
      <p:sp>
        <p:nvSpPr>
          <p:cNvPr id="5" name="TextBox 4"/>
          <p:cNvSpPr txBox="1"/>
          <p:nvPr/>
        </p:nvSpPr>
        <p:spPr>
          <a:xfrm>
            <a:off x="7810500" y="4572000"/>
            <a:ext cx="1905000" cy="523220"/>
          </a:xfrm>
          <a:prstGeom prst="rect">
            <a:avLst/>
          </a:prstGeom>
          <a:noFill/>
        </p:spPr>
        <p:txBody>
          <a:bodyPr wrap="square" rtlCol="0">
            <a:spAutoFit/>
          </a:bodyPr>
          <a:lstStyle/>
          <a:p>
            <a:r>
              <a:rPr lang="en-US" sz="1400" dirty="0"/>
              <a:t>Hunter gatherers with good stone tools</a:t>
            </a:r>
          </a:p>
        </p:txBody>
      </p:sp>
    </p:spTree>
    <p:extLst>
      <p:ext uri="{BB962C8B-B14F-4D97-AF65-F5344CB8AC3E}">
        <p14:creationId xmlns:p14="http://schemas.microsoft.com/office/powerpoint/2010/main" val="4973184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3DD3F87A-1113-4324-B1E7-0044FE2545C5}" type="slidenum">
              <a:rPr lang="fr-FR"/>
              <a:pPr/>
              <a:t>81</a:t>
            </a:fld>
            <a:endParaRPr lang="fr-FR"/>
          </a:p>
        </p:txBody>
      </p:sp>
      <p:sp>
        <p:nvSpPr>
          <p:cNvPr id="138242" name="Rectangle 2"/>
          <p:cNvSpPr>
            <a:spLocks noGrp="1" noChangeArrowheads="1"/>
          </p:cNvSpPr>
          <p:nvPr>
            <p:ph type="title"/>
          </p:nvPr>
        </p:nvSpPr>
        <p:spPr>
          <a:xfrm>
            <a:off x="2133600" y="304800"/>
            <a:ext cx="7772400" cy="1143000"/>
          </a:xfrm>
        </p:spPr>
        <p:txBody>
          <a:bodyPr>
            <a:normAutofit fontScale="90000"/>
          </a:bodyPr>
          <a:lstStyle/>
          <a:p>
            <a:r>
              <a:rPr lang="fr-FR" dirty="0">
                <a:latin typeface="Times New Roman" pitchFamily="18" charset="0"/>
              </a:rPr>
              <a:t>1500AD: </a:t>
            </a:r>
            <a:r>
              <a:rPr lang="fr-FR" dirty="0" err="1">
                <a:latin typeface="Times New Roman" pitchFamily="18" charset="0"/>
              </a:rPr>
              <a:t>natural</a:t>
            </a:r>
            <a:r>
              <a:rPr lang="fr-FR" dirty="0">
                <a:latin typeface="Times New Roman" pitchFamily="18" charset="0"/>
              </a:rPr>
              <a:t> </a:t>
            </a:r>
            <a:r>
              <a:rPr lang="fr-FR" dirty="0" err="1">
                <a:latin typeface="Times New Roman" pitchFamily="18" charset="0"/>
              </a:rPr>
              <a:t>experiment</a:t>
            </a:r>
            <a:r>
              <a:rPr lang="fr-FR" dirty="0">
                <a:latin typeface="Times New Roman" pitchFamily="18" charset="0"/>
              </a:rPr>
              <a:t> ends. . </a:t>
            </a:r>
            <a:r>
              <a:rPr lang="fr-FR" dirty="0" err="1">
                <a:latin typeface="Times New Roman" pitchFamily="18" charset="0"/>
              </a:rPr>
              <a:t>who</a:t>
            </a:r>
            <a:r>
              <a:rPr lang="fr-FR" dirty="0">
                <a:latin typeface="Times New Roman" pitchFamily="18" charset="0"/>
              </a:rPr>
              <a:t> has the best </a:t>
            </a:r>
            <a:r>
              <a:rPr lang="fr-FR" dirty="0" err="1">
                <a:latin typeface="Times New Roman" pitchFamily="18" charset="0"/>
              </a:rPr>
              <a:t>technology</a:t>
            </a:r>
            <a:r>
              <a:rPr lang="fr-FR" dirty="0">
                <a:latin typeface="Times New Roman" pitchFamily="18" charset="0"/>
              </a:rPr>
              <a:t>?</a:t>
            </a:r>
          </a:p>
        </p:txBody>
      </p:sp>
      <p:pic>
        <p:nvPicPr>
          <p:cNvPr id="138243" name="Picture 3" descr="wor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998664"/>
            <a:ext cx="7772400" cy="4079875"/>
          </a:xfrm>
        </p:spPr>
      </p:pic>
      <p:sp>
        <p:nvSpPr>
          <p:cNvPr id="138244" name="Oval 4"/>
          <p:cNvSpPr>
            <a:spLocks noChangeArrowheads="1"/>
          </p:cNvSpPr>
          <p:nvPr/>
        </p:nvSpPr>
        <p:spPr bwMode="auto">
          <a:xfrm>
            <a:off x="2362200" y="1600200"/>
            <a:ext cx="2667000" cy="4953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Oval 5"/>
          <p:cNvSpPr>
            <a:spLocks noChangeArrowheads="1"/>
          </p:cNvSpPr>
          <p:nvPr/>
        </p:nvSpPr>
        <p:spPr bwMode="auto">
          <a:xfrm rot="-3362970">
            <a:off x="4518025" y="2243138"/>
            <a:ext cx="4495800" cy="2438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6" name="Oval 6"/>
          <p:cNvSpPr>
            <a:spLocks noChangeArrowheads="1"/>
          </p:cNvSpPr>
          <p:nvPr/>
        </p:nvSpPr>
        <p:spPr bwMode="auto">
          <a:xfrm>
            <a:off x="8077200" y="4572000"/>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Oval 7"/>
          <p:cNvSpPr>
            <a:spLocks noChangeArrowheads="1"/>
          </p:cNvSpPr>
          <p:nvPr/>
        </p:nvSpPr>
        <p:spPr bwMode="auto">
          <a:xfrm>
            <a:off x="8534400" y="5334000"/>
            <a:ext cx="4572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6019800" y="2971801"/>
            <a:ext cx="1828800" cy="646331"/>
          </a:xfrm>
          <a:prstGeom prst="rect">
            <a:avLst/>
          </a:prstGeom>
          <a:noFill/>
        </p:spPr>
        <p:txBody>
          <a:bodyPr wrap="square" rtlCol="0">
            <a:spAutoFit/>
          </a:bodyPr>
          <a:lstStyle/>
          <a:p>
            <a:r>
              <a:rPr lang="en-US" dirty="0"/>
              <a:t>Early modern technology</a:t>
            </a:r>
          </a:p>
        </p:txBody>
      </p:sp>
      <p:sp>
        <p:nvSpPr>
          <p:cNvPr id="3" name="TextBox 2"/>
          <p:cNvSpPr txBox="1"/>
          <p:nvPr/>
        </p:nvSpPr>
        <p:spPr>
          <a:xfrm>
            <a:off x="2971800" y="3462338"/>
            <a:ext cx="1752600" cy="923330"/>
          </a:xfrm>
          <a:prstGeom prst="rect">
            <a:avLst/>
          </a:prstGeom>
          <a:noFill/>
        </p:spPr>
        <p:txBody>
          <a:bodyPr wrap="square" rtlCol="0">
            <a:spAutoFit/>
          </a:bodyPr>
          <a:lstStyle/>
          <a:p>
            <a:r>
              <a:rPr lang="en-US" dirty="0"/>
              <a:t>Agriculture, cities, elaborate calendars</a:t>
            </a:r>
          </a:p>
        </p:txBody>
      </p:sp>
      <p:sp>
        <p:nvSpPr>
          <p:cNvPr id="5" name="TextBox 4"/>
          <p:cNvSpPr txBox="1"/>
          <p:nvPr/>
        </p:nvSpPr>
        <p:spPr>
          <a:xfrm>
            <a:off x="7810500" y="4572000"/>
            <a:ext cx="1905000" cy="523220"/>
          </a:xfrm>
          <a:prstGeom prst="rect">
            <a:avLst/>
          </a:prstGeom>
          <a:noFill/>
        </p:spPr>
        <p:txBody>
          <a:bodyPr wrap="square" rtlCol="0">
            <a:spAutoFit/>
          </a:bodyPr>
          <a:lstStyle/>
          <a:p>
            <a:r>
              <a:rPr lang="en-US" sz="1400" dirty="0"/>
              <a:t>Hunter gatherers with good stone tools</a:t>
            </a:r>
          </a:p>
        </p:txBody>
      </p:sp>
      <p:sp>
        <p:nvSpPr>
          <p:cNvPr id="6" name="TextBox 5"/>
          <p:cNvSpPr txBox="1"/>
          <p:nvPr/>
        </p:nvSpPr>
        <p:spPr>
          <a:xfrm>
            <a:off x="8077200" y="5334001"/>
            <a:ext cx="1447800" cy="307777"/>
          </a:xfrm>
          <a:prstGeom prst="rect">
            <a:avLst/>
          </a:prstGeom>
          <a:noFill/>
        </p:spPr>
        <p:txBody>
          <a:bodyPr wrap="square" rtlCol="0">
            <a:spAutoFit/>
          </a:bodyPr>
          <a:lstStyle/>
          <a:p>
            <a:r>
              <a:rPr lang="en-US" sz="1400" dirty="0"/>
              <a:t>Bad stone tools</a:t>
            </a:r>
          </a:p>
        </p:txBody>
      </p:sp>
    </p:spTree>
    <p:extLst>
      <p:ext uri="{BB962C8B-B14F-4D97-AF65-F5344CB8AC3E}">
        <p14:creationId xmlns:p14="http://schemas.microsoft.com/office/powerpoint/2010/main" val="18045611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C42A5A9-DA7A-462E-BFAD-AEA41DA57F7A}" type="slidenum">
              <a:rPr lang="fr-FR"/>
              <a:pPr/>
              <a:t>82</a:t>
            </a:fld>
            <a:endParaRPr lang="fr-FR"/>
          </a:p>
        </p:txBody>
      </p:sp>
      <p:sp>
        <p:nvSpPr>
          <p:cNvPr id="142338" name="Rectangle 2"/>
          <p:cNvSpPr>
            <a:spLocks noGrp="1" noChangeArrowheads="1"/>
          </p:cNvSpPr>
          <p:nvPr>
            <p:ph type="title"/>
          </p:nvPr>
        </p:nvSpPr>
        <p:spPr/>
        <p:txBody>
          <a:bodyPr/>
          <a:lstStyle/>
          <a:p>
            <a:r>
              <a:rPr lang="fr-FR" dirty="0">
                <a:latin typeface="Times New Roman" pitchFamily="18" charset="0"/>
              </a:rPr>
              <a:t>The </a:t>
            </a:r>
            <a:r>
              <a:rPr lang="fr-FR" dirty="0" err="1">
                <a:latin typeface="Times New Roman" pitchFamily="18" charset="0"/>
              </a:rPr>
              <a:t>natural</a:t>
            </a:r>
            <a:r>
              <a:rPr lang="fr-FR" dirty="0">
                <a:latin typeface="Times New Roman" pitchFamily="18" charset="0"/>
              </a:rPr>
              <a:t> </a:t>
            </a:r>
            <a:r>
              <a:rPr lang="fr-FR" dirty="0" err="1">
                <a:latin typeface="Times New Roman" pitchFamily="18" charset="0"/>
              </a:rPr>
              <a:t>experiment</a:t>
            </a:r>
            <a:r>
              <a:rPr lang="fr-FR" dirty="0">
                <a:latin typeface="Times New Roman" pitchFamily="18" charset="0"/>
              </a:rPr>
              <a:t>: </a:t>
            </a:r>
            <a:r>
              <a:rPr lang="fr-FR" dirty="0" err="1">
                <a:latin typeface="Times New Roman" pitchFamily="18" charset="0"/>
              </a:rPr>
              <a:t>results</a:t>
            </a:r>
            <a:endParaRPr lang="fr-FR" dirty="0">
              <a:latin typeface="Times New Roman" pitchFamily="18" charset="0"/>
            </a:endParaRPr>
          </a:p>
        </p:txBody>
      </p:sp>
      <p:pic>
        <p:nvPicPr>
          <p:cNvPr id="142339" name="Picture 3" descr="table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2003426"/>
            <a:ext cx="7772400" cy="4068763"/>
          </a:xfrm>
        </p:spPr>
      </p:pic>
      <p:sp>
        <p:nvSpPr>
          <p:cNvPr id="2" name="Rectangle 1"/>
          <p:cNvSpPr/>
          <p:nvPr/>
        </p:nvSpPr>
        <p:spPr>
          <a:xfrm>
            <a:off x="5943600" y="2895600"/>
            <a:ext cx="4038600" cy="190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640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C42A5A9-DA7A-462E-BFAD-AEA41DA57F7A}" type="slidenum">
              <a:rPr lang="fr-FR"/>
              <a:pPr/>
              <a:t>83</a:t>
            </a:fld>
            <a:endParaRPr lang="fr-FR"/>
          </a:p>
        </p:txBody>
      </p:sp>
      <p:sp>
        <p:nvSpPr>
          <p:cNvPr id="142338" name="Rectangle 2"/>
          <p:cNvSpPr>
            <a:spLocks noGrp="1" noChangeArrowheads="1"/>
          </p:cNvSpPr>
          <p:nvPr>
            <p:ph type="title"/>
          </p:nvPr>
        </p:nvSpPr>
        <p:spPr/>
        <p:txBody>
          <a:bodyPr/>
          <a:lstStyle/>
          <a:p>
            <a:r>
              <a:rPr lang="fr-FR">
                <a:latin typeface="Times New Roman" pitchFamily="18" charset="0"/>
              </a:rPr>
              <a:t>The natural experiment: results</a:t>
            </a:r>
          </a:p>
        </p:txBody>
      </p:sp>
      <p:pic>
        <p:nvPicPr>
          <p:cNvPr id="142339" name="Picture 3" descr="table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2003426"/>
            <a:ext cx="7772400" cy="4068763"/>
          </a:xfrm>
        </p:spPr>
      </p:pic>
      <p:sp>
        <p:nvSpPr>
          <p:cNvPr id="2" name="Rectangle 1"/>
          <p:cNvSpPr/>
          <p:nvPr/>
        </p:nvSpPr>
        <p:spPr>
          <a:xfrm>
            <a:off x="5943600" y="3505200"/>
            <a:ext cx="39624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00" y="4343400"/>
            <a:ext cx="3962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025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C42A5A9-DA7A-462E-BFAD-AEA41DA57F7A}" type="slidenum">
              <a:rPr lang="fr-FR"/>
              <a:pPr/>
              <a:t>84</a:t>
            </a:fld>
            <a:endParaRPr lang="fr-FR"/>
          </a:p>
        </p:txBody>
      </p:sp>
      <p:sp>
        <p:nvSpPr>
          <p:cNvPr id="142338" name="Rectangle 2"/>
          <p:cNvSpPr>
            <a:spLocks noGrp="1" noChangeArrowheads="1"/>
          </p:cNvSpPr>
          <p:nvPr>
            <p:ph type="title"/>
          </p:nvPr>
        </p:nvSpPr>
        <p:spPr/>
        <p:txBody>
          <a:bodyPr/>
          <a:lstStyle/>
          <a:p>
            <a:r>
              <a:rPr lang="fr-FR">
                <a:latin typeface="Times New Roman" pitchFamily="18" charset="0"/>
              </a:rPr>
              <a:t>The natural experiment: results</a:t>
            </a:r>
          </a:p>
        </p:txBody>
      </p:sp>
      <p:pic>
        <p:nvPicPr>
          <p:cNvPr id="142339" name="Picture 3" descr="table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2003426"/>
            <a:ext cx="7772400" cy="4068763"/>
          </a:xfrm>
        </p:spPr>
      </p:pic>
      <p:sp>
        <p:nvSpPr>
          <p:cNvPr id="6" name="Rectangle 5"/>
          <p:cNvSpPr/>
          <p:nvPr/>
        </p:nvSpPr>
        <p:spPr>
          <a:xfrm>
            <a:off x="6096000" y="4343400"/>
            <a:ext cx="3962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1206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C42A5A9-DA7A-462E-BFAD-AEA41DA57F7A}" type="slidenum">
              <a:rPr lang="fr-FR"/>
              <a:pPr/>
              <a:t>85</a:t>
            </a:fld>
            <a:endParaRPr lang="fr-FR"/>
          </a:p>
        </p:txBody>
      </p:sp>
      <p:sp>
        <p:nvSpPr>
          <p:cNvPr id="142338" name="Rectangle 2"/>
          <p:cNvSpPr>
            <a:spLocks noGrp="1" noChangeArrowheads="1"/>
          </p:cNvSpPr>
          <p:nvPr>
            <p:ph type="title"/>
          </p:nvPr>
        </p:nvSpPr>
        <p:spPr/>
        <p:txBody>
          <a:bodyPr/>
          <a:lstStyle/>
          <a:p>
            <a:r>
              <a:rPr lang="fr-FR">
                <a:latin typeface="Times New Roman" pitchFamily="18" charset="0"/>
              </a:rPr>
              <a:t>The natural experiment: results</a:t>
            </a:r>
          </a:p>
        </p:txBody>
      </p:sp>
      <p:pic>
        <p:nvPicPr>
          <p:cNvPr id="142339" name="Picture 3" descr="table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2003426"/>
            <a:ext cx="7772400" cy="4068763"/>
          </a:xfrm>
        </p:spPr>
      </p:pic>
    </p:spTree>
    <p:extLst>
      <p:ext uri="{BB962C8B-B14F-4D97-AF65-F5344CB8AC3E}">
        <p14:creationId xmlns:p14="http://schemas.microsoft.com/office/powerpoint/2010/main" val="31422673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growth and Population</a:t>
            </a:r>
          </a:p>
        </p:txBody>
      </p:sp>
      <p:sp>
        <p:nvSpPr>
          <p:cNvPr id="3" name="Content Placeholder 2"/>
          <p:cNvSpPr>
            <a:spLocks noGrp="1"/>
          </p:cNvSpPr>
          <p:nvPr>
            <p:ph idx="1"/>
          </p:nvPr>
        </p:nvSpPr>
        <p:spPr/>
        <p:txBody>
          <a:bodyPr>
            <a:normAutofit lnSpcReduction="10000"/>
          </a:bodyPr>
          <a:lstStyle/>
          <a:p>
            <a:r>
              <a:rPr lang="en-US" dirty="0"/>
              <a:t>This is just one simple empirical exercise. There is a lot of research on this topic.</a:t>
            </a:r>
          </a:p>
          <a:p>
            <a:r>
              <a:rPr lang="en-US" dirty="0"/>
              <a:t>My take on the literature: Ceteris paribus, maintaining a large population increases the probability of big discoveries of useful knowledge in the long run.</a:t>
            </a:r>
          </a:p>
          <a:p>
            <a:r>
              <a:rPr lang="en-US" dirty="0"/>
              <a:t>Replacement rate fertility to keep world population steady:</a:t>
            </a:r>
          </a:p>
          <a:p>
            <a:pPr lvl="1"/>
            <a:r>
              <a:rPr lang="en-US" dirty="0"/>
              <a:t>2.1 births per woman</a:t>
            </a:r>
          </a:p>
          <a:p>
            <a:r>
              <a:rPr lang="en-US" dirty="0"/>
              <a:t>US fertility: 1.64 births per woman and falling</a:t>
            </a:r>
          </a:p>
          <a:p>
            <a:r>
              <a:rPr lang="en-US" dirty="0"/>
              <a:t>EU fertility: 1.55 births per woman and falling</a:t>
            </a:r>
          </a:p>
          <a:p>
            <a:r>
              <a:rPr lang="en-US" dirty="0"/>
              <a:t>China fertility: 1.3 births per woman</a:t>
            </a:r>
          </a:p>
          <a:p>
            <a:endParaRPr lang="en-US" dirty="0"/>
          </a:p>
        </p:txBody>
      </p:sp>
    </p:spTree>
    <p:extLst>
      <p:ext uri="{BB962C8B-B14F-4D97-AF65-F5344CB8AC3E}">
        <p14:creationId xmlns:p14="http://schemas.microsoft.com/office/powerpoint/2010/main" val="34755903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Competition and Interaction</a:t>
            </a:r>
          </a:p>
        </p:txBody>
      </p:sp>
      <p:sp>
        <p:nvSpPr>
          <p:cNvPr id="3" name="Content Placeholder 2"/>
          <p:cNvSpPr>
            <a:spLocks noGrp="1"/>
          </p:cNvSpPr>
          <p:nvPr>
            <p:ph idx="1"/>
          </p:nvPr>
        </p:nvSpPr>
        <p:spPr/>
        <p:txBody>
          <a:bodyPr/>
          <a:lstStyle/>
          <a:p>
            <a:r>
              <a:rPr lang="en-US" dirty="0"/>
              <a:t>More generally, economics is about two forces: </a:t>
            </a:r>
          </a:p>
          <a:p>
            <a:pPr lvl="1"/>
            <a:r>
              <a:rPr lang="en-US" dirty="0"/>
              <a:t>Rivalrous Competition</a:t>
            </a:r>
          </a:p>
          <a:p>
            <a:pPr lvl="1"/>
            <a:r>
              <a:rPr lang="en-US" dirty="0"/>
              <a:t>Fruitful Interaction</a:t>
            </a:r>
          </a:p>
          <a:p>
            <a:r>
              <a:rPr lang="en-US" dirty="0"/>
              <a:t>We’re used to thinking about the competition part: that’s what makes </a:t>
            </a:r>
            <a:r>
              <a:rPr lang="en-US"/>
              <a:t>us tend to believe </a:t>
            </a:r>
            <a:r>
              <a:rPr lang="en-US" dirty="0"/>
              <a:t>that more people means less for each person.</a:t>
            </a:r>
          </a:p>
        </p:txBody>
      </p:sp>
    </p:spTree>
    <p:extLst>
      <p:ext uri="{BB962C8B-B14F-4D97-AF65-F5344CB8AC3E}">
        <p14:creationId xmlns:p14="http://schemas.microsoft.com/office/powerpoint/2010/main" val="863181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Competition and Interaction</a:t>
            </a:r>
          </a:p>
        </p:txBody>
      </p:sp>
      <p:sp>
        <p:nvSpPr>
          <p:cNvPr id="3" name="Content Placeholder 2"/>
          <p:cNvSpPr>
            <a:spLocks noGrp="1"/>
          </p:cNvSpPr>
          <p:nvPr>
            <p:ph idx="1"/>
          </p:nvPr>
        </p:nvSpPr>
        <p:spPr/>
        <p:txBody>
          <a:bodyPr/>
          <a:lstStyle/>
          <a:p>
            <a:r>
              <a:rPr lang="en-US" dirty="0"/>
              <a:t>But more people also means more potential </a:t>
            </a:r>
            <a:r>
              <a:rPr lang="en-US" i="1" dirty="0"/>
              <a:t>interactions</a:t>
            </a:r>
          </a:p>
          <a:p>
            <a:r>
              <a:rPr lang="en-US" dirty="0"/>
              <a:t>Interactions can create value:</a:t>
            </a:r>
          </a:p>
          <a:p>
            <a:pPr lvl="1"/>
            <a:r>
              <a:rPr lang="en-US" dirty="0"/>
              <a:t>Generate knowledge</a:t>
            </a:r>
          </a:p>
          <a:p>
            <a:pPr lvl="1"/>
            <a:r>
              <a:rPr lang="en-US" dirty="0"/>
              <a:t>Exchange goods and services</a:t>
            </a:r>
          </a:p>
        </p:txBody>
      </p:sp>
    </p:spTree>
    <p:extLst>
      <p:ext uri="{BB962C8B-B14F-4D97-AF65-F5344CB8AC3E}">
        <p14:creationId xmlns:p14="http://schemas.microsoft.com/office/powerpoint/2010/main" val="2233732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Competition and Interaction</a:t>
            </a:r>
          </a:p>
        </p:txBody>
      </p:sp>
      <p:sp>
        <p:nvSpPr>
          <p:cNvPr id="3" name="Content Placeholder 2"/>
          <p:cNvSpPr>
            <a:spLocks noGrp="1"/>
          </p:cNvSpPr>
          <p:nvPr>
            <p:ph idx="1"/>
          </p:nvPr>
        </p:nvSpPr>
        <p:spPr/>
        <p:txBody>
          <a:bodyPr>
            <a:normAutofit/>
          </a:bodyPr>
          <a:lstStyle/>
          <a:p>
            <a:r>
              <a:rPr lang="en-US" dirty="0"/>
              <a:t>And here’s the crucial point: as the number of people increases, the number of potential interactions between people increases faster than the number of people</a:t>
            </a:r>
          </a:p>
          <a:p>
            <a:r>
              <a:rPr lang="en-US" dirty="0"/>
              <a:t>2 people: 1 interaction</a:t>
            </a:r>
          </a:p>
          <a:p>
            <a:r>
              <a:rPr lang="en-US" dirty="0"/>
              <a:t>3 people: 3 interactions</a:t>
            </a:r>
          </a:p>
          <a:p>
            <a:r>
              <a:rPr lang="en-US" dirty="0"/>
              <a:t>4 people: 6 interactions</a:t>
            </a:r>
          </a:p>
          <a:p>
            <a:r>
              <a:rPr lang="en-US" dirty="0"/>
              <a:t>5 people: 10 interactions</a:t>
            </a:r>
          </a:p>
          <a:p>
            <a:endParaRPr lang="en-US" dirty="0"/>
          </a:p>
        </p:txBody>
      </p:sp>
    </p:spTree>
    <p:extLst>
      <p:ext uri="{BB962C8B-B14F-4D97-AF65-F5344CB8AC3E}">
        <p14:creationId xmlns:p14="http://schemas.microsoft.com/office/powerpoint/2010/main" val="2743683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ADC7-0DB2-564E-9D64-A498119CE443}"/>
              </a:ext>
            </a:extLst>
          </p:cNvPr>
          <p:cNvSpPr>
            <a:spLocks noGrp="1"/>
          </p:cNvSpPr>
          <p:nvPr>
            <p:ph type="title"/>
          </p:nvPr>
        </p:nvSpPr>
        <p:spPr/>
        <p:txBody>
          <a:bodyPr/>
          <a:lstStyle/>
          <a:p>
            <a:pPr algn="ctr"/>
            <a:r>
              <a:rPr lang="en-US" dirty="0"/>
              <a:t>Thomas Robert Malthus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E9A7A4A-CA21-4F40-8583-607E85FFEE47}"/>
                  </a:ext>
                </a:extLst>
              </p:cNvPr>
              <p:cNvSpPr>
                <a:spLocks noGrp="1"/>
              </p:cNvSpPr>
              <p:nvPr>
                <p:ph idx="1"/>
              </p:nvPr>
            </p:nvSpPr>
            <p:spPr/>
            <p:txBody>
              <a:bodyPr>
                <a:normAutofit fontScale="92500" lnSpcReduction="20000"/>
              </a:bodyPr>
              <a:lstStyle/>
              <a:p>
                <a:r>
                  <a:rPr lang="en-US" dirty="0"/>
                  <a:t>Economist, father of population economics</a:t>
                </a:r>
              </a:p>
              <a:p>
                <a:r>
                  <a:rPr lang="en-US" dirty="0"/>
                  <a:t>Anglican priest</a:t>
                </a:r>
              </a:p>
              <a:p>
                <a:r>
                  <a:rPr lang="en-US" dirty="0"/>
                  <a:t>Prophet of doom -- the “dismal science”</a:t>
                </a:r>
              </a:p>
              <a:p>
                <a:endParaRPr lang="en-US" dirty="0"/>
              </a:p>
              <a:p>
                <a:r>
                  <a:rPr lang="en-US" dirty="0"/>
                  <a:t>Key idea:  </a:t>
                </a:r>
              </a:p>
              <a:p>
                <a:pPr lvl="1"/>
                <a:r>
                  <a:rPr lang="en-US" dirty="0"/>
                  <a:t>Human Petri dish – competition for scarce food </a:t>
                </a:r>
              </a:p>
              <a:p>
                <a:pPr lvl="1"/>
                <a:r>
                  <a:rPr lang="en-US" dirty="0"/>
                  <a:t>In equilibrium</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𝑆𝑢𝑏𝑠𝑖𝑠𝑡𝑒𝑛𝑐𝑒</m:t>
                      </m:r>
                      <m:r>
                        <a:rPr lang="en-US" b="0" i="1" smtClean="0">
                          <a:latin typeface="Cambria Math" panose="02040503050406030204" pitchFamily="18" charset="0"/>
                        </a:rPr>
                        <m:t> </m:t>
                      </m:r>
                      <m:r>
                        <a:rPr lang="en-US" b="0" i="1" smtClean="0">
                          <a:latin typeface="Cambria Math" panose="02040503050406030204" pitchFamily="18" charset="0"/>
                        </a:rPr>
                        <m:t>𝑅𝑒𝑞𝑢𝑖𝑟𝑒𝑚𝑒𝑛𝑡</m:t>
                      </m:r>
                      <m:r>
                        <a:rPr lang="en-US" b="0" i="1" smtClean="0">
                          <a:latin typeface="Cambria Math" panose="02040503050406030204" pitchFamily="18" charset="0"/>
                        </a:rPr>
                        <m:t> </m:t>
                      </m:r>
                      <m:r>
                        <a:rPr lang="en-US" b="0" i="1" smtClean="0">
                          <a:latin typeface="Cambria Math" panose="02040503050406030204" pitchFamily="18" charset="0"/>
                        </a:rPr>
                        <m:t>𝑝𝑒𝑟</m:t>
                      </m:r>
                      <m:r>
                        <a:rPr lang="en-US" b="0" i="1" smtClean="0">
                          <a:latin typeface="Cambria Math" panose="02040503050406030204" pitchFamily="18" charset="0"/>
                        </a:rPr>
                        <m:t> </m:t>
                      </m:r>
                      <m:r>
                        <a:rPr lang="en-US" b="0" i="1" smtClean="0">
                          <a:latin typeface="Cambria Math" panose="02040503050406030204" pitchFamily="18" charset="0"/>
                        </a:rPr>
                        <m:t>𝐶𝑎𝑝𝑖𝑡𝑎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𝑇𝑜𝑡𝑎𝑙</m:t>
                          </m:r>
                          <m:r>
                            <a:rPr lang="en-US" b="0" i="1" smtClean="0">
                              <a:latin typeface="Cambria Math" panose="02040503050406030204" pitchFamily="18" charset="0"/>
                            </a:rPr>
                            <m:t> </m:t>
                          </m:r>
                          <m:r>
                            <a:rPr lang="en-US" b="0" i="1" smtClean="0">
                              <a:latin typeface="Cambria Math" panose="02040503050406030204" pitchFamily="18" charset="0"/>
                            </a:rPr>
                            <m:t>𝐹𝑜𝑜𝑑</m:t>
                          </m:r>
                          <m:r>
                            <a:rPr lang="en-US" b="0" i="1" smtClean="0">
                              <a:latin typeface="Cambria Math" panose="02040503050406030204" pitchFamily="18" charset="0"/>
                            </a:rPr>
                            <m:t> </m:t>
                          </m:r>
                          <m:r>
                            <a:rPr lang="en-US" b="0" i="1" smtClean="0">
                              <a:latin typeface="Cambria Math" panose="02040503050406030204" pitchFamily="18" charset="0"/>
                            </a:rPr>
                            <m:t>𝑂𝑢𝑡𝑝𝑢𝑡</m:t>
                          </m:r>
                        </m:num>
                        <m:den>
                          <m:r>
                            <a:rPr lang="en-US" b="0" i="1" smtClean="0">
                              <a:latin typeface="Cambria Math" panose="02040503050406030204" pitchFamily="18" charset="0"/>
                            </a:rPr>
                            <m:t>𝑃𝑜𝑝𝑢𝑙𝑎𝑡𝑖𝑜𝑛</m:t>
                          </m:r>
                        </m:den>
                      </m:f>
                    </m:oMath>
                  </m:oMathPara>
                </a14:m>
                <a:endParaRPr lang="en-US" dirty="0"/>
              </a:p>
              <a:p>
                <a:pPr marL="457200" lvl="1" indent="0">
                  <a:buNone/>
                </a:pPr>
                <a:endParaRPr lang="en-US" dirty="0"/>
              </a:p>
              <a:p>
                <a:r>
                  <a:rPr lang="en-US" dirty="0"/>
                  <a:t>Perhaps the first, and most well known, of many erroneous predictions by economists!</a:t>
                </a:r>
              </a:p>
            </p:txBody>
          </p:sp>
        </mc:Choice>
        <mc:Fallback xmlns="">
          <p:sp>
            <p:nvSpPr>
              <p:cNvPr id="3" name="Content Placeholder 2">
                <a:extLst>
                  <a:ext uri="{FF2B5EF4-FFF2-40B4-BE49-F238E27FC236}">
                    <a16:creationId xmlns:a16="http://schemas.microsoft.com/office/drawing/2014/main" id="{DE9A7A4A-CA21-4F40-8583-607E85FFEE47}"/>
                  </a:ext>
                </a:extLst>
              </p:cNvPr>
              <p:cNvSpPr>
                <a:spLocks noGrp="1" noRot="1" noChangeAspect="1" noMove="1" noResize="1" noEditPoints="1" noAdjustHandles="1" noChangeArrowheads="1" noChangeShapeType="1" noTextEdit="1"/>
              </p:cNvSpPr>
              <p:nvPr>
                <p:ph idx="1"/>
              </p:nvPr>
            </p:nvSpPr>
            <p:spPr>
              <a:blipFill>
                <a:blip r:embed="rId3"/>
                <a:stretch>
                  <a:fillRect l="-844" t="-3801" b="-29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90C2920-38C0-F94A-BC8B-AD52C5644273}"/>
              </a:ext>
            </a:extLst>
          </p:cNvPr>
          <p:cNvPicPr>
            <a:picLocks noChangeAspect="1"/>
          </p:cNvPicPr>
          <p:nvPr/>
        </p:nvPicPr>
        <p:blipFill>
          <a:blip r:embed="rId4"/>
          <a:stretch>
            <a:fillRect/>
          </a:stretch>
        </p:blipFill>
        <p:spPr>
          <a:xfrm>
            <a:off x="9318982" y="365125"/>
            <a:ext cx="2439631" cy="2980924"/>
          </a:xfrm>
          <a:prstGeom prst="rect">
            <a:avLst/>
          </a:prstGeom>
        </p:spPr>
      </p:pic>
    </p:spTree>
    <p:extLst>
      <p:ext uri="{BB962C8B-B14F-4D97-AF65-F5344CB8AC3E}">
        <p14:creationId xmlns:p14="http://schemas.microsoft.com/office/powerpoint/2010/main" val="30347235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Competition and Interaction</a:t>
            </a:r>
          </a:p>
        </p:txBody>
      </p:sp>
      <p:sp>
        <p:nvSpPr>
          <p:cNvPr id="3" name="Content Placeholder 2"/>
          <p:cNvSpPr>
            <a:spLocks noGrp="1"/>
          </p:cNvSpPr>
          <p:nvPr>
            <p:ph idx="1"/>
          </p:nvPr>
        </p:nvSpPr>
        <p:spPr/>
        <p:txBody>
          <a:bodyPr/>
          <a:lstStyle/>
          <a:p>
            <a:r>
              <a:rPr lang="en-US" dirty="0"/>
              <a:t>Population: n</a:t>
            </a:r>
          </a:p>
          <a:p>
            <a:r>
              <a:rPr lang="en-US" dirty="0"/>
              <a:t>Potential interactions: n(n-1)/2</a:t>
            </a:r>
          </a:p>
          <a:p>
            <a:r>
              <a:rPr lang="en-US" dirty="0"/>
              <a:t>Increase in potential interactions that we get from population n increasing to population n+1 is larger than the decrease in the share of the pie from population n increasing to n+1</a:t>
            </a:r>
          </a:p>
          <a:p>
            <a:endParaRPr lang="en-US" dirty="0"/>
          </a:p>
        </p:txBody>
      </p:sp>
    </p:spTree>
    <p:extLst>
      <p:ext uri="{BB962C8B-B14F-4D97-AF65-F5344CB8AC3E}">
        <p14:creationId xmlns:p14="http://schemas.microsoft.com/office/powerpoint/2010/main" val="5353992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a:t>
            </a:r>
            <a:r>
              <a:rPr lang="en-US" i="1" dirty="0"/>
              <a:t>can</a:t>
            </a:r>
            <a:r>
              <a:rPr lang="en-US" dirty="0"/>
              <a:t> we do?</a:t>
            </a:r>
          </a:p>
        </p:txBody>
      </p:sp>
      <p:sp>
        <p:nvSpPr>
          <p:cNvPr id="3" name="Content Placeholder 2"/>
          <p:cNvSpPr>
            <a:spLocks noGrp="1"/>
          </p:cNvSpPr>
          <p:nvPr>
            <p:ph idx="1"/>
          </p:nvPr>
        </p:nvSpPr>
        <p:spPr/>
        <p:txBody>
          <a:bodyPr>
            <a:normAutofit lnSpcReduction="10000"/>
          </a:bodyPr>
          <a:lstStyle/>
          <a:p>
            <a:r>
              <a:rPr lang="en-US" dirty="0"/>
              <a:t>Don’ts:    invest only in physical capital</a:t>
            </a:r>
          </a:p>
          <a:p>
            <a:pPr marL="0" indent="0">
              <a:buNone/>
            </a:pPr>
            <a:r>
              <a:rPr lang="en-US" dirty="0"/>
              <a:t>                     let populations shrink indefinitely</a:t>
            </a:r>
          </a:p>
          <a:p>
            <a:pPr marL="0" indent="0">
              <a:buNone/>
            </a:pPr>
            <a:r>
              <a:rPr lang="en-US" dirty="0"/>
              <a:t>                     </a:t>
            </a:r>
          </a:p>
          <a:p>
            <a:r>
              <a:rPr lang="en-US" dirty="0"/>
              <a:t>Do’s:        invest in education</a:t>
            </a:r>
          </a:p>
          <a:p>
            <a:pPr marL="0" indent="0">
              <a:buNone/>
            </a:pPr>
            <a:r>
              <a:rPr lang="en-US" dirty="0"/>
              <a:t>                     invest in institutions</a:t>
            </a:r>
          </a:p>
          <a:p>
            <a:pPr marL="0" indent="0">
              <a:buNone/>
            </a:pPr>
            <a:r>
              <a:rPr lang="en-US" dirty="0"/>
              <a:t>			(	-- physical security,                                 					   	-- basic property rights,                                       				-- intellectual property rights, 							-- laboratories,                                   						-- research centers		) </a:t>
            </a:r>
          </a:p>
        </p:txBody>
      </p:sp>
    </p:spTree>
    <p:extLst>
      <p:ext uri="{BB962C8B-B14F-4D97-AF65-F5344CB8AC3E}">
        <p14:creationId xmlns:p14="http://schemas.microsoft.com/office/powerpoint/2010/main" val="24611764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a:t>
            </a:r>
            <a:r>
              <a:rPr lang="en-US" i="1" dirty="0"/>
              <a:t>can</a:t>
            </a:r>
            <a:r>
              <a:rPr lang="en-US" dirty="0"/>
              <a:t> we do?</a:t>
            </a:r>
          </a:p>
        </p:txBody>
      </p:sp>
      <p:sp>
        <p:nvSpPr>
          <p:cNvPr id="3" name="Content Placeholder 2"/>
          <p:cNvSpPr>
            <a:spLocks noGrp="1"/>
          </p:cNvSpPr>
          <p:nvPr>
            <p:ph idx="1"/>
          </p:nvPr>
        </p:nvSpPr>
        <p:spPr/>
        <p:txBody>
          <a:bodyPr>
            <a:normAutofit lnSpcReduction="10000"/>
          </a:bodyPr>
          <a:lstStyle/>
          <a:p>
            <a:r>
              <a:rPr lang="en-US" dirty="0"/>
              <a:t>Don’ts:    invest only in physical capital</a:t>
            </a:r>
          </a:p>
          <a:p>
            <a:pPr marL="0" indent="0">
              <a:buNone/>
            </a:pPr>
            <a:r>
              <a:rPr lang="en-US" dirty="0"/>
              <a:t>                     let populations shrink indefinitely</a:t>
            </a:r>
          </a:p>
          <a:p>
            <a:pPr marL="0" indent="0">
              <a:buNone/>
            </a:pPr>
            <a:r>
              <a:rPr lang="en-US" dirty="0"/>
              <a:t>                     </a:t>
            </a:r>
          </a:p>
          <a:p>
            <a:r>
              <a:rPr lang="en-US" dirty="0"/>
              <a:t>Do’s:        invest in education</a:t>
            </a:r>
          </a:p>
          <a:p>
            <a:pPr marL="0" indent="0">
              <a:buNone/>
            </a:pPr>
            <a:r>
              <a:rPr lang="en-US" dirty="0"/>
              <a:t>                     invest in institutions</a:t>
            </a:r>
          </a:p>
          <a:p>
            <a:pPr marL="0" indent="0">
              <a:buNone/>
            </a:pPr>
            <a:r>
              <a:rPr lang="en-US" dirty="0"/>
              <a:t>			(	-- physical security,                                 					   	-- basic property rights,                                       				-- intellectual property rights, 							-- laboratories,                                   						-- research centers		) </a:t>
            </a:r>
          </a:p>
        </p:txBody>
      </p:sp>
      <p:sp>
        <p:nvSpPr>
          <p:cNvPr id="8" name="Left Brace 7">
            <a:extLst>
              <a:ext uri="{FF2B5EF4-FFF2-40B4-BE49-F238E27FC236}">
                <a16:creationId xmlns:a16="http://schemas.microsoft.com/office/drawing/2014/main" id="{3B12B48A-E611-49DA-BC44-16DA7B16D094}"/>
              </a:ext>
            </a:extLst>
          </p:cNvPr>
          <p:cNvSpPr/>
          <p:nvPr/>
        </p:nvSpPr>
        <p:spPr>
          <a:xfrm>
            <a:off x="2857500" y="4267200"/>
            <a:ext cx="533400" cy="1676400"/>
          </a:xfrm>
          <a:prstGeom prst="lef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908D296-4168-435A-A8CE-BC733D613169}"/>
              </a:ext>
            </a:extLst>
          </p:cNvPr>
          <p:cNvSpPr txBox="1"/>
          <p:nvPr/>
        </p:nvSpPr>
        <p:spPr>
          <a:xfrm>
            <a:off x="838200" y="3951238"/>
            <a:ext cx="2286000" cy="2308324"/>
          </a:xfrm>
          <a:prstGeom prst="rect">
            <a:avLst/>
          </a:prstGeom>
          <a:noFill/>
        </p:spPr>
        <p:txBody>
          <a:bodyPr wrap="square" rtlCol="0">
            <a:spAutoFit/>
          </a:bodyPr>
          <a:lstStyle/>
          <a:p>
            <a:r>
              <a:rPr lang="en-US" dirty="0">
                <a:solidFill>
                  <a:srgbClr val="FF0000"/>
                </a:solidFill>
              </a:rPr>
              <a:t>Give people tools and incentives to develop and share all the useful knowledge (scientific and general) that will induce long-term growth</a:t>
            </a:r>
          </a:p>
        </p:txBody>
      </p:sp>
    </p:spTree>
    <p:extLst>
      <p:ext uri="{BB962C8B-B14F-4D97-AF65-F5344CB8AC3E}">
        <p14:creationId xmlns:p14="http://schemas.microsoft.com/office/powerpoint/2010/main" val="2718335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1773</TotalTime>
  <Words>7219</Words>
  <Application>Microsoft Office PowerPoint</Application>
  <PresentationFormat>Widescreen</PresentationFormat>
  <Paragraphs>608</Paragraphs>
  <Slides>92</Slides>
  <Notes>87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92</vt:i4>
      </vt:variant>
    </vt:vector>
  </HeadingPairs>
  <TitlesOfParts>
    <vt:vector size="100" baseType="lpstr">
      <vt:lpstr>MS PGothic</vt:lpstr>
      <vt:lpstr>Arial</vt:lpstr>
      <vt:lpstr>Calibri</vt:lpstr>
      <vt:lpstr>Calibri Light</vt:lpstr>
      <vt:lpstr>Cambria Math</vt:lpstr>
      <vt:lpstr>Times New Roman</vt:lpstr>
      <vt:lpstr>Wingdings</vt:lpstr>
      <vt:lpstr>Office Theme</vt:lpstr>
      <vt:lpstr>Economy, Divine and Human</vt:lpstr>
      <vt:lpstr>Outline</vt:lpstr>
      <vt:lpstr>Population Worries: Today</vt:lpstr>
      <vt:lpstr>Population Worries: 1968</vt:lpstr>
      <vt:lpstr>Population Worries: 1923</vt:lpstr>
      <vt:lpstr>Population Worries: 1866</vt:lpstr>
      <vt:lpstr>Thomas Robert Malthus</vt:lpstr>
      <vt:lpstr>Thomas Robert Malthus</vt:lpstr>
      <vt:lpstr>Thomas Robert Malthus</vt:lpstr>
      <vt:lpstr>Why?  Malthus’ “Famous Nonsense”</vt:lpstr>
      <vt:lpstr>Why?  Malthus’ “Famous Nonsense”</vt:lpstr>
      <vt:lpstr>Checks on Population</vt:lpstr>
      <vt:lpstr>What really happened since Malthus?</vt:lpstr>
      <vt:lpstr>8-Fold Increase in World Population (Relative to 1800)</vt:lpstr>
      <vt:lpstr>120-Fold Increase in World Income (Relative to 1800)</vt:lpstr>
      <vt:lpstr>15-Fold Increase in Average Income (Relative to 1800)</vt:lpstr>
      <vt:lpstr>Why? New Technologies from  the Industrial Revolution…</vt:lpstr>
      <vt:lpstr>… and the agricultural revolution.</vt:lpstr>
      <vt:lpstr>… dirty and clean technologies.</vt:lpstr>
      <vt:lpstr>PowerPoint Presentation</vt:lpstr>
      <vt:lpstr>The importance of growth</vt:lpstr>
      <vt:lpstr>What makes economies grow?</vt:lpstr>
      <vt:lpstr>Capital and growth</vt:lpstr>
      <vt:lpstr>Capital and growth</vt:lpstr>
      <vt:lpstr>Capital and growth</vt:lpstr>
      <vt:lpstr>Capital and growth</vt:lpstr>
      <vt:lpstr>Capital and growth</vt:lpstr>
      <vt:lpstr>Capital and growth</vt:lpstr>
      <vt:lpstr>Capital and growth</vt:lpstr>
      <vt:lpstr>Capital and growth</vt:lpstr>
      <vt:lpstr>Capital and growth</vt:lpstr>
      <vt:lpstr>Capital and growth</vt:lpstr>
      <vt:lpstr>Capital and growth</vt:lpstr>
      <vt:lpstr>Capital and growth</vt:lpstr>
      <vt:lpstr>Capital and growth</vt:lpstr>
      <vt:lpstr>Capital and growth</vt:lpstr>
      <vt:lpstr>Capital and Labor together</vt:lpstr>
      <vt:lpstr>Capital and Labor together</vt:lpstr>
      <vt:lpstr>Capital and Labor together</vt:lpstr>
      <vt:lpstr>Capital and Labor together</vt:lpstr>
      <vt:lpstr>Capital and Labor together</vt:lpstr>
      <vt:lpstr>Capital and Labor together</vt:lpstr>
      <vt:lpstr>Capital and Labor together</vt:lpstr>
      <vt:lpstr>Capital and Labor together</vt:lpstr>
      <vt:lpstr>Constant returns to scale and growth</vt:lpstr>
      <vt:lpstr>Increasing Returns to Scale</vt:lpstr>
      <vt:lpstr>Knowledge</vt:lpstr>
      <vt:lpstr>Knowledge and growth</vt:lpstr>
      <vt:lpstr>Knowledge and growth</vt:lpstr>
      <vt:lpstr>Knowledge and growth</vt:lpstr>
      <vt:lpstr>Knowledge and growth</vt:lpstr>
      <vt:lpstr>Knowledge and growth</vt:lpstr>
      <vt:lpstr>Knowledge and growth</vt:lpstr>
      <vt:lpstr>Knowledge and growth</vt:lpstr>
      <vt:lpstr>Knowledge and growth</vt:lpstr>
      <vt:lpstr>Knowledge and growth</vt:lpstr>
      <vt:lpstr>Knowledge and growth</vt:lpstr>
      <vt:lpstr>Knowledge and growth</vt:lpstr>
      <vt:lpstr>Knowledge and growth</vt:lpstr>
      <vt:lpstr>Knowledge and growth</vt:lpstr>
      <vt:lpstr>Knowledge is non-rival</vt:lpstr>
      <vt:lpstr>How do we produce more knowledge?</vt:lpstr>
      <vt:lpstr>How do we produce more knowledge?</vt:lpstr>
      <vt:lpstr>Knowledge and Population</vt:lpstr>
      <vt:lpstr>Knowledge and Population</vt:lpstr>
      <vt:lpstr>A Natural Experiment</vt:lpstr>
      <vt:lpstr>110,000BC – 8000BC: last ice age!</vt:lpstr>
      <vt:lpstr>110,000BC – 8000BC: ice bridges and land bridges</vt:lpstr>
      <vt:lpstr>110,000BC – 8000BC: 4 Connected Regions</vt:lpstr>
      <vt:lpstr>110,000BC – 8000BC: 4 Connected Regions</vt:lpstr>
      <vt:lpstr>110,000BC – 8000BC: 4 Connected Regions</vt:lpstr>
      <vt:lpstr>110,000BC – 8000BC: 4 Connected Regions</vt:lpstr>
      <vt:lpstr>8000BC: ice bridges melt, sea levels rise, land bridges drown: 4 Separated Regions</vt:lpstr>
      <vt:lpstr>In 8,000BC, the experiment begins. . .</vt:lpstr>
      <vt:lpstr>For 9,500 years, each region develops technology on its own</vt:lpstr>
      <vt:lpstr>Until. . .1500AD: 4 Connected Regions Again!</vt:lpstr>
      <vt:lpstr>1500AD: natural experiment ends. . who has the best technology?</vt:lpstr>
      <vt:lpstr>1500AD: natural experiment ends. . who has the best technology?</vt:lpstr>
      <vt:lpstr>1500AD: natural experiment ends. . who has the best technology?</vt:lpstr>
      <vt:lpstr>1500AD: natural experiment ends. . who has the best technology?</vt:lpstr>
      <vt:lpstr>1500AD: natural experiment ends. . who has the best technology?</vt:lpstr>
      <vt:lpstr>The natural experiment: results</vt:lpstr>
      <vt:lpstr>The natural experiment: results</vt:lpstr>
      <vt:lpstr>The natural experiment: results</vt:lpstr>
      <vt:lpstr>The natural experiment: results</vt:lpstr>
      <vt:lpstr>Knowledge growth and Population</vt:lpstr>
      <vt:lpstr>Competition and Interaction</vt:lpstr>
      <vt:lpstr>Competition and Interaction</vt:lpstr>
      <vt:lpstr>Competition and Interaction</vt:lpstr>
      <vt:lpstr>Competition and Interaction</vt:lpstr>
      <vt:lpstr>So, what can we do?</vt:lpstr>
      <vt:lpstr>So, what can we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Economy, Divine and Human</dc:title>
  <dc:creator>Kirk Doran</dc:creator>
  <cp:lastModifiedBy>Kirk Doran</cp:lastModifiedBy>
  <cp:revision>59</cp:revision>
  <dcterms:created xsi:type="dcterms:W3CDTF">2023-08-07T14:15:55Z</dcterms:created>
  <dcterms:modified xsi:type="dcterms:W3CDTF">2023-08-15T18:14:04Z</dcterms:modified>
</cp:coreProperties>
</file>