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8" r:id="rId4"/>
    <p:sldId id="259" r:id="rId5"/>
    <p:sldId id="260" r:id="rId6"/>
    <p:sldId id="275" r:id="rId7"/>
    <p:sldId id="276" r:id="rId8"/>
    <p:sldId id="277" r:id="rId9"/>
    <p:sldId id="273" r:id="rId10"/>
    <p:sldId id="287" r:id="rId11"/>
    <p:sldId id="288" r:id="rId12"/>
    <p:sldId id="289" r:id="rId13"/>
    <p:sldId id="290" r:id="rId14"/>
    <p:sldId id="274" r:id="rId15"/>
    <p:sldId id="261" r:id="rId16"/>
    <p:sldId id="278" r:id="rId17"/>
    <p:sldId id="262" r:id="rId18"/>
    <p:sldId id="291" r:id="rId19"/>
    <p:sldId id="263" r:id="rId20"/>
    <p:sldId id="292" r:id="rId21"/>
    <p:sldId id="270" r:id="rId22"/>
    <p:sldId id="264" r:id="rId23"/>
    <p:sldId id="265" r:id="rId24"/>
    <p:sldId id="267" r:id="rId25"/>
    <p:sldId id="293" r:id="rId26"/>
    <p:sldId id="279" r:id="rId27"/>
    <p:sldId id="294" r:id="rId28"/>
    <p:sldId id="295" r:id="rId29"/>
    <p:sldId id="296" r:id="rId30"/>
    <p:sldId id="297" r:id="rId31"/>
    <p:sldId id="298" r:id="rId32"/>
    <p:sldId id="280" r:id="rId33"/>
    <p:sldId id="281" r:id="rId34"/>
    <p:sldId id="299" r:id="rId35"/>
    <p:sldId id="282" r:id="rId36"/>
    <p:sldId id="283" r:id="rId37"/>
    <p:sldId id="300" r:id="rId38"/>
    <p:sldId id="268" r:id="rId39"/>
    <p:sldId id="284" r:id="rId40"/>
    <p:sldId id="285" r:id="rId41"/>
    <p:sldId id="286" r:id="rId42"/>
    <p:sldId id="269" r:id="rId43"/>
    <p:sldId id="271" r:id="rId44"/>
    <p:sldId id="272"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8DD3B-3FEC-45DD-A653-680187B0AC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3F6EE4-8BBE-49CB-A17F-1C3B16FF10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920CEF3-F6CB-41DA-A0DA-9F224AFD1825}"/>
              </a:ext>
            </a:extLst>
          </p:cNvPr>
          <p:cNvSpPr>
            <a:spLocks noGrp="1"/>
          </p:cNvSpPr>
          <p:nvPr>
            <p:ph type="dt" sz="half" idx="10"/>
          </p:nvPr>
        </p:nvSpPr>
        <p:spPr/>
        <p:txBody>
          <a:bodyPr/>
          <a:lstStyle/>
          <a:p>
            <a:fld id="{2EC8FD61-73DC-40C6-9B7F-E50BF7773556}" type="datetimeFigureOut">
              <a:rPr lang="en-US" smtClean="0"/>
              <a:t>9/3/2023</a:t>
            </a:fld>
            <a:endParaRPr lang="en-US"/>
          </a:p>
        </p:txBody>
      </p:sp>
      <p:sp>
        <p:nvSpPr>
          <p:cNvPr id="5" name="Footer Placeholder 4">
            <a:extLst>
              <a:ext uri="{FF2B5EF4-FFF2-40B4-BE49-F238E27FC236}">
                <a16:creationId xmlns:a16="http://schemas.microsoft.com/office/drawing/2014/main" id="{2B9BCBD3-3827-46B0-866E-74F2720FD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EB0A68-0456-478F-ACA9-2A9CDBDEABAC}"/>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4031036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5C8C6-489A-4EB0-8DA0-8DA3D084F5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A50D0C-049F-422E-9D14-BC775CB4F41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C44480-5712-4333-9520-DD3929CA4B69}"/>
              </a:ext>
            </a:extLst>
          </p:cNvPr>
          <p:cNvSpPr>
            <a:spLocks noGrp="1"/>
          </p:cNvSpPr>
          <p:nvPr>
            <p:ph type="dt" sz="half" idx="10"/>
          </p:nvPr>
        </p:nvSpPr>
        <p:spPr/>
        <p:txBody>
          <a:bodyPr/>
          <a:lstStyle/>
          <a:p>
            <a:fld id="{2EC8FD61-73DC-40C6-9B7F-E50BF7773556}" type="datetimeFigureOut">
              <a:rPr lang="en-US" smtClean="0"/>
              <a:t>9/3/2023</a:t>
            </a:fld>
            <a:endParaRPr lang="en-US"/>
          </a:p>
        </p:txBody>
      </p:sp>
      <p:sp>
        <p:nvSpPr>
          <p:cNvPr id="5" name="Footer Placeholder 4">
            <a:extLst>
              <a:ext uri="{FF2B5EF4-FFF2-40B4-BE49-F238E27FC236}">
                <a16:creationId xmlns:a16="http://schemas.microsoft.com/office/drawing/2014/main" id="{CF92128D-012C-45AF-AFB2-389702D208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1FBFAB-3FDF-4EC7-BC5D-77CA0F62090A}"/>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3810989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A11493-25C2-4B4C-898B-B2E681CFE4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E076B8-C677-4F44-8035-3851AC33D33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899DC4-6841-4EC2-B8F8-62623E181606}"/>
              </a:ext>
            </a:extLst>
          </p:cNvPr>
          <p:cNvSpPr>
            <a:spLocks noGrp="1"/>
          </p:cNvSpPr>
          <p:nvPr>
            <p:ph type="dt" sz="half" idx="10"/>
          </p:nvPr>
        </p:nvSpPr>
        <p:spPr/>
        <p:txBody>
          <a:bodyPr/>
          <a:lstStyle/>
          <a:p>
            <a:fld id="{2EC8FD61-73DC-40C6-9B7F-E50BF7773556}" type="datetimeFigureOut">
              <a:rPr lang="en-US" smtClean="0"/>
              <a:t>9/3/2023</a:t>
            </a:fld>
            <a:endParaRPr lang="en-US"/>
          </a:p>
        </p:txBody>
      </p:sp>
      <p:sp>
        <p:nvSpPr>
          <p:cNvPr id="5" name="Footer Placeholder 4">
            <a:extLst>
              <a:ext uri="{FF2B5EF4-FFF2-40B4-BE49-F238E27FC236}">
                <a16:creationId xmlns:a16="http://schemas.microsoft.com/office/drawing/2014/main" id="{6F4277D7-C26B-4DB9-9B4C-E1CB21812F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BA041A-0E8C-415E-8348-57A6CBD4F26F}"/>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1554626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ECF4D-3653-4EC9-85AA-38D83628CB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CA1B19-ACE9-4DC6-9EF2-8EC3700DB43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172DF-490A-4CC0-974E-4A502FF566CB}"/>
              </a:ext>
            </a:extLst>
          </p:cNvPr>
          <p:cNvSpPr>
            <a:spLocks noGrp="1"/>
          </p:cNvSpPr>
          <p:nvPr>
            <p:ph type="dt" sz="half" idx="10"/>
          </p:nvPr>
        </p:nvSpPr>
        <p:spPr/>
        <p:txBody>
          <a:bodyPr/>
          <a:lstStyle/>
          <a:p>
            <a:fld id="{2EC8FD61-73DC-40C6-9B7F-E50BF7773556}" type="datetimeFigureOut">
              <a:rPr lang="en-US" smtClean="0"/>
              <a:t>9/3/2023</a:t>
            </a:fld>
            <a:endParaRPr lang="en-US"/>
          </a:p>
        </p:txBody>
      </p:sp>
      <p:sp>
        <p:nvSpPr>
          <p:cNvPr id="5" name="Footer Placeholder 4">
            <a:extLst>
              <a:ext uri="{FF2B5EF4-FFF2-40B4-BE49-F238E27FC236}">
                <a16:creationId xmlns:a16="http://schemas.microsoft.com/office/drawing/2014/main" id="{0A66CCE2-7C6D-4106-96E8-805446AB8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0E21F-6B15-433D-AC15-E2C68F0A71D2}"/>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1583558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3DA67-D19B-4A94-B4E4-C4E418EC41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B92D92-418D-4AE5-95A4-A1D43BC0EF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1B7E00C-09B4-45F2-BBF9-3933AD9ED06D}"/>
              </a:ext>
            </a:extLst>
          </p:cNvPr>
          <p:cNvSpPr>
            <a:spLocks noGrp="1"/>
          </p:cNvSpPr>
          <p:nvPr>
            <p:ph type="dt" sz="half" idx="10"/>
          </p:nvPr>
        </p:nvSpPr>
        <p:spPr/>
        <p:txBody>
          <a:bodyPr/>
          <a:lstStyle/>
          <a:p>
            <a:fld id="{2EC8FD61-73DC-40C6-9B7F-E50BF7773556}" type="datetimeFigureOut">
              <a:rPr lang="en-US" smtClean="0"/>
              <a:t>9/3/2023</a:t>
            </a:fld>
            <a:endParaRPr lang="en-US"/>
          </a:p>
        </p:txBody>
      </p:sp>
      <p:sp>
        <p:nvSpPr>
          <p:cNvPr id="5" name="Footer Placeholder 4">
            <a:extLst>
              <a:ext uri="{FF2B5EF4-FFF2-40B4-BE49-F238E27FC236}">
                <a16:creationId xmlns:a16="http://schemas.microsoft.com/office/drawing/2014/main" id="{45534D53-C001-4473-8F09-2C73B7B4B9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C33D54-3937-4CE1-B4B0-E3ABD9EECA23}"/>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68553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3FC18-D5DE-4BAB-9992-EAAB218C0C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FE6846-0840-4CD2-B22D-A7D8E2301C4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FC0BC3-45AE-439A-9F4A-449ABB05B90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0F6048-358E-4797-B03C-1987EBAB1CF0}"/>
              </a:ext>
            </a:extLst>
          </p:cNvPr>
          <p:cNvSpPr>
            <a:spLocks noGrp="1"/>
          </p:cNvSpPr>
          <p:nvPr>
            <p:ph type="dt" sz="half" idx="10"/>
          </p:nvPr>
        </p:nvSpPr>
        <p:spPr/>
        <p:txBody>
          <a:bodyPr/>
          <a:lstStyle/>
          <a:p>
            <a:fld id="{2EC8FD61-73DC-40C6-9B7F-E50BF7773556}" type="datetimeFigureOut">
              <a:rPr lang="en-US" smtClean="0"/>
              <a:t>9/3/2023</a:t>
            </a:fld>
            <a:endParaRPr lang="en-US"/>
          </a:p>
        </p:txBody>
      </p:sp>
      <p:sp>
        <p:nvSpPr>
          <p:cNvPr id="6" name="Footer Placeholder 5">
            <a:extLst>
              <a:ext uri="{FF2B5EF4-FFF2-40B4-BE49-F238E27FC236}">
                <a16:creationId xmlns:a16="http://schemas.microsoft.com/office/drawing/2014/main" id="{6751AE49-B28F-404B-88E0-0647384C1E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7A2312-AD55-4D17-B2A0-02533651B386}"/>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3905054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6928F-D200-4EE1-A4B2-9D2C6C614B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CBBDB2-9E08-446E-943D-EB4D47A609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81762A3-B2B8-4289-B211-88C947A10E8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0206B7-0824-4BC7-9D28-32CCE59F85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8141BDD-0222-4C42-A130-1C997CF09A5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D61DF6-088E-43A6-ADFA-2A2B80E661C2}"/>
              </a:ext>
            </a:extLst>
          </p:cNvPr>
          <p:cNvSpPr>
            <a:spLocks noGrp="1"/>
          </p:cNvSpPr>
          <p:nvPr>
            <p:ph type="dt" sz="half" idx="10"/>
          </p:nvPr>
        </p:nvSpPr>
        <p:spPr/>
        <p:txBody>
          <a:bodyPr/>
          <a:lstStyle/>
          <a:p>
            <a:fld id="{2EC8FD61-73DC-40C6-9B7F-E50BF7773556}" type="datetimeFigureOut">
              <a:rPr lang="en-US" smtClean="0"/>
              <a:t>9/3/2023</a:t>
            </a:fld>
            <a:endParaRPr lang="en-US"/>
          </a:p>
        </p:txBody>
      </p:sp>
      <p:sp>
        <p:nvSpPr>
          <p:cNvPr id="8" name="Footer Placeholder 7">
            <a:extLst>
              <a:ext uri="{FF2B5EF4-FFF2-40B4-BE49-F238E27FC236}">
                <a16:creationId xmlns:a16="http://schemas.microsoft.com/office/drawing/2014/main" id="{3DB63051-9C8C-4457-AD80-915C8B2D0F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3AAA73-BCFB-41BC-8B46-8AD3FF809432}"/>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2674258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20D50-79D6-4F20-A031-EC7B9BCDD8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897FC0-F7F3-405C-B3AE-0A26FB81A121}"/>
              </a:ext>
            </a:extLst>
          </p:cNvPr>
          <p:cNvSpPr>
            <a:spLocks noGrp="1"/>
          </p:cNvSpPr>
          <p:nvPr>
            <p:ph type="dt" sz="half" idx="10"/>
          </p:nvPr>
        </p:nvSpPr>
        <p:spPr/>
        <p:txBody>
          <a:bodyPr/>
          <a:lstStyle/>
          <a:p>
            <a:fld id="{2EC8FD61-73DC-40C6-9B7F-E50BF7773556}" type="datetimeFigureOut">
              <a:rPr lang="en-US" smtClean="0"/>
              <a:t>9/3/2023</a:t>
            </a:fld>
            <a:endParaRPr lang="en-US"/>
          </a:p>
        </p:txBody>
      </p:sp>
      <p:sp>
        <p:nvSpPr>
          <p:cNvPr id="4" name="Footer Placeholder 3">
            <a:extLst>
              <a:ext uri="{FF2B5EF4-FFF2-40B4-BE49-F238E27FC236}">
                <a16:creationId xmlns:a16="http://schemas.microsoft.com/office/drawing/2014/main" id="{7791AA3C-9251-448E-9AE1-FD7F57AF4F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4451F1-B978-49F7-A6CA-4D5631AA4287}"/>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1276262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9110E0-B41D-49D0-8E8A-0069F59D278C}"/>
              </a:ext>
            </a:extLst>
          </p:cNvPr>
          <p:cNvSpPr>
            <a:spLocks noGrp="1"/>
          </p:cNvSpPr>
          <p:nvPr>
            <p:ph type="dt" sz="half" idx="10"/>
          </p:nvPr>
        </p:nvSpPr>
        <p:spPr/>
        <p:txBody>
          <a:bodyPr/>
          <a:lstStyle/>
          <a:p>
            <a:fld id="{2EC8FD61-73DC-40C6-9B7F-E50BF7773556}" type="datetimeFigureOut">
              <a:rPr lang="en-US" smtClean="0"/>
              <a:t>9/3/2023</a:t>
            </a:fld>
            <a:endParaRPr lang="en-US"/>
          </a:p>
        </p:txBody>
      </p:sp>
      <p:sp>
        <p:nvSpPr>
          <p:cNvPr id="3" name="Footer Placeholder 2">
            <a:extLst>
              <a:ext uri="{FF2B5EF4-FFF2-40B4-BE49-F238E27FC236}">
                <a16:creationId xmlns:a16="http://schemas.microsoft.com/office/drawing/2014/main" id="{14CE9B48-FBCF-4F61-8A49-D973BD0118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5619DD-2420-44B2-82FB-7312D0057B18}"/>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4021305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A8198-46E2-4F30-BB5A-B29170C7D7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20BBE2-ABE5-413E-B751-92E7848A41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B213E9-BAA1-44E4-90C9-3742EA84CF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051EC4D-249B-4D07-9253-C506EF7CDB39}"/>
              </a:ext>
            </a:extLst>
          </p:cNvPr>
          <p:cNvSpPr>
            <a:spLocks noGrp="1"/>
          </p:cNvSpPr>
          <p:nvPr>
            <p:ph type="dt" sz="half" idx="10"/>
          </p:nvPr>
        </p:nvSpPr>
        <p:spPr/>
        <p:txBody>
          <a:bodyPr/>
          <a:lstStyle/>
          <a:p>
            <a:fld id="{2EC8FD61-73DC-40C6-9B7F-E50BF7773556}" type="datetimeFigureOut">
              <a:rPr lang="en-US" smtClean="0"/>
              <a:t>9/3/2023</a:t>
            </a:fld>
            <a:endParaRPr lang="en-US"/>
          </a:p>
        </p:txBody>
      </p:sp>
      <p:sp>
        <p:nvSpPr>
          <p:cNvPr id="6" name="Footer Placeholder 5">
            <a:extLst>
              <a:ext uri="{FF2B5EF4-FFF2-40B4-BE49-F238E27FC236}">
                <a16:creationId xmlns:a16="http://schemas.microsoft.com/office/drawing/2014/main" id="{1326B580-1880-4C45-BAB1-4D9627AB2E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1EDD2D-2937-4ABE-8FED-775E19B0D0A9}"/>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994795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0D203-2235-4A27-B6B7-FFE76F0AA8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F5130B-A927-467A-B76B-3D90FB8FDC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1F2BD2-547C-4CDB-BB35-5C38DCE641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0F7BA77-0274-4C4E-A8C9-45BBFEEF7AC3}"/>
              </a:ext>
            </a:extLst>
          </p:cNvPr>
          <p:cNvSpPr>
            <a:spLocks noGrp="1"/>
          </p:cNvSpPr>
          <p:nvPr>
            <p:ph type="dt" sz="half" idx="10"/>
          </p:nvPr>
        </p:nvSpPr>
        <p:spPr/>
        <p:txBody>
          <a:bodyPr/>
          <a:lstStyle/>
          <a:p>
            <a:fld id="{2EC8FD61-73DC-40C6-9B7F-E50BF7773556}" type="datetimeFigureOut">
              <a:rPr lang="en-US" smtClean="0"/>
              <a:t>9/3/2023</a:t>
            </a:fld>
            <a:endParaRPr lang="en-US"/>
          </a:p>
        </p:txBody>
      </p:sp>
      <p:sp>
        <p:nvSpPr>
          <p:cNvPr id="6" name="Footer Placeholder 5">
            <a:extLst>
              <a:ext uri="{FF2B5EF4-FFF2-40B4-BE49-F238E27FC236}">
                <a16:creationId xmlns:a16="http://schemas.microsoft.com/office/drawing/2014/main" id="{321FE98A-5759-492C-A0FB-0A2F563EDB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3FF290-F976-41D7-9757-4BB6C673DBE9}"/>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2974614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29D6EA-DD6C-4CB5-A385-6FB1186E09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5C7EBA-2DE7-4AA6-A076-FCAD29EBCA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F96871-CD70-4648-84EE-00E57C2E10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8FD61-73DC-40C6-9B7F-E50BF7773556}" type="datetimeFigureOut">
              <a:rPr lang="en-US" smtClean="0"/>
              <a:t>9/3/2023</a:t>
            </a:fld>
            <a:endParaRPr lang="en-US"/>
          </a:p>
        </p:txBody>
      </p:sp>
      <p:sp>
        <p:nvSpPr>
          <p:cNvPr id="5" name="Footer Placeholder 4">
            <a:extLst>
              <a:ext uri="{FF2B5EF4-FFF2-40B4-BE49-F238E27FC236}">
                <a16:creationId xmlns:a16="http://schemas.microsoft.com/office/drawing/2014/main" id="{A9FA4595-3D86-411E-9773-C2C5123C39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8EA0E6-F351-4B49-A548-D251030F7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03F7E8-0B94-4385-8D3A-8B9FCC426F9E}" type="slidenum">
              <a:rPr lang="en-US" smtClean="0"/>
              <a:t>‹#›</a:t>
            </a:fld>
            <a:endParaRPr lang="en-US"/>
          </a:p>
        </p:txBody>
      </p:sp>
    </p:spTree>
    <p:extLst>
      <p:ext uri="{BB962C8B-B14F-4D97-AF65-F5344CB8AC3E}">
        <p14:creationId xmlns:p14="http://schemas.microsoft.com/office/powerpoint/2010/main" val="2039121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050606-7AF6-4120-9DD2-133F66449176}"/>
              </a:ext>
            </a:extLst>
          </p:cNvPr>
          <p:cNvSpPr>
            <a:spLocks noGrp="1"/>
          </p:cNvSpPr>
          <p:nvPr>
            <p:ph idx="1"/>
          </p:nvPr>
        </p:nvSpPr>
        <p:spPr/>
        <p:txBody>
          <a:bodyPr/>
          <a:lstStyle/>
          <a:p>
            <a:pPr marL="0" indent="0" algn="ctr">
              <a:buNone/>
            </a:pPr>
            <a:r>
              <a:rPr lang="en-US" dirty="0"/>
              <a:t>“It’s peculiar character. . . is that no one possesses the less, because every other possesses the whole of it. He who receives an idea from me, receives instruction himself without lessening mine; as he who lights his taper at mine receives light without darkening me.”</a:t>
            </a:r>
          </a:p>
          <a:p>
            <a:pPr marL="0" indent="0" algn="ctr">
              <a:buNone/>
            </a:pPr>
            <a:r>
              <a:rPr lang="en-US" dirty="0"/>
              <a:t>-- Thomas Jefferson, on knowledge</a:t>
            </a:r>
          </a:p>
        </p:txBody>
      </p:sp>
    </p:spTree>
    <p:extLst>
      <p:ext uri="{BB962C8B-B14F-4D97-AF65-F5344CB8AC3E}">
        <p14:creationId xmlns:p14="http://schemas.microsoft.com/office/powerpoint/2010/main" val="1120696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8E372-35C6-47A5-88DE-635E4174ED77}"/>
              </a:ext>
            </a:extLst>
          </p:cNvPr>
          <p:cNvSpPr>
            <a:spLocks noGrp="1"/>
          </p:cNvSpPr>
          <p:nvPr>
            <p:ph type="title"/>
          </p:nvPr>
        </p:nvSpPr>
        <p:spPr/>
        <p:txBody>
          <a:bodyPr/>
          <a:lstStyle/>
          <a:p>
            <a:r>
              <a:rPr lang="en-US" dirty="0"/>
              <a:t>It is OK that these people are left out?</a:t>
            </a:r>
          </a:p>
        </p:txBody>
      </p:sp>
      <p:sp>
        <p:nvSpPr>
          <p:cNvPr id="3" name="Content Placeholder 2">
            <a:extLst>
              <a:ext uri="{FF2B5EF4-FFF2-40B4-BE49-F238E27FC236}">
                <a16:creationId xmlns:a16="http://schemas.microsoft.com/office/drawing/2014/main" id="{8FD81509-1051-4C08-96DB-06FC4CCFDF3D}"/>
              </a:ext>
            </a:extLst>
          </p:cNvPr>
          <p:cNvSpPr>
            <a:spLocks noGrp="1"/>
          </p:cNvSpPr>
          <p:nvPr>
            <p:ph idx="1"/>
          </p:nvPr>
        </p:nvSpPr>
        <p:spPr/>
        <p:txBody>
          <a:bodyPr/>
          <a:lstStyle/>
          <a:p>
            <a:r>
              <a:rPr lang="en-US" dirty="0"/>
              <a:t>Let’s think about WHY the people who are left out are left out.</a:t>
            </a:r>
          </a:p>
          <a:p>
            <a:r>
              <a:rPr lang="en-US" dirty="0"/>
              <a:t>Can you think of some reasons why people might have different maximum </a:t>
            </a:r>
            <a:r>
              <a:rPr lang="en-US" dirty="0" err="1"/>
              <a:t>willingnesses</a:t>
            </a:r>
            <a:r>
              <a:rPr lang="en-US" dirty="0"/>
              <a:t> to pay?</a:t>
            </a:r>
          </a:p>
        </p:txBody>
      </p:sp>
    </p:spTree>
    <p:extLst>
      <p:ext uri="{BB962C8B-B14F-4D97-AF65-F5344CB8AC3E}">
        <p14:creationId xmlns:p14="http://schemas.microsoft.com/office/powerpoint/2010/main" val="2508327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8E372-35C6-47A5-88DE-635E4174ED77}"/>
              </a:ext>
            </a:extLst>
          </p:cNvPr>
          <p:cNvSpPr>
            <a:spLocks noGrp="1"/>
          </p:cNvSpPr>
          <p:nvPr>
            <p:ph type="title"/>
          </p:nvPr>
        </p:nvSpPr>
        <p:spPr/>
        <p:txBody>
          <a:bodyPr/>
          <a:lstStyle/>
          <a:p>
            <a:r>
              <a:rPr lang="en-US" dirty="0"/>
              <a:t>It is OK that these people are left out?</a:t>
            </a:r>
          </a:p>
        </p:txBody>
      </p:sp>
      <p:sp>
        <p:nvSpPr>
          <p:cNvPr id="3" name="Content Placeholder 2">
            <a:extLst>
              <a:ext uri="{FF2B5EF4-FFF2-40B4-BE49-F238E27FC236}">
                <a16:creationId xmlns:a16="http://schemas.microsoft.com/office/drawing/2014/main" id="{8FD81509-1051-4C08-96DB-06FC4CCFDF3D}"/>
              </a:ext>
            </a:extLst>
          </p:cNvPr>
          <p:cNvSpPr>
            <a:spLocks noGrp="1"/>
          </p:cNvSpPr>
          <p:nvPr>
            <p:ph idx="1"/>
          </p:nvPr>
        </p:nvSpPr>
        <p:spPr/>
        <p:txBody>
          <a:bodyPr/>
          <a:lstStyle/>
          <a:p>
            <a:r>
              <a:rPr lang="en-US" dirty="0"/>
              <a:t>Let’s think about WHY the people who are left out are left out.</a:t>
            </a:r>
          </a:p>
        </p:txBody>
      </p:sp>
    </p:spTree>
    <p:extLst>
      <p:ext uri="{BB962C8B-B14F-4D97-AF65-F5344CB8AC3E}">
        <p14:creationId xmlns:p14="http://schemas.microsoft.com/office/powerpoint/2010/main" val="630234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8E372-35C6-47A5-88DE-635E4174ED77}"/>
              </a:ext>
            </a:extLst>
          </p:cNvPr>
          <p:cNvSpPr>
            <a:spLocks noGrp="1"/>
          </p:cNvSpPr>
          <p:nvPr>
            <p:ph type="title"/>
          </p:nvPr>
        </p:nvSpPr>
        <p:spPr/>
        <p:txBody>
          <a:bodyPr/>
          <a:lstStyle/>
          <a:p>
            <a:r>
              <a:rPr lang="en-US" dirty="0"/>
              <a:t>It is OK that these people are left out?</a:t>
            </a:r>
          </a:p>
        </p:txBody>
      </p:sp>
      <p:sp>
        <p:nvSpPr>
          <p:cNvPr id="3" name="Content Placeholder 2">
            <a:extLst>
              <a:ext uri="{FF2B5EF4-FFF2-40B4-BE49-F238E27FC236}">
                <a16:creationId xmlns:a16="http://schemas.microsoft.com/office/drawing/2014/main" id="{8FD81509-1051-4C08-96DB-06FC4CCFDF3D}"/>
              </a:ext>
            </a:extLst>
          </p:cNvPr>
          <p:cNvSpPr>
            <a:spLocks noGrp="1"/>
          </p:cNvSpPr>
          <p:nvPr>
            <p:ph idx="1"/>
          </p:nvPr>
        </p:nvSpPr>
        <p:spPr/>
        <p:txBody>
          <a:bodyPr/>
          <a:lstStyle/>
          <a:p>
            <a:r>
              <a:rPr lang="en-US" dirty="0"/>
              <a:t>Let’s think about WHY the people who are left out are left out.</a:t>
            </a:r>
          </a:p>
          <a:p>
            <a:r>
              <a:rPr lang="en-US" dirty="0"/>
              <a:t>Can you think of some reasons why people might have different maximum </a:t>
            </a:r>
            <a:r>
              <a:rPr lang="en-US" dirty="0" err="1"/>
              <a:t>willingnesses</a:t>
            </a:r>
            <a:r>
              <a:rPr lang="en-US" dirty="0"/>
              <a:t> to pay?</a:t>
            </a:r>
          </a:p>
        </p:txBody>
      </p:sp>
    </p:spTree>
    <p:extLst>
      <p:ext uri="{BB962C8B-B14F-4D97-AF65-F5344CB8AC3E}">
        <p14:creationId xmlns:p14="http://schemas.microsoft.com/office/powerpoint/2010/main" val="2575479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8E372-35C6-47A5-88DE-635E4174ED77}"/>
              </a:ext>
            </a:extLst>
          </p:cNvPr>
          <p:cNvSpPr>
            <a:spLocks noGrp="1"/>
          </p:cNvSpPr>
          <p:nvPr>
            <p:ph type="title"/>
          </p:nvPr>
        </p:nvSpPr>
        <p:spPr/>
        <p:txBody>
          <a:bodyPr/>
          <a:lstStyle/>
          <a:p>
            <a:r>
              <a:rPr lang="en-US" dirty="0"/>
              <a:t>It is OK that these people are left out?</a:t>
            </a:r>
          </a:p>
        </p:txBody>
      </p:sp>
      <p:sp>
        <p:nvSpPr>
          <p:cNvPr id="3" name="Content Placeholder 2">
            <a:extLst>
              <a:ext uri="{FF2B5EF4-FFF2-40B4-BE49-F238E27FC236}">
                <a16:creationId xmlns:a16="http://schemas.microsoft.com/office/drawing/2014/main" id="{8FD81509-1051-4C08-96DB-06FC4CCFDF3D}"/>
              </a:ext>
            </a:extLst>
          </p:cNvPr>
          <p:cNvSpPr>
            <a:spLocks noGrp="1"/>
          </p:cNvSpPr>
          <p:nvPr>
            <p:ph idx="1"/>
          </p:nvPr>
        </p:nvSpPr>
        <p:spPr/>
        <p:txBody>
          <a:bodyPr/>
          <a:lstStyle/>
          <a:p>
            <a:r>
              <a:rPr lang="en-US" dirty="0"/>
              <a:t>Let’s think about WHY the people who are left out are left out.</a:t>
            </a:r>
          </a:p>
          <a:p>
            <a:r>
              <a:rPr lang="en-US" dirty="0"/>
              <a:t>Can you think of some reasons why people might have different maximum </a:t>
            </a:r>
            <a:r>
              <a:rPr lang="en-US" dirty="0" err="1"/>
              <a:t>willingnesses</a:t>
            </a:r>
            <a:r>
              <a:rPr lang="en-US" dirty="0"/>
              <a:t> to pay?</a:t>
            </a:r>
          </a:p>
          <a:p>
            <a:r>
              <a:rPr lang="en-US" dirty="0"/>
              <a:t>Can you think of some reasons why people might have different minimum asking prices/production costs?</a:t>
            </a:r>
          </a:p>
        </p:txBody>
      </p:sp>
    </p:spTree>
    <p:extLst>
      <p:ext uri="{BB962C8B-B14F-4D97-AF65-F5344CB8AC3E}">
        <p14:creationId xmlns:p14="http://schemas.microsoft.com/office/powerpoint/2010/main" val="4166012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8E372-35C6-47A5-88DE-635E4174ED77}"/>
              </a:ext>
            </a:extLst>
          </p:cNvPr>
          <p:cNvSpPr>
            <a:spLocks noGrp="1"/>
          </p:cNvSpPr>
          <p:nvPr>
            <p:ph type="title"/>
          </p:nvPr>
        </p:nvSpPr>
        <p:spPr/>
        <p:txBody>
          <a:bodyPr/>
          <a:lstStyle/>
          <a:p>
            <a:r>
              <a:rPr lang="en-US" dirty="0"/>
              <a:t>It is OK that these people are left out?</a:t>
            </a:r>
          </a:p>
        </p:txBody>
      </p:sp>
      <p:sp>
        <p:nvSpPr>
          <p:cNvPr id="3" name="Content Placeholder 2">
            <a:extLst>
              <a:ext uri="{FF2B5EF4-FFF2-40B4-BE49-F238E27FC236}">
                <a16:creationId xmlns:a16="http://schemas.microsoft.com/office/drawing/2014/main" id="{8FD81509-1051-4C08-96DB-06FC4CCFDF3D}"/>
              </a:ext>
            </a:extLst>
          </p:cNvPr>
          <p:cNvSpPr>
            <a:spLocks noGrp="1"/>
          </p:cNvSpPr>
          <p:nvPr>
            <p:ph idx="1"/>
          </p:nvPr>
        </p:nvSpPr>
        <p:spPr/>
        <p:txBody>
          <a:bodyPr/>
          <a:lstStyle/>
          <a:p>
            <a:r>
              <a:rPr lang="en-US" dirty="0"/>
              <a:t>So, we see that people could be left out for many reasons.</a:t>
            </a:r>
          </a:p>
          <a:p>
            <a:r>
              <a:rPr lang="en-US" dirty="0"/>
              <a:t>They could be left out because it is not ideal for them to participate in this market.</a:t>
            </a:r>
          </a:p>
          <a:p>
            <a:r>
              <a:rPr lang="en-US" dirty="0"/>
              <a:t>Or, they could be left out because of inequalities and structural problems that preclude them for no good reason.</a:t>
            </a:r>
          </a:p>
        </p:txBody>
      </p:sp>
    </p:spTree>
    <p:extLst>
      <p:ext uri="{BB962C8B-B14F-4D97-AF65-F5344CB8AC3E}">
        <p14:creationId xmlns:p14="http://schemas.microsoft.com/office/powerpoint/2010/main" val="3565609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5B4F-2BDC-474D-BA0E-E9785E55D2D2}"/>
              </a:ext>
            </a:extLst>
          </p:cNvPr>
          <p:cNvSpPr>
            <a:spLocks noGrp="1"/>
          </p:cNvSpPr>
          <p:nvPr>
            <p:ph type="title"/>
          </p:nvPr>
        </p:nvSpPr>
        <p:spPr/>
        <p:txBody>
          <a:bodyPr/>
          <a:lstStyle/>
          <a:p>
            <a:r>
              <a:rPr lang="en-US" dirty="0"/>
              <a:t>Degrees and types of scarcity</a:t>
            </a:r>
          </a:p>
        </p:txBody>
      </p:sp>
      <p:sp>
        <p:nvSpPr>
          <p:cNvPr id="3" name="Content Placeholder 2">
            <a:extLst>
              <a:ext uri="{FF2B5EF4-FFF2-40B4-BE49-F238E27FC236}">
                <a16:creationId xmlns:a16="http://schemas.microsoft.com/office/drawing/2014/main" id="{F43FD056-24F4-4F85-B884-9E5343839220}"/>
              </a:ext>
            </a:extLst>
          </p:cNvPr>
          <p:cNvSpPr>
            <a:spLocks noGrp="1"/>
          </p:cNvSpPr>
          <p:nvPr>
            <p:ph idx="1"/>
          </p:nvPr>
        </p:nvSpPr>
        <p:spPr/>
        <p:txBody>
          <a:bodyPr>
            <a:normAutofit/>
          </a:bodyPr>
          <a:lstStyle/>
          <a:p>
            <a:r>
              <a:rPr lang="en-US" dirty="0"/>
              <a:t>Is Economics only about patterns that exist through leaving people out (even those that are only left out because the good in question is not ideal for them)?</a:t>
            </a:r>
          </a:p>
          <a:p>
            <a:r>
              <a:rPr lang="en-US" dirty="0"/>
              <a:t>This would be surprising, given that:</a:t>
            </a:r>
          </a:p>
          <a:p>
            <a:pPr marL="914400" lvl="1" indent="-457200">
              <a:buAutoNum type="arabicParenBoth"/>
            </a:pPr>
            <a:r>
              <a:rPr lang="en-US" dirty="0"/>
              <a:t>Catholic philosophy and theology are about the economy of grace and the good things shared with the whole people of God;</a:t>
            </a:r>
          </a:p>
          <a:p>
            <a:pPr marL="914400" lvl="1" indent="-457200">
              <a:buAutoNum type="arabicParenBoth"/>
            </a:pPr>
            <a:r>
              <a:rPr lang="en-US" dirty="0"/>
              <a:t>Scarcity effects everyone; and</a:t>
            </a:r>
          </a:p>
          <a:p>
            <a:pPr marL="914400" lvl="1" indent="-457200">
              <a:buAutoNum type="arabicParenBoth"/>
            </a:pPr>
            <a:r>
              <a:rPr lang="en-US" dirty="0"/>
              <a:t>Economics is the science of scarcity in general</a:t>
            </a:r>
          </a:p>
        </p:txBody>
      </p:sp>
    </p:spTree>
    <p:extLst>
      <p:ext uri="{BB962C8B-B14F-4D97-AF65-F5344CB8AC3E}">
        <p14:creationId xmlns:p14="http://schemas.microsoft.com/office/powerpoint/2010/main" val="1634510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5B4F-2BDC-474D-BA0E-E9785E55D2D2}"/>
              </a:ext>
            </a:extLst>
          </p:cNvPr>
          <p:cNvSpPr>
            <a:spLocks noGrp="1"/>
          </p:cNvSpPr>
          <p:nvPr>
            <p:ph type="title"/>
          </p:nvPr>
        </p:nvSpPr>
        <p:spPr/>
        <p:txBody>
          <a:bodyPr/>
          <a:lstStyle/>
          <a:p>
            <a:r>
              <a:rPr lang="en-US" dirty="0"/>
              <a:t>Degrees and types of scarcity</a:t>
            </a:r>
          </a:p>
        </p:txBody>
      </p:sp>
      <p:sp>
        <p:nvSpPr>
          <p:cNvPr id="3" name="Content Placeholder 2">
            <a:extLst>
              <a:ext uri="{FF2B5EF4-FFF2-40B4-BE49-F238E27FC236}">
                <a16:creationId xmlns:a16="http://schemas.microsoft.com/office/drawing/2014/main" id="{F43FD056-24F4-4F85-B884-9E5343839220}"/>
              </a:ext>
            </a:extLst>
          </p:cNvPr>
          <p:cNvSpPr>
            <a:spLocks noGrp="1"/>
          </p:cNvSpPr>
          <p:nvPr>
            <p:ph idx="1"/>
          </p:nvPr>
        </p:nvSpPr>
        <p:spPr/>
        <p:txBody>
          <a:bodyPr>
            <a:normAutofit/>
          </a:bodyPr>
          <a:lstStyle/>
          <a:p>
            <a:r>
              <a:rPr lang="en-US" dirty="0"/>
              <a:t>But, as promised at the beginning of the course, there are different degrees and types of scarcity and this causes a variety of patterns that result from them.</a:t>
            </a:r>
          </a:p>
          <a:p>
            <a:r>
              <a:rPr lang="en-US" dirty="0"/>
              <a:t>We’ve been implicitly studying only one degree and type of scarcity thus far, and if we studied other types, we might get a broader set of patterns.</a:t>
            </a:r>
          </a:p>
          <a:p>
            <a:r>
              <a:rPr lang="en-US" dirty="0"/>
              <a:t>In particular, we’ve studied goods that are both rival and excludable.</a:t>
            </a:r>
          </a:p>
          <a:p>
            <a:r>
              <a:rPr lang="en-US" dirty="0"/>
              <a:t>Let’s define those terms one at a time.</a:t>
            </a:r>
          </a:p>
        </p:txBody>
      </p:sp>
    </p:spTree>
    <p:extLst>
      <p:ext uri="{BB962C8B-B14F-4D97-AF65-F5344CB8AC3E}">
        <p14:creationId xmlns:p14="http://schemas.microsoft.com/office/powerpoint/2010/main" val="995309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7334F-5A10-4CAC-97A8-DF8A85F8141C}"/>
              </a:ext>
            </a:extLst>
          </p:cNvPr>
          <p:cNvSpPr>
            <a:spLocks noGrp="1"/>
          </p:cNvSpPr>
          <p:nvPr>
            <p:ph type="title"/>
          </p:nvPr>
        </p:nvSpPr>
        <p:spPr/>
        <p:txBody>
          <a:bodyPr/>
          <a:lstStyle/>
          <a:p>
            <a:r>
              <a:rPr lang="en-US" dirty="0"/>
              <a:t>Definition: Rival Good</a:t>
            </a:r>
          </a:p>
        </p:txBody>
      </p:sp>
      <p:sp>
        <p:nvSpPr>
          <p:cNvPr id="3" name="Content Placeholder 2">
            <a:extLst>
              <a:ext uri="{FF2B5EF4-FFF2-40B4-BE49-F238E27FC236}">
                <a16:creationId xmlns:a16="http://schemas.microsoft.com/office/drawing/2014/main" id="{0E1F7893-1C39-4503-A360-1C0DBFC08CE3}"/>
              </a:ext>
            </a:extLst>
          </p:cNvPr>
          <p:cNvSpPr>
            <a:spLocks noGrp="1"/>
          </p:cNvSpPr>
          <p:nvPr>
            <p:ph idx="1"/>
          </p:nvPr>
        </p:nvSpPr>
        <p:spPr/>
        <p:txBody>
          <a:bodyPr/>
          <a:lstStyle/>
          <a:p>
            <a:r>
              <a:rPr lang="en-US" dirty="0"/>
              <a:t>A good is rival if one person using it means there is less of it for others to use.</a:t>
            </a:r>
          </a:p>
          <a:p>
            <a:r>
              <a:rPr lang="en-US" dirty="0"/>
              <a:t>A good is non-rival if one person using it means there is not any less of it for others to use.</a:t>
            </a:r>
          </a:p>
          <a:p>
            <a:r>
              <a:rPr lang="en-US" dirty="0"/>
              <a:t>What are some examples of rival goods?</a:t>
            </a:r>
          </a:p>
        </p:txBody>
      </p:sp>
    </p:spTree>
    <p:extLst>
      <p:ext uri="{BB962C8B-B14F-4D97-AF65-F5344CB8AC3E}">
        <p14:creationId xmlns:p14="http://schemas.microsoft.com/office/powerpoint/2010/main" val="2786153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7334F-5A10-4CAC-97A8-DF8A85F8141C}"/>
              </a:ext>
            </a:extLst>
          </p:cNvPr>
          <p:cNvSpPr>
            <a:spLocks noGrp="1"/>
          </p:cNvSpPr>
          <p:nvPr>
            <p:ph type="title"/>
          </p:nvPr>
        </p:nvSpPr>
        <p:spPr/>
        <p:txBody>
          <a:bodyPr/>
          <a:lstStyle/>
          <a:p>
            <a:r>
              <a:rPr lang="en-US" dirty="0"/>
              <a:t>Definition: Rival Good</a:t>
            </a:r>
          </a:p>
        </p:txBody>
      </p:sp>
      <p:sp>
        <p:nvSpPr>
          <p:cNvPr id="3" name="Content Placeholder 2">
            <a:extLst>
              <a:ext uri="{FF2B5EF4-FFF2-40B4-BE49-F238E27FC236}">
                <a16:creationId xmlns:a16="http://schemas.microsoft.com/office/drawing/2014/main" id="{0E1F7893-1C39-4503-A360-1C0DBFC08CE3}"/>
              </a:ext>
            </a:extLst>
          </p:cNvPr>
          <p:cNvSpPr>
            <a:spLocks noGrp="1"/>
          </p:cNvSpPr>
          <p:nvPr>
            <p:ph idx="1"/>
          </p:nvPr>
        </p:nvSpPr>
        <p:spPr/>
        <p:txBody>
          <a:bodyPr/>
          <a:lstStyle/>
          <a:p>
            <a:r>
              <a:rPr lang="en-US" dirty="0"/>
              <a:t>A good is rival if one person using it means there is less of it for others to use.</a:t>
            </a:r>
          </a:p>
          <a:p>
            <a:r>
              <a:rPr lang="en-US" dirty="0"/>
              <a:t>A good is non-rival if one person using it means there is not any less of it for others to use.</a:t>
            </a:r>
          </a:p>
          <a:p>
            <a:r>
              <a:rPr lang="en-US" dirty="0"/>
              <a:t>What are some examples of rival goods?</a:t>
            </a:r>
          </a:p>
          <a:p>
            <a:r>
              <a:rPr lang="en-US" dirty="0"/>
              <a:t>What about non-rival goods?</a:t>
            </a:r>
          </a:p>
        </p:txBody>
      </p:sp>
    </p:spTree>
    <p:extLst>
      <p:ext uri="{BB962C8B-B14F-4D97-AF65-F5344CB8AC3E}">
        <p14:creationId xmlns:p14="http://schemas.microsoft.com/office/powerpoint/2010/main" val="3104102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DEF7-385C-4152-8AE3-9701998F7132}"/>
              </a:ext>
            </a:extLst>
          </p:cNvPr>
          <p:cNvSpPr>
            <a:spLocks noGrp="1"/>
          </p:cNvSpPr>
          <p:nvPr>
            <p:ph type="title"/>
          </p:nvPr>
        </p:nvSpPr>
        <p:spPr/>
        <p:txBody>
          <a:bodyPr/>
          <a:lstStyle/>
          <a:p>
            <a:r>
              <a:rPr lang="en-US" dirty="0"/>
              <a:t>Definition: Excludable Good</a:t>
            </a:r>
          </a:p>
        </p:txBody>
      </p:sp>
      <p:sp>
        <p:nvSpPr>
          <p:cNvPr id="3" name="Content Placeholder 2">
            <a:extLst>
              <a:ext uri="{FF2B5EF4-FFF2-40B4-BE49-F238E27FC236}">
                <a16:creationId xmlns:a16="http://schemas.microsoft.com/office/drawing/2014/main" id="{6ABD96A4-A0B6-456F-BD85-A65C3167BA0F}"/>
              </a:ext>
            </a:extLst>
          </p:cNvPr>
          <p:cNvSpPr>
            <a:spLocks noGrp="1"/>
          </p:cNvSpPr>
          <p:nvPr>
            <p:ph idx="1"/>
          </p:nvPr>
        </p:nvSpPr>
        <p:spPr/>
        <p:txBody>
          <a:bodyPr/>
          <a:lstStyle/>
          <a:p>
            <a:r>
              <a:rPr lang="en-US" dirty="0"/>
              <a:t>A good is excludable if it is conceivably possible for someone to prevent others from using it.</a:t>
            </a:r>
          </a:p>
          <a:p>
            <a:r>
              <a:rPr lang="en-US" dirty="0"/>
              <a:t>A good is non-excludable if it is not conceivably possible for someone to prevent others from using it.</a:t>
            </a:r>
          </a:p>
          <a:p>
            <a:r>
              <a:rPr lang="en-US" dirty="0"/>
              <a:t>What are some examples of excludable goods?</a:t>
            </a:r>
          </a:p>
        </p:txBody>
      </p:sp>
    </p:spTree>
    <p:extLst>
      <p:ext uri="{BB962C8B-B14F-4D97-AF65-F5344CB8AC3E}">
        <p14:creationId xmlns:p14="http://schemas.microsoft.com/office/powerpoint/2010/main" val="164893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A5ECD-12E4-4841-90B7-4CE424017873}"/>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D924431B-C88C-4FBE-B8EF-22D620AC583A}"/>
              </a:ext>
            </a:extLst>
          </p:cNvPr>
          <p:cNvSpPr>
            <a:spLocks noGrp="1"/>
          </p:cNvSpPr>
          <p:nvPr>
            <p:ph type="subTitle" idx="1"/>
          </p:nvPr>
        </p:nvSpPr>
        <p:spPr/>
        <p:txBody>
          <a:bodyPr>
            <a:normAutofit lnSpcReduction="10000"/>
          </a:bodyPr>
          <a:lstStyle/>
          <a:p>
            <a:r>
              <a:rPr lang="en-US" dirty="0"/>
              <a:t>Professor Kirk Doran</a:t>
            </a:r>
          </a:p>
          <a:p>
            <a:endParaRPr lang="en-US" dirty="0"/>
          </a:p>
          <a:p>
            <a:r>
              <a:rPr lang="en-US" dirty="0"/>
              <a:t>Lecture 4: Monday, September 4, 2023</a:t>
            </a:r>
          </a:p>
          <a:p>
            <a:r>
              <a:rPr lang="en-US" dirty="0"/>
              <a:t>Non-</a:t>
            </a:r>
            <a:r>
              <a:rPr lang="en-US" dirty="0" err="1"/>
              <a:t>Rivalness</a:t>
            </a:r>
            <a:r>
              <a:rPr lang="en-US" dirty="0"/>
              <a:t>, Non-excludability, and Markets</a:t>
            </a:r>
          </a:p>
        </p:txBody>
      </p:sp>
    </p:spTree>
    <p:extLst>
      <p:ext uri="{BB962C8B-B14F-4D97-AF65-F5344CB8AC3E}">
        <p14:creationId xmlns:p14="http://schemas.microsoft.com/office/powerpoint/2010/main" val="2294701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DEF7-385C-4152-8AE3-9701998F7132}"/>
              </a:ext>
            </a:extLst>
          </p:cNvPr>
          <p:cNvSpPr>
            <a:spLocks noGrp="1"/>
          </p:cNvSpPr>
          <p:nvPr>
            <p:ph type="title"/>
          </p:nvPr>
        </p:nvSpPr>
        <p:spPr/>
        <p:txBody>
          <a:bodyPr/>
          <a:lstStyle/>
          <a:p>
            <a:r>
              <a:rPr lang="en-US" dirty="0"/>
              <a:t>Definition: Excludable Good</a:t>
            </a:r>
          </a:p>
        </p:txBody>
      </p:sp>
      <p:sp>
        <p:nvSpPr>
          <p:cNvPr id="3" name="Content Placeholder 2">
            <a:extLst>
              <a:ext uri="{FF2B5EF4-FFF2-40B4-BE49-F238E27FC236}">
                <a16:creationId xmlns:a16="http://schemas.microsoft.com/office/drawing/2014/main" id="{6ABD96A4-A0B6-456F-BD85-A65C3167BA0F}"/>
              </a:ext>
            </a:extLst>
          </p:cNvPr>
          <p:cNvSpPr>
            <a:spLocks noGrp="1"/>
          </p:cNvSpPr>
          <p:nvPr>
            <p:ph idx="1"/>
          </p:nvPr>
        </p:nvSpPr>
        <p:spPr/>
        <p:txBody>
          <a:bodyPr/>
          <a:lstStyle/>
          <a:p>
            <a:r>
              <a:rPr lang="en-US" dirty="0"/>
              <a:t>A good is excludable if it is conceivably possible for someone to prevent others from using it.</a:t>
            </a:r>
          </a:p>
          <a:p>
            <a:r>
              <a:rPr lang="en-US" dirty="0"/>
              <a:t>A good is non-excludable if it is not conceivably possible for someone to prevent others from using it.</a:t>
            </a:r>
          </a:p>
          <a:p>
            <a:r>
              <a:rPr lang="en-US" dirty="0"/>
              <a:t>What are some examples of excludable goods?</a:t>
            </a:r>
          </a:p>
          <a:p>
            <a:r>
              <a:rPr lang="en-US" dirty="0"/>
              <a:t>What about non-excludable goods?</a:t>
            </a:r>
          </a:p>
        </p:txBody>
      </p:sp>
    </p:spTree>
    <p:extLst>
      <p:ext uri="{BB962C8B-B14F-4D97-AF65-F5344CB8AC3E}">
        <p14:creationId xmlns:p14="http://schemas.microsoft.com/office/powerpoint/2010/main" val="3467088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99E19-6B58-49B7-B58C-76410CC60FA7}"/>
              </a:ext>
            </a:extLst>
          </p:cNvPr>
          <p:cNvSpPr>
            <a:spLocks noGrp="1"/>
          </p:cNvSpPr>
          <p:nvPr>
            <p:ph type="title"/>
          </p:nvPr>
        </p:nvSpPr>
        <p:spPr/>
        <p:txBody>
          <a:bodyPr/>
          <a:lstStyle/>
          <a:p>
            <a:r>
              <a:rPr lang="en-US" dirty="0"/>
              <a:t>These definitions </a:t>
            </a:r>
            <a:r>
              <a:rPr lang="en-US" dirty="0">
                <a:sym typeface="Wingdings" panose="05000000000000000000" pitchFamily="2" charset="2"/>
              </a:rPr>
              <a:t>important for encyclicals!</a:t>
            </a:r>
            <a:endParaRPr lang="en-US" dirty="0"/>
          </a:p>
        </p:txBody>
      </p:sp>
      <p:sp>
        <p:nvSpPr>
          <p:cNvPr id="3" name="Content Placeholder 2">
            <a:extLst>
              <a:ext uri="{FF2B5EF4-FFF2-40B4-BE49-F238E27FC236}">
                <a16:creationId xmlns:a16="http://schemas.microsoft.com/office/drawing/2014/main" id="{238F54E7-27B9-47B4-8153-88F1D4267FEC}"/>
              </a:ext>
            </a:extLst>
          </p:cNvPr>
          <p:cNvSpPr>
            <a:spLocks noGrp="1"/>
          </p:cNvSpPr>
          <p:nvPr>
            <p:ph idx="1"/>
          </p:nvPr>
        </p:nvSpPr>
        <p:spPr/>
        <p:txBody>
          <a:bodyPr/>
          <a:lstStyle/>
          <a:p>
            <a:r>
              <a:rPr lang="en-US" dirty="0"/>
              <a:t>Let’s look at what happens when we combine these two definitions to create four combinations.</a:t>
            </a:r>
          </a:p>
          <a:p>
            <a:r>
              <a:rPr lang="en-US" dirty="0"/>
              <a:t>By considering the different types of goods that can result from combining these definitions, and by studying how markets do and do not bring about order through these goods, we will touch upon </a:t>
            </a:r>
            <a:r>
              <a:rPr lang="en-US" i="1" dirty="0"/>
              <a:t>many of the key points of intersection between economics and theology that will happen in the Church’s encyclicals</a:t>
            </a:r>
            <a:r>
              <a:rPr lang="en-US" dirty="0"/>
              <a:t>!</a:t>
            </a:r>
          </a:p>
          <a:p>
            <a:r>
              <a:rPr lang="en-US" dirty="0"/>
              <a:t>The authors of Church teaching don’t always front-load which type of good they are talking about, but if we get really good at identifying these different types of goods, we can fill in the gaps!</a:t>
            </a:r>
          </a:p>
        </p:txBody>
      </p:sp>
    </p:spTree>
    <p:extLst>
      <p:ext uri="{BB962C8B-B14F-4D97-AF65-F5344CB8AC3E}">
        <p14:creationId xmlns:p14="http://schemas.microsoft.com/office/powerpoint/2010/main" val="1682914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B9609-AC59-463A-AC08-436145DD0344}"/>
              </a:ext>
            </a:extLst>
          </p:cNvPr>
          <p:cNvSpPr>
            <a:spLocks noGrp="1"/>
          </p:cNvSpPr>
          <p:nvPr>
            <p:ph type="title"/>
          </p:nvPr>
        </p:nvSpPr>
        <p:spPr/>
        <p:txBody>
          <a:bodyPr/>
          <a:lstStyle/>
          <a:p>
            <a:r>
              <a:rPr lang="en-US" dirty="0"/>
              <a:t>4 types of goods: examples</a:t>
            </a:r>
          </a:p>
        </p:txBody>
      </p:sp>
      <p:graphicFrame>
        <p:nvGraphicFramePr>
          <p:cNvPr id="4" name="Content Placeholder 3">
            <a:extLst>
              <a:ext uri="{FF2B5EF4-FFF2-40B4-BE49-F238E27FC236}">
                <a16:creationId xmlns:a16="http://schemas.microsoft.com/office/drawing/2014/main" id="{C68AA0B2-9AA8-4A0D-BDDD-331379A84973}"/>
              </a:ext>
            </a:extLst>
          </p:cNvPr>
          <p:cNvGraphicFramePr>
            <a:graphicFrameLocks noGrp="1"/>
          </p:cNvGraphicFramePr>
          <p:nvPr>
            <p:ph idx="1"/>
            <p:extLst>
              <p:ext uri="{D42A27DB-BD31-4B8C-83A1-F6EECF244321}">
                <p14:modId xmlns:p14="http://schemas.microsoft.com/office/powerpoint/2010/main" val="263140661"/>
              </p:ext>
            </p:extLst>
          </p:nvPr>
        </p:nvGraphicFramePr>
        <p:xfrm>
          <a:off x="838200" y="1825625"/>
          <a:ext cx="10515600" cy="2748280"/>
        </p:xfrm>
        <a:graphic>
          <a:graphicData uri="http://schemas.openxmlformats.org/drawingml/2006/table">
            <a:tbl>
              <a:tblPr firstRow="1" bandRow="1">
                <a:tableStyleId>{8799B23B-EC83-4686-B30A-512413B5E67A}</a:tableStyleId>
              </a:tblPr>
              <a:tblGrid>
                <a:gridCol w="3505200">
                  <a:extLst>
                    <a:ext uri="{9D8B030D-6E8A-4147-A177-3AD203B41FA5}">
                      <a16:colId xmlns:a16="http://schemas.microsoft.com/office/drawing/2014/main" val="1781225131"/>
                    </a:ext>
                  </a:extLst>
                </a:gridCol>
                <a:gridCol w="3505200">
                  <a:extLst>
                    <a:ext uri="{9D8B030D-6E8A-4147-A177-3AD203B41FA5}">
                      <a16:colId xmlns:a16="http://schemas.microsoft.com/office/drawing/2014/main" val="1380921294"/>
                    </a:ext>
                  </a:extLst>
                </a:gridCol>
                <a:gridCol w="3505200">
                  <a:extLst>
                    <a:ext uri="{9D8B030D-6E8A-4147-A177-3AD203B41FA5}">
                      <a16:colId xmlns:a16="http://schemas.microsoft.com/office/drawing/2014/main" val="2862751395"/>
                    </a:ext>
                  </a:extLst>
                </a:gridCol>
              </a:tblGrid>
              <a:tr h="370840">
                <a:tc>
                  <a:txBody>
                    <a:bodyPr/>
                    <a:lstStyle/>
                    <a:p>
                      <a:endParaRPr lang="en-US" dirty="0"/>
                    </a:p>
                  </a:txBody>
                  <a:tcPr/>
                </a:tc>
                <a:tc>
                  <a:txBody>
                    <a:bodyPr/>
                    <a:lstStyle/>
                    <a:p>
                      <a:r>
                        <a:rPr lang="en-US" dirty="0"/>
                        <a:t>Rival</a:t>
                      </a:r>
                    </a:p>
                  </a:txBody>
                  <a:tcPr/>
                </a:tc>
                <a:tc>
                  <a:txBody>
                    <a:bodyPr/>
                    <a:lstStyle/>
                    <a:p>
                      <a:r>
                        <a:rPr lang="en-US" dirty="0"/>
                        <a:t>Non-Rival</a:t>
                      </a:r>
                    </a:p>
                  </a:txBody>
                  <a:tcPr/>
                </a:tc>
                <a:extLst>
                  <a:ext uri="{0D108BD9-81ED-4DB2-BD59-A6C34878D82A}">
                    <a16:rowId xmlns:a16="http://schemas.microsoft.com/office/drawing/2014/main" val="783648979"/>
                  </a:ext>
                </a:extLst>
              </a:tr>
              <a:tr h="370840">
                <a:tc>
                  <a:txBody>
                    <a:bodyPr/>
                    <a:lstStyle/>
                    <a:p>
                      <a:r>
                        <a:rPr lang="en-US" dirty="0"/>
                        <a:t>Excludable</a:t>
                      </a:r>
                    </a:p>
                  </a:txBody>
                  <a:tcPr/>
                </a:tc>
                <a:tc>
                  <a:txBody>
                    <a:bodyPr/>
                    <a:lstStyle/>
                    <a:p>
                      <a:r>
                        <a:rPr lang="en-US" dirty="0"/>
                        <a:t>Private Good</a:t>
                      </a:r>
                    </a:p>
                    <a:p>
                      <a:endParaRPr lang="en-US" dirty="0"/>
                    </a:p>
                    <a:p>
                      <a:endParaRPr lang="en-US" dirty="0"/>
                    </a:p>
                    <a:p>
                      <a:endParaRPr lang="en-US" dirty="0"/>
                    </a:p>
                  </a:txBody>
                  <a:tcPr/>
                </a:tc>
                <a:tc>
                  <a:txBody>
                    <a:bodyPr/>
                    <a:lstStyle/>
                    <a:p>
                      <a:r>
                        <a:rPr lang="en-US" dirty="0"/>
                        <a:t>Natural Monopoly</a:t>
                      </a:r>
                    </a:p>
                  </a:txBody>
                  <a:tcPr/>
                </a:tc>
                <a:extLst>
                  <a:ext uri="{0D108BD9-81ED-4DB2-BD59-A6C34878D82A}">
                    <a16:rowId xmlns:a16="http://schemas.microsoft.com/office/drawing/2014/main" val="2669941965"/>
                  </a:ext>
                </a:extLst>
              </a:tr>
              <a:tr h="370840">
                <a:tc>
                  <a:txBody>
                    <a:bodyPr/>
                    <a:lstStyle/>
                    <a:p>
                      <a:r>
                        <a:rPr lang="en-US" dirty="0"/>
                        <a:t>Non-Excludable</a:t>
                      </a:r>
                    </a:p>
                  </a:txBody>
                  <a:tcPr/>
                </a:tc>
                <a:tc>
                  <a:txBody>
                    <a:bodyPr/>
                    <a:lstStyle/>
                    <a:p>
                      <a:r>
                        <a:rPr lang="en-US" dirty="0"/>
                        <a:t>Common Resource</a:t>
                      </a:r>
                    </a:p>
                  </a:txBody>
                  <a:tcPr/>
                </a:tc>
                <a:tc>
                  <a:txBody>
                    <a:bodyPr/>
                    <a:lstStyle/>
                    <a:p>
                      <a:r>
                        <a:rPr lang="en-US" dirty="0"/>
                        <a:t>Public Good</a:t>
                      </a:r>
                    </a:p>
                    <a:p>
                      <a:endParaRPr lang="en-US" dirty="0"/>
                    </a:p>
                    <a:p>
                      <a:endParaRPr lang="en-US" dirty="0"/>
                    </a:p>
                    <a:p>
                      <a:endParaRPr lang="en-US" dirty="0"/>
                    </a:p>
                  </a:txBody>
                  <a:tcPr/>
                </a:tc>
                <a:extLst>
                  <a:ext uri="{0D108BD9-81ED-4DB2-BD59-A6C34878D82A}">
                    <a16:rowId xmlns:a16="http://schemas.microsoft.com/office/drawing/2014/main" val="2336013380"/>
                  </a:ext>
                </a:extLst>
              </a:tr>
            </a:tbl>
          </a:graphicData>
        </a:graphic>
      </p:graphicFrame>
    </p:spTree>
    <p:extLst>
      <p:ext uri="{BB962C8B-B14F-4D97-AF65-F5344CB8AC3E}">
        <p14:creationId xmlns:p14="http://schemas.microsoft.com/office/powerpoint/2010/main" val="2076493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25B84-B444-481E-8C2D-A7DE2DC6FC31}"/>
              </a:ext>
            </a:extLst>
          </p:cNvPr>
          <p:cNvSpPr>
            <a:spLocks noGrp="1"/>
          </p:cNvSpPr>
          <p:nvPr>
            <p:ph type="title"/>
          </p:nvPr>
        </p:nvSpPr>
        <p:spPr/>
        <p:txBody>
          <a:bodyPr/>
          <a:lstStyle/>
          <a:p>
            <a:r>
              <a:rPr lang="en-US" dirty="0"/>
              <a:t>Markets for Private Goods</a:t>
            </a:r>
          </a:p>
        </p:txBody>
      </p:sp>
      <p:sp>
        <p:nvSpPr>
          <p:cNvPr id="3" name="Content Placeholder 2">
            <a:extLst>
              <a:ext uri="{FF2B5EF4-FFF2-40B4-BE49-F238E27FC236}">
                <a16:creationId xmlns:a16="http://schemas.microsoft.com/office/drawing/2014/main" id="{FB1681C3-A42C-488A-ACF2-CBEDCFAA6A2B}"/>
              </a:ext>
            </a:extLst>
          </p:cNvPr>
          <p:cNvSpPr>
            <a:spLocks noGrp="1"/>
          </p:cNvSpPr>
          <p:nvPr>
            <p:ph idx="1"/>
          </p:nvPr>
        </p:nvSpPr>
        <p:spPr/>
        <p:txBody>
          <a:bodyPr/>
          <a:lstStyle/>
          <a:p>
            <a:r>
              <a:rPr lang="en-US" dirty="0"/>
              <a:t>Private goods are the ones we’re familiar with.</a:t>
            </a:r>
          </a:p>
          <a:p>
            <a:r>
              <a:rPr lang="en-US" dirty="0"/>
              <a:t>Let’s see if you can remember as many things as possible about what happens when Private goods are exchanged in markets.</a:t>
            </a:r>
          </a:p>
          <a:p>
            <a:pPr lvl="1"/>
            <a:r>
              <a:rPr lang="en-US" dirty="0"/>
              <a:t>Demand</a:t>
            </a:r>
          </a:p>
          <a:p>
            <a:pPr lvl="2"/>
            <a:r>
              <a:rPr lang="en-US" dirty="0"/>
              <a:t>Where does it come from?</a:t>
            </a:r>
          </a:p>
          <a:p>
            <a:pPr lvl="1"/>
            <a:r>
              <a:rPr lang="en-US" dirty="0"/>
              <a:t>Supply</a:t>
            </a:r>
          </a:p>
          <a:p>
            <a:pPr lvl="2"/>
            <a:r>
              <a:rPr lang="en-US" dirty="0"/>
              <a:t>Where does it come from?</a:t>
            </a:r>
          </a:p>
          <a:p>
            <a:pPr lvl="1"/>
            <a:r>
              <a:rPr lang="en-US" dirty="0"/>
              <a:t>Prices</a:t>
            </a:r>
          </a:p>
          <a:p>
            <a:pPr lvl="1"/>
            <a:r>
              <a:rPr lang="en-US" dirty="0"/>
              <a:t>Who transacts?</a:t>
            </a:r>
          </a:p>
          <a:p>
            <a:pPr lvl="1"/>
            <a:endParaRPr lang="en-US" dirty="0"/>
          </a:p>
        </p:txBody>
      </p:sp>
    </p:spTree>
    <p:extLst>
      <p:ext uri="{BB962C8B-B14F-4D97-AF65-F5344CB8AC3E}">
        <p14:creationId xmlns:p14="http://schemas.microsoft.com/office/powerpoint/2010/main" val="13594012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lstStyle/>
          <a:p>
            <a:r>
              <a:rPr lang="en-US" dirty="0"/>
              <a:t>The next type of good, which is non-rival but excludable, we will call a Natural Monopoly.</a:t>
            </a:r>
          </a:p>
          <a:p>
            <a:r>
              <a:rPr lang="en-US" dirty="0"/>
              <a:t>Who knows what a monopoly is?</a:t>
            </a:r>
          </a:p>
          <a:p>
            <a:endParaRPr lang="en-US" dirty="0"/>
          </a:p>
          <a:p>
            <a:endParaRPr lang="en-US" dirty="0"/>
          </a:p>
        </p:txBody>
      </p:sp>
    </p:spTree>
    <p:extLst>
      <p:ext uri="{BB962C8B-B14F-4D97-AF65-F5344CB8AC3E}">
        <p14:creationId xmlns:p14="http://schemas.microsoft.com/office/powerpoint/2010/main" val="4143176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lstStyle/>
          <a:p>
            <a:r>
              <a:rPr lang="en-US" dirty="0"/>
              <a:t>The next type of good, which is non-rival but excludable, we will call a Natural Monopoly.</a:t>
            </a:r>
          </a:p>
          <a:p>
            <a:r>
              <a:rPr lang="en-US" dirty="0"/>
              <a:t>Who knows what a monopoly is?</a:t>
            </a:r>
          </a:p>
          <a:p>
            <a:r>
              <a:rPr lang="en-US" dirty="0"/>
              <a:t>A natural monopoly means that, in spite of everything we may do, this good tends to be sold by a monopoly.</a:t>
            </a:r>
          </a:p>
          <a:p>
            <a:r>
              <a:rPr lang="en-US" dirty="0"/>
              <a:t>Let’s see why, and then consider some implications.</a:t>
            </a:r>
          </a:p>
          <a:p>
            <a:endParaRPr lang="en-US" dirty="0"/>
          </a:p>
          <a:p>
            <a:endParaRPr lang="en-US" dirty="0"/>
          </a:p>
        </p:txBody>
      </p:sp>
    </p:spTree>
    <p:extLst>
      <p:ext uri="{BB962C8B-B14F-4D97-AF65-F5344CB8AC3E}">
        <p14:creationId xmlns:p14="http://schemas.microsoft.com/office/powerpoint/2010/main" val="1571233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normAutofit/>
          </a:bodyPr>
          <a:lstStyle/>
          <a:p>
            <a:r>
              <a:rPr lang="en-US" dirty="0"/>
              <a:t>To understand natural monopolies, we need to connect non-</a:t>
            </a:r>
            <a:r>
              <a:rPr lang="en-US" dirty="0" err="1"/>
              <a:t>rivalness</a:t>
            </a:r>
            <a:r>
              <a:rPr lang="en-US" dirty="0"/>
              <a:t> with costs.</a:t>
            </a:r>
          </a:p>
          <a:p>
            <a:endParaRPr lang="en-US" dirty="0"/>
          </a:p>
        </p:txBody>
      </p:sp>
    </p:spTree>
    <p:extLst>
      <p:ext uri="{BB962C8B-B14F-4D97-AF65-F5344CB8AC3E}">
        <p14:creationId xmlns:p14="http://schemas.microsoft.com/office/powerpoint/2010/main" val="763382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normAutofit/>
          </a:bodyPr>
          <a:lstStyle/>
          <a:p>
            <a:r>
              <a:rPr lang="en-US" dirty="0"/>
              <a:t>To understand natural monopolies, we need to connect non-</a:t>
            </a:r>
            <a:r>
              <a:rPr lang="en-US" dirty="0" err="1"/>
              <a:t>rivalness</a:t>
            </a:r>
            <a:r>
              <a:rPr lang="en-US" dirty="0"/>
              <a:t> with costs.</a:t>
            </a:r>
          </a:p>
          <a:p>
            <a:r>
              <a:rPr lang="en-US" dirty="0"/>
              <a:t>Suppose you were producing a truly non-rival good (let’s think of an example, such as a streaming television show).</a:t>
            </a:r>
          </a:p>
          <a:p>
            <a:endParaRPr lang="en-US" dirty="0"/>
          </a:p>
        </p:txBody>
      </p:sp>
    </p:spTree>
    <p:extLst>
      <p:ext uri="{BB962C8B-B14F-4D97-AF65-F5344CB8AC3E}">
        <p14:creationId xmlns:p14="http://schemas.microsoft.com/office/powerpoint/2010/main" val="3831561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normAutofit/>
          </a:bodyPr>
          <a:lstStyle/>
          <a:p>
            <a:r>
              <a:rPr lang="en-US" dirty="0"/>
              <a:t>To understand natural monopolies, we need to connect non-</a:t>
            </a:r>
            <a:r>
              <a:rPr lang="en-US" dirty="0" err="1"/>
              <a:t>rivalness</a:t>
            </a:r>
            <a:r>
              <a:rPr lang="en-US" dirty="0"/>
              <a:t> with costs.</a:t>
            </a:r>
          </a:p>
          <a:p>
            <a:r>
              <a:rPr lang="en-US" dirty="0"/>
              <a:t>Suppose you were producing a truly non-rival good (let’s think of an example, such as a streaming television show).</a:t>
            </a:r>
          </a:p>
          <a:p>
            <a:r>
              <a:rPr lang="en-US" dirty="0"/>
              <a:t>Is it possible that disseminating one more unit of that good would cost very much?</a:t>
            </a:r>
          </a:p>
          <a:p>
            <a:endParaRPr lang="en-US" dirty="0"/>
          </a:p>
        </p:txBody>
      </p:sp>
    </p:spTree>
    <p:extLst>
      <p:ext uri="{BB962C8B-B14F-4D97-AF65-F5344CB8AC3E}">
        <p14:creationId xmlns:p14="http://schemas.microsoft.com/office/powerpoint/2010/main" val="37330487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normAutofit/>
          </a:bodyPr>
          <a:lstStyle/>
          <a:p>
            <a:r>
              <a:rPr lang="en-US" dirty="0"/>
              <a:t>To understand natural monopolies, we need to connect non-</a:t>
            </a:r>
            <a:r>
              <a:rPr lang="en-US" dirty="0" err="1"/>
              <a:t>rivalness</a:t>
            </a:r>
            <a:r>
              <a:rPr lang="en-US" dirty="0"/>
              <a:t> with costs.</a:t>
            </a:r>
          </a:p>
          <a:p>
            <a:r>
              <a:rPr lang="en-US" dirty="0"/>
              <a:t>Suppose you were producing a truly non-rival good (let’s think of an example, such as a streaming television show).</a:t>
            </a:r>
          </a:p>
          <a:p>
            <a:r>
              <a:rPr lang="en-US" dirty="0"/>
              <a:t>Is it possible that disseminating one more unit of that good would cost very much?</a:t>
            </a:r>
          </a:p>
          <a:p>
            <a:r>
              <a:rPr lang="en-US" dirty="0"/>
              <a:t>Isn’t it the case that disseminating one more unit of that good must cost almost zero?</a:t>
            </a:r>
          </a:p>
          <a:p>
            <a:endParaRPr lang="en-US" dirty="0"/>
          </a:p>
        </p:txBody>
      </p:sp>
    </p:spTree>
    <p:extLst>
      <p:ext uri="{BB962C8B-B14F-4D97-AF65-F5344CB8AC3E}">
        <p14:creationId xmlns:p14="http://schemas.microsoft.com/office/powerpoint/2010/main" val="420248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5663D-3915-44C8-B282-1962B5BB9D31}"/>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B76F4CA0-FC75-42E6-927E-733F2D322A08}"/>
              </a:ext>
            </a:extLst>
          </p:cNvPr>
          <p:cNvSpPr>
            <a:spLocks noGrp="1"/>
          </p:cNvSpPr>
          <p:nvPr>
            <p:ph idx="1"/>
          </p:nvPr>
        </p:nvSpPr>
        <p:spPr/>
        <p:txBody>
          <a:bodyPr>
            <a:normAutofit fontScale="92500" lnSpcReduction="20000"/>
          </a:bodyPr>
          <a:lstStyle/>
          <a:p>
            <a:r>
              <a:rPr lang="en-US" dirty="0"/>
              <a:t>(1) Prayer</a:t>
            </a:r>
          </a:p>
          <a:p>
            <a:r>
              <a:rPr lang="en-US" dirty="0"/>
              <a:t>(2) Reminder: who gets to participate in markets?</a:t>
            </a:r>
          </a:p>
          <a:p>
            <a:r>
              <a:rPr lang="en-US" dirty="0"/>
              <a:t>(3) Definitions: </a:t>
            </a:r>
            <a:r>
              <a:rPr lang="en-US" dirty="0" err="1"/>
              <a:t>rivalness</a:t>
            </a:r>
            <a:r>
              <a:rPr lang="en-US" dirty="0"/>
              <a:t>, excludability</a:t>
            </a:r>
          </a:p>
          <a:p>
            <a:r>
              <a:rPr lang="en-US" dirty="0"/>
              <a:t>(4) Definitions: four types of goods, and examples</a:t>
            </a:r>
          </a:p>
          <a:p>
            <a:r>
              <a:rPr lang="en-US" dirty="0"/>
              <a:t>(5) Markets for private goods: What do we get, &amp; who is left out?</a:t>
            </a:r>
            <a:endParaRPr lang="en-US" dirty="0">
              <a:sym typeface="Wingdings" panose="05000000000000000000" pitchFamily="2" charset="2"/>
            </a:endParaRPr>
          </a:p>
          <a:p>
            <a:r>
              <a:rPr lang="en-US" dirty="0">
                <a:sym typeface="Wingdings" panose="05000000000000000000" pitchFamily="2" charset="2"/>
              </a:rPr>
              <a:t>(6) Markets and monopolies: who is left out?</a:t>
            </a:r>
          </a:p>
          <a:p>
            <a:r>
              <a:rPr lang="en-US" dirty="0">
                <a:sym typeface="Wingdings" panose="05000000000000000000" pitchFamily="2" charset="2"/>
              </a:rPr>
              <a:t>(7) Markets and common resources: what is overused?</a:t>
            </a:r>
          </a:p>
          <a:p>
            <a:r>
              <a:rPr lang="en-US" dirty="0">
                <a:sym typeface="Wingdings" panose="05000000000000000000" pitchFamily="2" charset="2"/>
              </a:rPr>
              <a:t>(8) Markets and public goods: who is left out?</a:t>
            </a:r>
          </a:p>
          <a:p>
            <a:r>
              <a:rPr lang="en-US" dirty="0">
                <a:sym typeface="Wingdings" panose="05000000000000000000" pitchFamily="2" charset="2"/>
              </a:rPr>
              <a:t>(9) In-class problem</a:t>
            </a:r>
          </a:p>
          <a:p>
            <a:r>
              <a:rPr lang="en-US" dirty="0">
                <a:sym typeface="Wingdings" panose="05000000000000000000" pitchFamily="2" charset="2"/>
              </a:rPr>
              <a:t>(10) Questions</a:t>
            </a:r>
          </a:p>
        </p:txBody>
      </p:sp>
    </p:spTree>
    <p:extLst>
      <p:ext uri="{BB962C8B-B14F-4D97-AF65-F5344CB8AC3E}">
        <p14:creationId xmlns:p14="http://schemas.microsoft.com/office/powerpoint/2010/main" val="1666002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normAutofit fontScale="92500" lnSpcReduction="10000"/>
          </a:bodyPr>
          <a:lstStyle/>
          <a:p>
            <a:r>
              <a:rPr lang="en-US" dirty="0"/>
              <a:t>To understand natural monopolies, we need to connect non-</a:t>
            </a:r>
            <a:r>
              <a:rPr lang="en-US" dirty="0" err="1"/>
              <a:t>rivalness</a:t>
            </a:r>
            <a:r>
              <a:rPr lang="en-US" dirty="0"/>
              <a:t> with costs.</a:t>
            </a:r>
          </a:p>
          <a:p>
            <a:r>
              <a:rPr lang="en-US" dirty="0"/>
              <a:t>Suppose you were producing a truly non-rival good (let’s think of an example, such as a streaming television show).</a:t>
            </a:r>
          </a:p>
          <a:p>
            <a:r>
              <a:rPr lang="en-US" dirty="0"/>
              <a:t>Is it possible that disseminating one more unit of that good would cost very much?</a:t>
            </a:r>
          </a:p>
          <a:p>
            <a:r>
              <a:rPr lang="en-US" dirty="0"/>
              <a:t>Isn’t it the case that disseminating one more unit of that good must cost almost zero?</a:t>
            </a:r>
          </a:p>
          <a:p>
            <a:r>
              <a:rPr lang="en-US" dirty="0"/>
              <a:t>After all, if it cost a lot, then one person using the good would mean that we can’t easily let someone else use it, </a:t>
            </a:r>
            <a:r>
              <a:rPr lang="en-US" i="1" dirty="0"/>
              <a:t>so the good wouldn’t truly be non-rival</a:t>
            </a:r>
            <a:r>
              <a:rPr lang="en-US" dirty="0"/>
              <a:t>.</a:t>
            </a:r>
          </a:p>
          <a:p>
            <a:endParaRPr lang="en-US" dirty="0"/>
          </a:p>
        </p:txBody>
      </p:sp>
    </p:spTree>
    <p:extLst>
      <p:ext uri="{BB962C8B-B14F-4D97-AF65-F5344CB8AC3E}">
        <p14:creationId xmlns:p14="http://schemas.microsoft.com/office/powerpoint/2010/main" val="18549602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normAutofit fontScale="92500" lnSpcReduction="20000"/>
          </a:bodyPr>
          <a:lstStyle/>
          <a:p>
            <a:r>
              <a:rPr lang="en-US" dirty="0"/>
              <a:t>To understand natural monopolies, we need to connect non-</a:t>
            </a:r>
            <a:r>
              <a:rPr lang="en-US" dirty="0" err="1"/>
              <a:t>rivalness</a:t>
            </a:r>
            <a:r>
              <a:rPr lang="en-US" dirty="0"/>
              <a:t> with costs.</a:t>
            </a:r>
          </a:p>
          <a:p>
            <a:r>
              <a:rPr lang="en-US" dirty="0"/>
              <a:t>Suppose you were producing a truly non-rival good (let’s think of an example, such as a streaming television show).</a:t>
            </a:r>
          </a:p>
          <a:p>
            <a:r>
              <a:rPr lang="en-US" dirty="0"/>
              <a:t>Is it possible that disseminating one more unit of that good would cost very much?</a:t>
            </a:r>
          </a:p>
          <a:p>
            <a:r>
              <a:rPr lang="en-US" dirty="0"/>
              <a:t>Isn’t it the case that disseminating one more unit of that good must cost almost zero?</a:t>
            </a:r>
          </a:p>
          <a:p>
            <a:r>
              <a:rPr lang="en-US" dirty="0"/>
              <a:t>After all, if it cost a lot, then one person using the good would mean that we can’t easily let someone else use it, </a:t>
            </a:r>
            <a:r>
              <a:rPr lang="en-US" i="1" dirty="0"/>
              <a:t>so the good wouldn’t truly be non-rival</a:t>
            </a:r>
            <a:r>
              <a:rPr lang="en-US" dirty="0"/>
              <a:t>.</a:t>
            </a:r>
          </a:p>
          <a:p>
            <a:r>
              <a:rPr lang="en-US" dirty="0"/>
              <a:t>Thus, all the costs that remain will be the costs of the production floor (we’ll call these the fixed costs). </a:t>
            </a:r>
          </a:p>
          <a:p>
            <a:endParaRPr lang="en-US" dirty="0"/>
          </a:p>
        </p:txBody>
      </p:sp>
    </p:spTree>
    <p:extLst>
      <p:ext uri="{BB962C8B-B14F-4D97-AF65-F5344CB8AC3E}">
        <p14:creationId xmlns:p14="http://schemas.microsoft.com/office/powerpoint/2010/main" val="20615777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normAutofit/>
          </a:bodyPr>
          <a:lstStyle/>
          <a:p>
            <a:r>
              <a:rPr lang="en-US" dirty="0"/>
              <a:t>Now, let’s think about the typical or average cost of producing and disseminating a good.</a:t>
            </a:r>
          </a:p>
          <a:p>
            <a:r>
              <a:rPr lang="en-US" dirty="0"/>
              <a:t>If Netflix produces a new series and only disseminates it to one person, then the cost per person will be very high!</a:t>
            </a:r>
          </a:p>
          <a:p>
            <a:r>
              <a:rPr lang="en-US" dirty="0"/>
              <a:t>But, given that the dissemination costs are almost zero, clearly the cost per person will decrease as the number of people we disseminate it to increases.</a:t>
            </a:r>
          </a:p>
          <a:p>
            <a:r>
              <a:rPr lang="en-US" dirty="0"/>
              <a:t>Let’s draw this on the board.</a:t>
            </a:r>
          </a:p>
          <a:p>
            <a:endParaRPr lang="en-US" dirty="0"/>
          </a:p>
          <a:p>
            <a:endParaRPr lang="en-US" dirty="0"/>
          </a:p>
        </p:txBody>
      </p:sp>
    </p:spTree>
    <p:extLst>
      <p:ext uri="{BB962C8B-B14F-4D97-AF65-F5344CB8AC3E}">
        <p14:creationId xmlns:p14="http://schemas.microsoft.com/office/powerpoint/2010/main" val="2172120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normAutofit/>
          </a:bodyPr>
          <a:lstStyle/>
          <a:p>
            <a:r>
              <a:rPr lang="en-US" dirty="0"/>
              <a:t>Now, let’s see why this is a </a:t>
            </a:r>
            <a:r>
              <a:rPr lang="en-US" i="1" dirty="0"/>
              <a:t>natural</a:t>
            </a:r>
            <a:r>
              <a:rPr lang="en-US" dirty="0"/>
              <a:t> monopoly; why, whatever we try to do, we’ll always end up with one producer producing any one of these goods for everyone.</a:t>
            </a:r>
          </a:p>
          <a:p>
            <a:r>
              <a:rPr lang="en-US" dirty="0"/>
              <a:t>Suppose there were two producers.</a:t>
            </a:r>
          </a:p>
          <a:p>
            <a:r>
              <a:rPr lang="en-US" dirty="0"/>
              <a:t>Then, without loss of generality, one producer will be producing/disseminating slightly more than the other.</a:t>
            </a:r>
          </a:p>
          <a:p>
            <a:r>
              <a:rPr lang="en-US" dirty="0"/>
              <a:t>Can you tell which producer will have a lower cost per person?</a:t>
            </a:r>
          </a:p>
          <a:p>
            <a:endParaRPr lang="en-US" dirty="0"/>
          </a:p>
        </p:txBody>
      </p:sp>
    </p:spTree>
    <p:extLst>
      <p:ext uri="{BB962C8B-B14F-4D97-AF65-F5344CB8AC3E}">
        <p14:creationId xmlns:p14="http://schemas.microsoft.com/office/powerpoint/2010/main" val="2093433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normAutofit/>
          </a:bodyPr>
          <a:lstStyle/>
          <a:p>
            <a:r>
              <a:rPr lang="en-US" dirty="0"/>
              <a:t>Now, let’s see why this is a </a:t>
            </a:r>
            <a:r>
              <a:rPr lang="en-US" i="1" dirty="0"/>
              <a:t>natural</a:t>
            </a:r>
            <a:r>
              <a:rPr lang="en-US" dirty="0"/>
              <a:t> monopoly; why, whatever we try to do, we’ll always end up with one producer producing any one of these goods for everyone.</a:t>
            </a:r>
          </a:p>
          <a:p>
            <a:r>
              <a:rPr lang="en-US" dirty="0"/>
              <a:t>Suppose there were two producers.</a:t>
            </a:r>
          </a:p>
          <a:p>
            <a:r>
              <a:rPr lang="en-US" dirty="0"/>
              <a:t>Then, without loss of generality, one producer will be producing/disseminating slightly more than the other.</a:t>
            </a:r>
          </a:p>
          <a:p>
            <a:r>
              <a:rPr lang="en-US" dirty="0"/>
              <a:t>Can you tell which producer will have a lower cost per person?</a:t>
            </a:r>
          </a:p>
          <a:p>
            <a:r>
              <a:rPr lang="en-US" dirty="0"/>
              <a:t>That’s correct, it is the producer who disseminates more.</a:t>
            </a:r>
          </a:p>
          <a:p>
            <a:endParaRPr lang="en-US" dirty="0"/>
          </a:p>
        </p:txBody>
      </p:sp>
    </p:spTree>
    <p:extLst>
      <p:ext uri="{BB962C8B-B14F-4D97-AF65-F5344CB8AC3E}">
        <p14:creationId xmlns:p14="http://schemas.microsoft.com/office/powerpoint/2010/main" val="2715631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normAutofit/>
          </a:bodyPr>
          <a:lstStyle/>
          <a:p>
            <a:r>
              <a:rPr lang="en-US" dirty="0"/>
              <a:t>Given what you know about markets, what will the producer with the lower cost per person be able to do?</a:t>
            </a:r>
          </a:p>
          <a:p>
            <a:r>
              <a:rPr lang="en-US" dirty="0"/>
              <a:t>That’s correct! The producer with the lower cost per person will be able to accept a lower price.</a:t>
            </a:r>
          </a:p>
          <a:p>
            <a:r>
              <a:rPr lang="en-US" dirty="0"/>
              <a:t>That means the larger producer will always be able to accept lower prices, eventually earning all of the sales in the market.</a:t>
            </a:r>
          </a:p>
          <a:p>
            <a:r>
              <a:rPr lang="en-US" dirty="0"/>
              <a:t>Thus, we have a </a:t>
            </a:r>
            <a:r>
              <a:rPr lang="en-US" i="1" dirty="0"/>
              <a:t>natural</a:t>
            </a:r>
            <a:r>
              <a:rPr lang="en-US" dirty="0"/>
              <a:t> monopoly.</a:t>
            </a:r>
          </a:p>
          <a:p>
            <a:endParaRPr lang="en-US" dirty="0"/>
          </a:p>
          <a:p>
            <a:endParaRPr lang="en-US" dirty="0"/>
          </a:p>
        </p:txBody>
      </p:sp>
    </p:spTree>
    <p:extLst>
      <p:ext uri="{BB962C8B-B14F-4D97-AF65-F5344CB8AC3E}">
        <p14:creationId xmlns:p14="http://schemas.microsoft.com/office/powerpoint/2010/main" val="24387969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normAutofit/>
          </a:bodyPr>
          <a:lstStyle/>
          <a:p>
            <a:r>
              <a:rPr lang="en-US" dirty="0"/>
              <a:t>So, we’ve figured out why goods that are excludable but non-rival tend to naturally be sold by single sellers, monopolies.</a:t>
            </a:r>
          </a:p>
          <a:p>
            <a:r>
              <a:rPr lang="en-US" dirty="0"/>
              <a:t>What are the implications for this?</a:t>
            </a:r>
          </a:p>
          <a:p>
            <a:r>
              <a:rPr lang="en-US" dirty="0"/>
              <a:t>Well, imagine you are the only seller for a good in question.</a:t>
            </a:r>
          </a:p>
          <a:p>
            <a:r>
              <a:rPr lang="en-US" dirty="0"/>
              <a:t>Might you be able to hold that over the heads of the buyers, and extract more from them than you otherwise would?</a:t>
            </a:r>
          </a:p>
          <a:p>
            <a:r>
              <a:rPr lang="en-US" dirty="0"/>
              <a:t>Being a monopolist gives you great power. </a:t>
            </a:r>
          </a:p>
          <a:p>
            <a:r>
              <a:rPr lang="en-US" dirty="0"/>
              <a:t>And wherever people have power, they can use it for good or evil.</a:t>
            </a:r>
          </a:p>
          <a:p>
            <a:r>
              <a:rPr lang="en-US" dirty="0"/>
              <a:t>This is a theme that will come up in the encyclicals!!</a:t>
            </a:r>
          </a:p>
          <a:p>
            <a:endParaRPr lang="en-US" dirty="0"/>
          </a:p>
          <a:p>
            <a:endParaRPr lang="en-US" dirty="0"/>
          </a:p>
        </p:txBody>
      </p:sp>
    </p:spTree>
    <p:extLst>
      <p:ext uri="{BB962C8B-B14F-4D97-AF65-F5344CB8AC3E}">
        <p14:creationId xmlns:p14="http://schemas.microsoft.com/office/powerpoint/2010/main" val="404109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9096-4F5C-43C5-8672-C950A6AB9390}"/>
              </a:ext>
            </a:extLst>
          </p:cNvPr>
          <p:cNvSpPr>
            <a:spLocks noGrp="1"/>
          </p:cNvSpPr>
          <p:nvPr>
            <p:ph type="title"/>
          </p:nvPr>
        </p:nvSpPr>
        <p:spPr/>
        <p:txBody>
          <a:bodyPr/>
          <a:lstStyle/>
          <a:p>
            <a:r>
              <a:rPr lang="en-US" dirty="0"/>
              <a:t>Markets and Monopolies</a:t>
            </a:r>
          </a:p>
        </p:txBody>
      </p:sp>
      <p:sp>
        <p:nvSpPr>
          <p:cNvPr id="3" name="Content Placeholder 2">
            <a:extLst>
              <a:ext uri="{FF2B5EF4-FFF2-40B4-BE49-F238E27FC236}">
                <a16:creationId xmlns:a16="http://schemas.microsoft.com/office/drawing/2014/main" id="{D986D2F2-F230-412F-B427-1F3D9B289AF6}"/>
              </a:ext>
            </a:extLst>
          </p:cNvPr>
          <p:cNvSpPr>
            <a:spLocks noGrp="1"/>
          </p:cNvSpPr>
          <p:nvPr>
            <p:ph idx="1"/>
          </p:nvPr>
        </p:nvSpPr>
        <p:spPr/>
        <p:txBody>
          <a:bodyPr>
            <a:normAutofit/>
          </a:bodyPr>
          <a:lstStyle/>
          <a:p>
            <a:r>
              <a:rPr lang="en-US" dirty="0"/>
              <a:t>So, we’ve figured out why goods that are excludable but non-rival tend to naturally be sold by single sellers, monopolies.</a:t>
            </a:r>
          </a:p>
          <a:p>
            <a:r>
              <a:rPr lang="en-US" dirty="0"/>
              <a:t>What are the implications for this?</a:t>
            </a:r>
          </a:p>
        </p:txBody>
      </p:sp>
    </p:spTree>
    <p:extLst>
      <p:ext uri="{BB962C8B-B14F-4D97-AF65-F5344CB8AC3E}">
        <p14:creationId xmlns:p14="http://schemas.microsoft.com/office/powerpoint/2010/main" val="26899781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B5124-7324-472C-95B2-A41F1C581A2F}"/>
              </a:ext>
            </a:extLst>
          </p:cNvPr>
          <p:cNvSpPr>
            <a:spLocks noGrp="1"/>
          </p:cNvSpPr>
          <p:nvPr>
            <p:ph type="title"/>
          </p:nvPr>
        </p:nvSpPr>
        <p:spPr/>
        <p:txBody>
          <a:bodyPr/>
          <a:lstStyle/>
          <a:p>
            <a:r>
              <a:rPr lang="en-US" dirty="0"/>
              <a:t>Markets and Common Resources</a:t>
            </a:r>
          </a:p>
        </p:txBody>
      </p:sp>
      <p:sp>
        <p:nvSpPr>
          <p:cNvPr id="3" name="Content Placeholder 2">
            <a:extLst>
              <a:ext uri="{FF2B5EF4-FFF2-40B4-BE49-F238E27FC236}">
                <a16:creationId xmlns:a16="http://schemas.microsoft.com/office/drawing/2014/main" id="{710B75E8-A4BE-4743-8C1A-AC973F67B1BF}"/>
              </a:ext>
            </a:extLst>
          </p:cNvPr>
          <p:cNvSpPr>
            <a:spLocks noGrp="1"/>
          </p:cNvSpPr>
          <p:nvPr>
            <p:ph idx="1"/>
          </p:nvPr>
        </p:nvSpPr>
        <p:spPr/>
        <p:txBody>
          <a:bodyPr/>
          <a:lstStyle/>
          <a:p>
            <a:r>
              <a:rPr lang="en-US" dirty="0"/>
              <a:t>The next type of good, which is rival but non-excludable, we will call a Common Resource. </a:t>
            </a:r>
          </a:p>
          <a:p>
            <a:r>
              <a:rPr lang="en-US" dirty="0"/>
              <a:t>What tends to happen when people in markets start to make use of common resources?</a:t>
            </a:r>
          </a:p>
          <a:p>
            <a:r>
              <a:rPr lang="en-US" dirty="0"/>
              <a:t>People seeking commutatively just interactions with a common resource will consider their personal cost of making use of that resource, as well as their personal benefit, and then make a decision</a:t>
            </a:r>
          </a:p>
          <a:p>
            <a:r>
              <a:rPr lang="en-US" dirty="0"/>
              <a:t>What will happen as a result?</a:t>
            </a:r>
          </a:p>
          <a:p>
            <a:r>
              <a:rPr lang="en-US" dirty="0"/>
              <a:t>To find out, let’s do an in-class problem.</a:t>
            </a:r>
          </a:p>
        </p:txBody>
      </p:sp>
    </p:spTree>
    <p:extLst>
      <p:ext uri="{BB962C8B-B14F-4D97-AF65-F5344CB8AC3E}">
        <p14:creationId xmlns:p14="http://schemas.microsoft.com/office/powerpoint/2010/main" val="4147564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0D617216-A2AD-43A2-85C6-C2FA37414B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4271" y="773097"/>
            <a:ext cx="7029450" cy="451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4">
            <a:extLst>
              <a:ext uri="{FF2B5EF4-FFF2-40B4-BE49-F238E27FC236}">
                <a16:creationId xmlns:a16="http://schemas.microsoft.com/office/drawing/2014/main" id="{5914E4E8-BDD6-4BCD-939E-EFA080D354F2}"/>
              </a:ext>
            </a:extLst>
          </p:cNvPr>
          <p:cNvSpPr txBox="1">
            <a:spLocks noChangeArrowheads="1"/>
          </p:cNvSpPr>
          <p:nvPr/>
        </p:nvSpPr>
        <p:spPr bwMode="auto">
          <a:xfrm>
            <a:off x="1595761" y="305068"/>
            <a:ext cx="1752600"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600" dirty="0">
                <a:latin typeface="+mn-lt"/>
                <a:cs typeface="Arial" panose="020B0604020202020204" pitchFamily="34" charset="0"/>
              </a:rPr>
              <a:t>a. How many lobstermen will decide to go lobstering on Point Judith Sound?</a:t>
            </a:r>
          </a:p>
          <a:p>
            <a:pPr>
              <a:spcBef>
                <a:spcPct val="50000"/>
              </a:spcBef>
            </a:pPr>
            <a:r>
              <a:rPr lang="en-US" altLang="en-US" sz="1600" dirty="0">
                <a:latin typeface="+mn-lt"/>
                <a:cs typeface="Arial" panose="020B0604020202020204" pitchFamily="34" charset="0"/>
              </a:rPr>
              <a:t>b. How many lobsters will be caught per day on Point Judith sound?</a:t>
            </a:r>
          </a:p>
          <a:p>
            <a:pPr>
              <a:spcBef>
                <a:spcPct val="50000"/>
              </a:spcBef>
            </a:pPr>
            <a:r>
              <a:rPr lang="en-US" altLang="en-US" sz="1600" dirty="0">
                <a:latin typeface="+mn-lt"/>
                <a:cs typeface="Arial" panose="020B0604020202020204" pitchFamily="34" charset="0"/>
              </a:rPr>
              <a:t>c. In terms of lobsters, what is the total cost of lobstering per day?</a:t>
            </a:r>
          </a:p>
          <a:p>
            <a:pPr>
              <a:spcBef>
                <a:spcPct val="50000"/>
              </a:spcBef>
            </a:pPr>
            <a:r>
              <a:rPr lang="en-US" altLang="en-US" sz="1600" dirty="0">
                <a:latin typeface="+mn-lt"/>
                <a:cs typeface="Arial" panose="020B0604020202020204" pitchFamily="34" charset="0"/>
              </a:rPr>
              <a:t>d. In terms of lobsters, what is the net gain to society per day of lobstering?</a:t>
            </a:r>
          </a:p>
          <a:p>
            <a:pPr>
              <a:spcBef>
                <a:spcPct val="50000"/>
              </a:spcBef>
            </a:pPr>
            <a:r>
              <a:rPr lang="en-US" altLang="en-US" sz="1600" dirty="0">
                <a:latin typeface="+mn-lt"/>
                <a:cs typeface="Arial" panose="020B0604020202020204" pitchFamily="34" charset="0"/>
              </a:rPr>
              <a:t>e. How many lobsterman would an ideal society send out per day?</a:t>
            </a:r>
          </a:p>
        </p:txBody>
      </p:sp>
    </p:spTree>
    <p:extLst>
      <p:ext uri="{BB962C8B-B14F-4D97-AF65-F5344CB8AC3E}">
        <p14:creationId xmlns:p14="http://schemas.microsoft.com/office/powerpoint/2010/main" val="3916000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5FE9-376A-4258-86D5-303443B4D4FD}"/>
              </a:ext>
            </a:extLst>
          </p:cNvPr>
          <p:cNvSpPr>
            <a:spLocks noGrp="1"/>
          </p:cNvSpPr>
          <p:nvPr>
            <p:ph type="title"/>
          </p:nvPr>
        </p:nvSpPr>
        <p:spPr/>
        <p:txBody>
          <a:bodyPr/>
          <a:lstStyle/>
          <a:p>
            <a:r>
              <a:rPr lang="en-US" dirty="0"/>
              <a:t>Reminder: Who gets to participate in markets</a:t>
            </a:r>
          </a:p>
        </p:txBody>
      </p:sp>
      <p:sp>
        <p:nvSpPr>
          <p:cNvPr id="3" name="Content Placeholder 2">
            <a:extLst>
              <a:ext uri="{FF2B5EF4-FFF2-40B4-BE49-F238E27FC236}">
                <a16:creationId xmlns:a16="http://schemas.microsoft.com/office/drawing/2014/main" id="{7FD9BAA8-20D3-4C92-BAC9-21D40B9C6355}"/>
              </a:ext>
            </a:extLst>
          </p:cNvPr>
          <p:cNvSpPr>
            <a:spLocks noGrp="1"/>
          </p:cNvSpPr>
          <p:nvPr>
            <p:ph idx="1"/>
          </p:nvPr>
        </p:nvSpPr>
        <p:spPr/>
        <p:txBody>
          <a:bodyPr>
            <a:normAutofit/>
          </a:bodyPr>
          <a:lstStyle/>
          <a:p>
            <a:r>
              <a:rPr lang="en-US" dirty="0"/>
              <a:t>As we’ve seen in Lecture 2, there is a tendency for people pursuing commutatively just exchanges with each other to create a single price for all transactions</a:t>
            </a:r>
          </a:p>
          <a:p>
            <a:r>
              <a:rPr lang="en-US" dirty="0"/>
              <a:t>And we’ve seen that this single price, mysteriously, is the one price which allows all people who could transact at a single price to do so.</a:t>
            </a:r>
          </a:p>
          <a:p>
            <a:r>
              <a:rPr lang="en-US" dirty="0"/>
              <a:t>But we also saw that not everyone gets to participate in any given market.</a:t>
            </a:r>
          </a:p>
          <a:p>
            <a:r>
              <a:rPr lang="en-US" dirty="0"/>
              <a:t>In particular, people who value the good too little or whose cost of production is too much will not buy or sell.</a:t>
            </a:r>
          </a:p>
        </p:txBody>
      </p:sp>
    </p:spTree>
    <p:extLst>
      <p:ext uri="{BB962C8B-B14F-4D97-AF65-F5344CB8AC3E}">
        <p14:creationId xmlns:p14="http://schemas.microsoft.com/office/powerpoint/2010/main" val="31908909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96A23-4E91-4559-9835-ECEABDE47F2F}"/>
              </a:ext>
            </a:extLst>
          </p:cNvPr>
          <p:cNvSpPr>
            <a:spLocks noGrp="1"/>
          </p:cNvSpPr>
          <p:nvPr>
            <p:ph type="title"/>
          </p:nvPr>
        </p:nvSpPr>
        <p:spPr/>
        <p:txBody>
          <a:bodyPr/>
          <a:lstStyle/>
          <a:p>
            <a:r>
              <a:rPr lang="en-US" dirty="0"/>
              <a:t>In-class Problem 1: Answers</a:t>
            </a:r>
          </a:p>
        </p:txBody>
      </p:sp>
      <p:sp>
        <p:nvSpPr>
          <p:cNvPr id="3" name="Content Placeholder 2">
            <a:extLst>
              <a:ext uri="{FF2B5EF4-FFF2-40B4-BE49-F238E27FC236}">
                <a16:creationId xmlns:a16="http://schemas.microsoft.com/office/drawing/2014/main" id="{8593A981-6379-4C82-B35F-30CFE395E40C}"/>
              </a:ext>
            </a:extLst>
          </p:cNvPr>
          <p:cNvSpPr>
            <a:spLocks noGrp="1"/>
          </p:cNvSpPr>
          <p:nvPr>
            <p:ph idx="1"/>
          </p:nvPr>
        </p:nvSpPr>
        <p:spPr/>
        <p:txBody>
          <a:bodyPr/>
          <a:lstStyle/>
          <a:p>
            <a:r>
              <a:rPr lang="en-US" altLang="en-US" u="sng" dirty="0"/>
              <a:t>Answers</a:t>
            </a:r>
            <a:r>
              <a:rPr lang="en-US" altLang="en-US" dirty="0"/>
              <a:t>:</a:t>
            </a:r>
          </a:p>
          <a:p>
            <a:r>
              <a:rPr lang="en-US" altLang="en-US" dirty="0"/>
              <a:t>a. 9 lobstermen</a:t>
            </a:r>
          </a:p>
          <a:p>
            <a:r>
              <a:rPr lang="en-US" altLang="en-US" dirty="0"/>
              <a:t>b. 225 lobsters</a:t>
            </a:r>
          </a:p>
          <a:p>
            <a:r>
              <a:rPr lang="en-US" altLang="en-US" dirty="0"/>
              <a:t>c. 225 lobsters</a:t>
            </a:r>
          </a:p>
          <a:p>
            <a:r>
              <a:rPr lang="en-US" altLang="en-US" dirty="0"/>
              <a:t>d. 0 lobsters</a:t>
            </a:r>
          </a:p>
          <a:p>
            <a:r>
              <a:rPr lang="en-US" altLang="en-US" dirty="0"/>
              <a:t>e. 5  lobstermen</a:t>
            </a:r>
            <a:endParaRPr lang="en-US" dirty="0"/>
          </a:p>
        </p:txBody>
      </p:sp>
    </p:spTree>
    <p:extLst>
      <p:ext uri="{BB962C8B-B14F-4D97-AF65-F5344CB8AC3E}">
        <p14:creationId xmlns:p14="http://schemas.microsoft.com/office/powerpoint/2010/main" val="9347208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5DB40-68C9-46F8-A44F-C25B4E3700F3}"/>
              </a:ext>
            </a:extLst>
          </p:cNvPr>
          <p:cNvSpPr>
            <a:spLocks noGrp="1"/>
          </p:cNvSpPr>
          <p:nvPr>
            <p:ph type="title"/>
          </p:nvPr>
        </p:nvSpPr>
        <p:spPr/>
        <p:txBody>
          <a:bodyPr/>
          <a:lstStyle/>
          <a:p>
            <a:r>
              <a:rPr lang="en-US" dirty="0"/>
              <a:t>Common Resources and Markets</a:t>
            </a:r>
          </a:p>
        </p:txBody>
      </p:sp>
      <p:sp>
        <p:nvSpPr>
          <p:cNvPr id="3" name="Content Placeholder 2">
            <a:extLst>
              <a:ext uri="{FF2B5EF4-FFF2-40B4-BE49-F238E27FC236}">
                <a16:creationId xmlns:a16="http://schemas.microsoft.com/office/drawing/2014/main" id="{2106439A-C2E4-42C5-B3C4-B201FD8DBBF4}"/>
              </a:ext>
            </a:extLst>
          </p:cNvPr>
          <p:cNvSpPr>
            <a:spLocks noGrp="1"/>
          </p:cNvSpPr>
          <p:nvPr>
            <p:ph idx="1"/>
          </p:nvPr>
        </p:nvSpPr>
        <p:spPr/>
        <p:txBody>
          <a:bodyPr/>
          <a:lstStyle/>
          <a:p>
            <a:r>
              <a:rPr lang="en-US" dirty="0"/>
              <a:t>So, we see that people pursuing merely commutative justice with each other in markets will tend to over-use common resources.</a:t>
            </a:r>
          </a:p>
          <a:p>
            <a:r>
              <a:rPr lang="en-US" dirty="0"/>
              <a:t>In extreme cases, we get no net benefit to society at all.</a:t>
            </a:r>
          </a:p>
          <a:p>
            <a:r>
              <a:rPr lang="en-US" dirty="0"/>
              <a:t>We call that the “tragedy of the commons”</a:t>
            </a:r>
          </a:p>
          <a:p>
            <a:r>
              <a:rPr lang="en-US" dirty="0"/>
              <a:t>Pope Francis doesn’t necessarily put it in those terms, but this is a major theme of recent Papal teaching!</a:t>
            </a:r>
          </a:p>
          <a:p>
            <a:r>
              <a:rPr lang="en-US" dirty="0"/>
              <a:t>What are some methods for addressing this overuse?</a:t>
            </a:r>
          </a:p>
        </p:txBody>
      </p:sp>
    </p:spTree>
    <p:extLst>
      <p:ext uri="{BB962C8B-B14F-4D97-AF65-F5344CB8AC3E}">
        <p14:creationId xmlns:p14="http://schemas.microsoft.com/office/powerpoint/2010/main" val="5405454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9A0F7-6C01-4585-8D3C-AE3D1633326A}"/>
              </a:ext>
            </a:extLst>
          </p:cNvPr>
          <p:cNvSpPr>
            <a:spLocks noGrp="1"/>
          </p:cNvSpPr>
          <p:nvPr>
            <p:ph type="title"/>
          </p:nvPr>
        </p:nvSpPr>
        <p:spPr/>
        <p:txBody>
          <a:bodyPr/>
          <a:lstStyle/>
          <a:p>
            <a:r>
              <a:rPr lang="en-US" dirty="0"/>
              <a:t>Markets and Public Goods</a:t>
            </a:r>
          </a:p>
        </p:txBody>
      </p:sp>
      <p:sp>
        <p:nvSpPr>
          <p:cNvPr id="3" name="Content Placeholder 2">
            <a:extLst>
              <a:ext uri="{FF2B5EF4-FFF2-40B4-BE49-F238E27FC236}">
                <a16:creationId xmlns:a16="http://schemas.microsoft.com/office/drawing/2014/main" id="{1BA2FDC3-4FD3-4AE1-9E77-D9FB56CCDBD9}"/>
              </a:ext>
            </a:extLst>
          </p:cNvPr>
          <p:cNvSpPr>
            <a:spLocks noGrp="1"/>
          </p:cNvSpPr>
          <p:nvPr>
            <p:ph idx="1"/>
          </p:nvPr>
        </p:nvSpPr>
        <p:spPr/>
        <p:txBody>
          <a:bodyPr/>
          <a:lstStyle/>
          <a:p>
            <a:r>
              <a:rPr lang="en-US" dirty="0"/>
              <a:t>Finally, the fourth type of good, which is non-rival and non-excludable, we will call a Public Good.</a:t>
            </a:r>
          </a:p>
          <a:p>
            <a:r>
              <a:rPr lang="en-US" dirty="0"/>
              <a:t>What happens when we use markets to produce, disseminate, and consume public goods? </a:t>
            </a:r>
          </a:p>
          <a:p>
            <a:r>
              <a:rPr lang="en-US" dirty="0"/>
              <a:t>Consider a lighthouse.</a:t>
            </a:r>
          </a:p>
          <a:p>
            <a:r>
              <a:rPr lang="en-US" dirty="0"/>
              <a:t>What might happen if we try to support the lighthouse with paid subscriptions?</a:t>
            </a:r>
          </a:p>
          <a:p>
            <a:r>
              <a:rPr lang="en-US" dirty="0"/>
              <a:t>We call this the Free-Rider Problem.</a:t>
            </a:r>
          </a:p>
          <a:p>
            <a:r>
              <a:rPr lang="en-US" dirty="0"/>
              <a:t>In extreme cases, it means no provision of public goods at all!!!</a:t>
            </a:r>
          </a:p>
        </p:txBody>
      </p:sp>
    </p:spTree>
    <p:extLst>
      <p:ext uri="{BB962C8B-B14F-4D97-AF65-F5344CB8AC3E}">
        <p14:creationId xmlns:p14="http://schemas.microsoft.com/office/powerpoint/2010/main" val="17214760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1015C-1C71-46FB-B8BD-7EB90E61E078}"/>
              </a:ext>
            </a:extLst>
          </p:cNvPr>
          <p:cNvSpPr>
            <a:spLocks noGrp="1"/>
          </p:cNvSpPr>
          <p:nvPr>
            <p:ph type="title"/>
          </p:nvPr>
        </p:nvSpPr>
        <p:spPr/>
        <p:txBody>
          <a:bodyPr/>
          <a:lstStyle/>
          <a:p>
            <a:r>
              <a:rPr lang="en-US" dirty="0"/>
              <a:t>In-class problem 2</a:t>
            </a:r>
          </a:p>
        </p:txBody>
      </p:sp>
      <p:sp>
        <p:nvSpPr>
          <p:cNvPr id="3" name="Content Placeholder 2">
            <a:extLst>
              <a:ext uri="{FF2B5EF4-FFF2-40B4-BE49-F238E27FC236}">
                <a16:creationId xmlns:a16="http://schemas.microsoft.com/office/drawing/2014/main" id="{3BD15ABB-E1D7-4859-8552-FD4118FBC631}"/>
              </a:ext>
            </a:extLst>
          </p:cNvPr>
          <p:cNvSpPr>
            <a:spLocks noGrp="1"/>
          </p:cNvSpPr>
          <p:nvPr>
            <p:ph idx="1"/>
          </p:nvPr>
        </p:nvSpPr>
        <p:spPr/>
        <p:txBody>
          <a:bodyPr/>
          <a:lstStyle/>
          <a:p>
            <a:r>
              <a:rPr lang="en-US" dirty="0"/>
              <a:t>Working in groups, come up with as many techniques as possible to get around the free-rider problem. </a:t>
            </a:r>
          </a:p>
          <a:p>
            <a:r>
              <a:rPr lang="en-US" dirty="0"/>
              <a:t>WHY do you think that each of your techniques will work?</a:t>
            </a:r>
          </a:p>
          <a:p>
            <a:r>
              <a:rPr lang="en-US" dirty="0"/>
              <a:t>What are the limitations to your proposed techniques?</a:t>
            </a:r>
          </a:p>
        </p:txBody>
      </p:sp>
    </p:spTree>
    <p:extLst>
      <p:ext uri="{BB962C8B-B14F-4D97-AF65-F5344CB8AC3E}">
        <p14:creationId xmlns:p14="http://schemas.microsoft.com/office/powerpoint/2010/main" val="10476971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3951E-3833-4479-9EED-96823A55F9B1}"/>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65CF3E0-53DF-4D9A-A65D-9D879027D917}"/>
              </a:ext>
            </a:extLst>
          </p:cNvPr>
          <p:cNvSpPr>
            <a:spLocks noGrp="1"/>
          </p:cNvSpPr>
          <p:nvPr>
            <p:ph idx="1"/>
          </p:nvPr>
        </p:nvSpPr>
        <p:spPr/>
        <p:txBody>
          <a:bodyPr/>
          <a:lstStyle/>
          <a:p>
            <a:r>
              <a:rPr lang="en-US" dirty="0"/>
              <a:t>This leaves us with several important questions</a:t>
            </a:r>
          </a:p>
          <a:p>
            <a:r>
              <a:rPr lang="en-US" dirty="0"/>
              <a:t>In which of the four categories are the goods which are most important for human flourishing?</a:t>
            </a:r>
          </a:p>
          <a:p>
            <a:r>
              <a:rPr lang="en-US" dirty="0"/>
              <a:t>Which is the most non-rival and non-excludable good of all?</a:t>
            </a:r>
          </a:p>
          <a:p>
            <a:r>
              <a:rPr lang="en-US" dirty="0"/>
              <a:t>If this is the most important of all goods, shouldn’t there be some kind of unique pattern associated </a:t>
            </a:r>
            <a:r>
              <a:rPr lang="en-US"/>
              <a:t>with it?</a:t>
            </a:r>
            <a:endParaRPr lang="en-US" dirty="0"/>
          </a:p>
          <a:p>
            <a:endParaRPr lang="en-US" dirty="0"/>
          </a:p>
        </p:txBody>
      </p:sp>
    </p:spTree>
    <p:extLst>
      <p:ext uri="{BB962C8B-B14F-4D97-AF65-F5344CB8AC3E}">
        <p14:creationId xmlns:p14="http://schemas.microsoft.com/office/powerpoint/2010/main" val="3125853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75D0D-C522-44A1-BC74-DC714B9D8014}"/>
              </a:ext>
            </a:extLst>
          </p:cNvPr>
          <p:cNvSpPr>
            <a:spLocks noGrp="1"/>
          </p:cNvSpPr>
          <p:nvPr>
            <p:ph type="title"/>
          </p:nvPr>
        </p:nvSpPr>
        <p:spPr/>
        <p:txBody>
          <a:bodyPr/>
          <a:lstStyle/>
          <a:p>
            <a:r>
              <a:rPr lang="en-US" dirty="0"/>
              <a:t>Graphical example</a:t>
            </a:r>
          </a:p>
        </p:txBody>
      </p:sp>
      <p:sp>
        <p:nvSpPr>
          <p:cNvPr id="3" name="Content Placeholder 2">
            <a:extLst>
              <a:ext uri="{FF2B5EF4-FFF2-40B4-BE49-F238E27FC236}">
                <a16:creationId xmlns:a16="http://schemas.microsoft.com/office/drawing/2014/main" id="{5CAB0578-65C4-4A06-81DC-DC1C7085600E}"/>
              </a:ext>
            </a:extLst>
          </p:cNvPr>
          <p:cNvSpPr>
            <a:spLocks noGrp="1"/>
          </p:cNvSpPr>
          <p:nvPr>
            <p:ph idx="1"/>
          </p:nvPr>
        </p:nvSpPr>
        <p:spPr/>
        <p:txBody>
          <a:bodyPr/>
          <a:lstStyle/>
          <a:p>
            <a:r>
              <a:rPr lang="en-US" dirty="0"/>
              <a:t>Let’s draw an example on the board showing the people who’ve been left out, and see how they cannot transact at any single price.</a:t>
            </a:r>
          </a:p>
          <a:p>
            <a:endParaRPr lang="en-US" dirty="0"/>
          </a:p>
        </p:txBody>
      </p:sp>
    </p:spTree>
    <p:extLst>
      <p:ext uri="{BB962C8B-B14F-4D97-AF65-F5344CB8AC3E}">
        <p14:creationId xmlns:p14="http://schemas.microsoft.com/office/powerpoint/2010/main" val="2313467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75D0D-C522-44A1-BC74-DC714B9D8014}"/>
              </a:ext>
            </a:extLst>
          </p:cNvPr>
          <p:cNvSpPr>
            <a:spLocks noGrp="1"/>
          </p:cNvSpPr>
          <p:nvPr>
            <p:ph type="title"/>
          </p:nvPr>
        </p:nvSpPr>
        <p:spPr/>
        <p:txBody>
          <a:bodyPr/>
          <a:lstStyle/>
          <a:p>
            <a:r>
              <a:rPr lang="en-US" dirty="0"/>
              <a:t>Graphical example</a:t>
            </a:r>
          </a:p>
        </p:txBody>
      </p:sp>
      <p:sp>
        <p:nvSpPr>
          <p:cNvPr id="3" name="Content Placeholder 2">
            <a:extLst>
              <a:ext uri="{FF2B5EF4-FFF2-40B4-BE49-F238E27FC236}">
                <a16:creationId xmlns:a16="http://schemas.microsoft.com/office/drawing/2014/main" id="{5CAB0578-65C4-4A06-81DC-DC1C7085600E}"/>
              </a:ext>
            </a:extLst>
          </p:cNvPr>
          <p:cNvSpPr>
            <a:spLocks noGrp="1"/>
          </p:cNvSpPr>
          <p:nvPr>
            <p:ph idx="1"/>
          </p:nvPr>
        </p:nvSpPr>
        <p:spPr/>
        <p:txBody>
          <a:bodyPr/>
          <a:lstStyle/>
          <a:p>
            <a:r>
              <a:rPr lang="en-US" dirty="0"/>
              <a:t>Let’s draw an example on the board showing the people who’ve been left out, and see how they cannot transact at any single price.</a:t>
            </a:r>
          </a:p>
          <a:p>
            <a:r>
              <a:rPr lang="en-US" dirty="0"/>
              <a:t>Now, let’s see how they could transact if everyone could transact at a different price.</a:t>
            </a:r>
          </a:p>
          <a:p>
            <a:endParaRPr lang="en-US" dirty="0"/>
          </a:p>
        </p:txBody>
      </p:sp>
    </p:spTree>
    <p:extLst>
      <p:ext uri="{BB962C8B-B14F-4D97-AF65-F5344CB8AC3E}">
        <p14:creationId xmlns:p14="http://schemas.microsoft.com/office/powerpoint/2010/main" val="3362299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75D0D-C522-44A1-BC74-DC714B9D8014}"/>
              </a:ext>
            </a:extLst>
          </p:cNvPr>
          <p:cNvSpPr>
            <a:spLocks noGrp="1"/>
          </p:cNvSpPr>
          <p:nvPr>
            <p:ph type="title"/>
          </p:nvPr>
        </p:nvSpPr>
        <p:spPr/>
        <p:txBody>
          <a:bodyPr/>
          <a:lstStyle/>
          <a:p>
            <a:r>
              <a:rPr lang="en-US" dirty="0"/>
              <a:t>Graphical example</a:t>
            </a:r>
          </a:p>
        </p:txBody>
      </p:sp>
      <p:sp>
        <p:nvSpPr>
          <p:cNvPr id="3" name="Content Placeholder 2">
            <a:extLst>
              <a:ext uri="{FF2B5EF4-FFF2-40B4-BE49-F238E27FC236}">
                <a16:creationId xmlns:a16="http://schemas.microsoft.com/office/drawing/2014/main" id="{5CAB0578-65C4-4A06-81DC-DC1C7085600E}"/>
              </a:ext>
            </a:extLst>
          </p:cNvPr>
          <p:cNvSpPr>
            <a:spLocks noGrp="1"/>
          </p:cNvSpPr>
          <p:nvPr>
            <p:ph idx="1"/>
          </p:nvPr>
        </p:nvSpPr>
        <p:spPr/>
        <p:txBody>
          <a:bodyPr/>
          <a:lstStyle/>
          <a:p>
            <a:r>
              <a:rPr lang="en-US" dirty="0"/>
              <a:t>Let’s draw an example on the board showing the people who’ve been left out, and see how they cannot transact at any single price.</a:t>
            </a:r>
          </a:p>
          <a:p>
            <a:r>
              <a:rPr lang="en-US" dirty="0"/>
              <a:t>Now, let’s see how they could transact if everyone could transact at a different price.</a:t>
            </a:r>
          </a:p>
          <a:p>
            <a:r>
              <a:rPr lang="en-US" dirty="0"/>
              <a:t>So we live in a universe where we get the goodness that comes from everyone transacting at one price who could possibly do so, but not the goodness that comes from everyone who could transact at multiple prices doing so.</a:t>
            </a:r>
          </a:p>
        </p:txBody>
      </p:sp>
    </p:spTree>
    <p:extLst>
      <p:ext uri="{BB962C8B-B14F-4D97-AF65-F5344CB8AC3E}">
        <p14:creationId xmlns:p14="http://schemas.microsoft.com/office/powerpoint/2010/main" val="2419016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75D0D-C522-44A1-BC74-DC714B9D8014}"/>
              </a:ext>
            </a:extLst>
          </p:cNvPr>
          <p:cNvSpPr>
            <a:spLocks noGrp="1"/>
          </p:cNvSpPr>
          <p:nvPr>
            <p:ph type="title"/>
          </p:nvPr>
        </p:nvSpPr>
        <p:spPr/>
        <p:txBody>
          <a:bodyPr/>
          <a:lstStyle/>
          <a:p>
            <a:r>
              <a:rPr lang="en-US" dirty="0"/>
              <a:t>Graphical example</a:t>
            </a:r>
          </a:p>
        </p:txBody>
      </p:sp>
      <p:sp>
        <p:nvSpPr>
          <p:cNvPr id="3" name="Content Placeholder 2">
            <a:extLst>
              <a:ext uri="{FF2B5EF4-FFF2-40B4-BE49-F238E27FC236}">
                <a16:creationId xmlns:a16="http://schemas.microsoft.com/office/drawing/2014/main" id="{5CAB0578-65C4-4A06-81DC-DC1C7085600E}"/>
              </a:ext>
            </a:extLst>
          </p:cNvPr>
          <p:cNvSpPr>
            <a:spLocks noGrp="1"/>
          </p:cNvSpPr>
          <p:nvPr>
            <p:ph idx="1"/>
          </p:nvPr>
        </p:nvSpPr>
        <p:spPr/>
        <p:txBody>
          <a:bodyPr/>
          <a:lstStyle/>
          <a:p>
            <a:r>
              <a:rPr lang="en-US" dirty="0"/>
              <a:t>Let’s draw an example on the board showing the people who’ve been left out, and see how they cannot transact at any single price.</a:t>
            </a:r>
          </a:p>
          <a:p>
            <a:r>
              <a:rPr lang="en-US" dirty="0"/>
              <a:t>Now, let’s see how they could transact if everyone could transact at a different price.</a:t>
            </a:r>
          </a:p>
          <a:p>
            <a:r>
              <a:rPr lang="en-US" dirty="0"/>
              <a:t>So we live in a universe where we get the goodness that comes from everyone transacting at one price who could possibly do so, but not the goodness that comes from everyone who could transact at multiple prices doing so.</a:t>
            </a:r>
          </a:p>
          <a:p>
            <a:r>
              <a:rPr lang="en-US" dirty="0"/>
              <a:t>Let’s chew on that for a while.</a:t>
            </a:r>
          </a:p>
        </p:txBody>
      </p:sp>
    </p:spTree>
    <p:extLst>
      <p:ext uri="{BB962C8B-B14F-4D97-AF65-F5344CB8AC3E}">
        <p14:creationId xmlns:p14="http://schemas.microsoft.com/office/powerpoint/2010/main" val="2767870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8E372-35C6-47A5-88DE-635E4174ED77}"/>
              </a:ext>
            </a:extLst>
          </p:cNvPr>
          <p:cNvSpPr>
            <a:spLocks noGrp="1"/>
          </p:cNvSpPr>
          <p:nvPr>
            <p:ph type="title"/>
          </p:nvPr>
        </p:nvSpPr>
        <p:spPr/>
        <p:txBody>
          <a:bodyPr/>
          <a:lstStyle/>
          <a:p>
            <a:r>
              <a:rPr lang="en-US" dirty="0"/>
              <a:t>It is OK that these people are left out?</a:t>
            </a:r>
          </a:p>
        </p:txBody>
      </p:sp>
      <p:sp>
        <p:nvSpPr>
          <p:cNvPr id="3" name="Content Placeholder 2">
            <a:extLst>
              <a:ext uri="{FF2B5EF4-FFF2-40B4-BE49-F238E27FC236}">
                <a16:creationId xmlns:a16="http://schemas.microsoft.com/office/drawing/2014/main" id="{8FD81509-1051-4C08-96DB-06FC4CCFDF3D}"/>
              </a:ext>
            </a:extLst>
          </p:cNvPr>
          <p:cNvSpPr>
            <a:spLocks noGrp="1"/>
          </p:cNvSpPr>
          <p:nvPr>
            <p:ph idx="1"/>
          </p:nvPr>
        </p:nvSpPr>
        <p:spPr/>
        <p:txBody>
          <a:bodyPr/>
          <a:lstStyle/>
          <a:p>
            <a:r>
              <a:rPr lang="en-US" dirty="0"/>
              <a:t>Let’s think about WHY the people who are left out are left out.</a:t>
            </a:r>
          </a:p>
        </p:txBody>
      </p:sp>
    </p:spTree>
    <p:extLst>
      <p:ext uri="{BB962C8B-B14F-4D97-AF65-F5344CB8AC3E}">
        <p14:creationId xmlns:p14="http://schemas.microsoft.com/office/powerpoint/2010/main" val="1371507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3037</TotalTime>
  <Words>2783</Words>
  <Application>Microsoft Office PowerPoint</Application>
  <PresentationFormat>Widescreen</PresentationFormat>
  <Paragraphs>215</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Wingdings</vt:lpstr>
      <vt:lpstr>Office Theme</vt:lpstr>
      <vt:lpstr>PowerPoint Presentation</vt:lpstr>
      <vt:lpstr>Economy, Divine and Human</vt:lpstr>
      <vt:lpstr>Outline</vt:lpstr>
      <vt:lpstr>Reminder: Who gets to participate in markets</vt:lpstr>
      <vt:lpstr>Graphical example</vt:lpstr>
      <vt:lpstr>Graphical example</vt:lpstr>
      <vt:lpstr>Graphical example</vt:lpstr>
      <vt:lpstr>Graphical example</vt:lpstr>
      <vt:lpstr>It is OK that these people are left out?</vt:lpstr>
      <vt:lpstr>It is OK that these people are left out?</vt:lpstr>
      <vt:lpstr>It is OK that these people are left out?</vt:lpstr>
      <vt:lpstr>It is OK that these people are left out?</vt:lpstr>
      <vt:lpstr>It is OK that these people are left out?</vt:lpstr>
      <vt:lpstr>It is OK that these people are left out?</vt:lpstr>
      <vt:lpstr>Degrees and types of scarcity</vt:lpstr>
      <vt:lpstr>Degrees and types of scarcity</vt:lpstr>
      <vt:lpstr>Definition: Rival Good</vt:lpstr>
      <vt:lpstr>Definition: Rival Good</vt:lpstr>
      <vt:lpstr>Definition: Excludable Good</vt:lpstr>
      <vt:lpstr>Definition: Excludable Good</vt:lpstr>
      <vt:lpstr>These definitions important for encyclicals!</vt:lpstr>
      <vt:lpstr>4 types of goods: examples</vt:lpstr>
      <vt:lpstr>Markets for Private Goods</vt:lpstr>
      <vt:lpstr>Markets and Monopolies</vt:lpstr>
      <vt:lpstr>Markets and Monopolies</vt:lpstr>
      <vt:lpstr>Markets and Monopolies</vt:lpstr>
      <vt:lpstr>Markets and Monopolies</vt:lpstr>
      <vt:lpstr>Markets and Monopolies</vt:lpstr>
      <vt:lpstr>Markets and Monopolies</vt:lpstr>
      <vt:lpstr>Markets and Monopolies</vt:lpstr>
      <vt:lpstr>Markets and Monopolies</vt:lpstr>
      <vt:lpstr>Markets and Monopolies</vt:lpstr>
      <vt:lpstr>Markets and Monopolies</vt:lpstr>
      <vt:lpstr>Markets and Monopolies</vt:lpstr>
      <vt:lpstr>Markets and Monopolies</vt:lpstr>
      <vt:lpstr>Markets and Monopolies</vt:lpstr>
      <vt:lpstr>Markets and Monopolies</vt:lpstr>
      <vt:lpstr>Markets and Common Resources</vt:lpstr>
      <vt:lpstr>PowerPoint Presentation</vt:lpstr>
      <vt:lpstr>In-class Problem 1: Answers</vt:lpstr>
      <vt:lpstr>Common Resources and Markets</vt:lpstr>
      <vt:lpstr>Markets and Public Goods</vt:lpstr>
      <vt:lpstr>In-class problem 2</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217</cp:revision>
  <dcterms:created xsi:type="dcterms:W3CDTF">2023-08-07T14:15:55Z</dcterms:created>
  <dcterms:modified xsi:type="dcterms:W3CDTF">2023-09-04T14:40:52Z</dcterms:modified>
</cp:coreProperties>
</file>