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7" r:id="rId3"/>
    <p:sldId id="258" r:id="rId4"/>
    <p:sldId id="272" r:id="rId5"/>
    <p:sldId id="288" r:id="rId6"/>
    <p:sldId id="289" r:id="rId7"/>
    <p:sldId id="290" r:id="rId8"/>
    <p:sldId id="291" r:id="rId9"/>
    <p:sldId id="274" r:id="rId10"/>
    <p:sldId id="292" r:id="rId11"/>
    <p:sldId id="293" r:id="rId12"/>
    <p:sldId id="294" r:id="rId13"/>
    <p:sldId id="295" r:id="rId14"/>
    <p:sldId id="275" r:id="rId15"/>
    <p:sldId id="296" r:id="rId16"/>
    <p:sldId id="297" r:id="rId17"/>
    <p:sldId id="298" r:id="rId18"/>
    <p:sldId id="299" r:id="rId19"/>
    <p:sldId id="300" r:id="rId20"/>
    <p:sldId id="278" r:id="rId21"/>
    <p:sldId id="301" r:id="rId22"/>
    <p:sldId id="302" r:id="rId23"/>
    <p:sldId id="303" r:id="rId24"/>
    <p:sldId id="304" r:id="rId25"/>
    <p:sldId id="277" r:id="rId26"/>
    <p:sldId id="276" r:id="rId27"/>
    <p:sldId id="279" r:id="rId28"/>
    <p:sldId id="273" r:id="rId29"/>
    <p:sldId id="259" r:id="rId30"/>
    <p:sldId id="260" r:id="rId31"/>
    <p:sldId id="261" r:id="rId32"/>
    <p:sldId id="280" r:id="rId33"/>
    <p:sldId id="262" r:id="rId34"/>
    <p:sldId id="263" r:id="rId35"/>
    <p:sldId id="270" r:id="rId36"/>
    <p:sldId id="305" r:id="rId37"/>
    <p:sldId id="306" r:id="rId38"/>
    <p:sldId id="281" r:id="rId39"/>
    <p:sldId id="264" r:id="rId40"/>
    <p:sldId id="282" r:id="rId41"/>
    <p:sldId id="265" r:id="rId42"/>
    <p:sldId id="266" r:id="rId43"/>
    <p:sldId id="268" r:id="rId44"/>
    <p:sldId id="267" r:id="rId45"/>
    <p:sldId id="283" r:id="rId46"/>
    <p:sldId id="284" r:id="rId47"/>
    <p:sldId id="285" r:id="rId48"/>
    <p:sldId id="286" r:id="rId49"/>
    <p:sldId id="287" r:id="rId50"/>
    <p:sldId id="269" r:id="rId51"/>
    <p:sldId id="307"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8DD3B-3FEC-45DD-A653-680187B0AC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D3F6EE4-8BBE-49CB-A17F-1C3B16FF10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920CEF3-F6CB-41DA-A0DA-9F224AFD1825}"/>
              </a:ext>
            </a:extLst>
          </p:cNvPr>
          <p:cNvSpPr>
            <a:spLocks noGrp="1"/>
          </p:cNvSpPr>
          <p:nvPr>
            <p:ph type="dt" sz="half" idx="10"/>
          </p:nvPr>
        </p:nvSpPr>
        <p:spPr/>
        <p:txBody>
          <a:bodyPr/>
          <a:lstStyle/>
          <a:p>
            <a:fld id="{2EC8FD61-73DC-40C6-9B7F-E50BF7773556}" type="datetimeFigureOut">
              <a:rPr lang="en-US" smtClean="0"/>
              <a:t>8/29/2023</a:t>
            </a:fld>
            <a:endParaRPr lang="en-US"/>
          </a:p>
        </p:txBody>
      </p:sp>
      <p:sp>
        <p:nvSpPr>
          <p:cNvPr id="5" name="Footer Placeholder 4">
            <a:extLst>
              <a:ext uri="{FF2B5EF4-FFF2-40B4-BE49-F238E27FC236}">
                <a16:creationId xmlns:a16="http://schemas.microsoft.com/office/drawing/2014/main" id="{2B9BCBD3-3827-46B0-866E-74F2720FDB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EB0A68-0456-478F-ACA9-2A9CDBDEABAC}"/>
              </a:ext>
            </a:extLst>
          </p:cNvPr>
          <p:cNvSpPr>
            <a:spLocks noGrp="1"/>
          </p:cNvSpPr>
          <p:nvPr>
            <p:ph type="sldNum" sz="quarter" idx="12"/>
          </p:nvPr>
        </p:nvSpPr>
        <p:spPr/>
        <p:txBody>
          <a:bodyPr/>
          <a:lstStyle/>
          <a:p>
            <a:fld id="{7003F7E8-0B94-4385-8D3A-8B9FCC426F9E}" type="slidenum">
              <a:rPr lang="en-US" smtClean="0"/>
              <a:t>‹#›</a:t>
            </a:fld>
            <a:endParaRPr lang="en-US"/>
          </a:p>
        </p:txBody>
      </p:sp>
    </p:spTree>
    <p:extLst>
      <p:ext uri="{BB962C8B-B14F-4D97-AF65-F5344CB8AC3E}">
        <p14:creationId xmlns:p14="http://schemas.microsoft.com/office/powerpoint/2010/main" val="4031036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5C8C6-489A-4EB0-8DA0-8DA3D084F5F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A50D0C-049F-422E-9D14-BC775CB4F41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C44480-5712-4333-9520-DD3929CA4B69}"/>
              </a:ext>
            </a:extLst>
          </p:cNvPr>
          <p:cNvSpPr>
            <a:spLocks noGrp="1"/>
          </p:cNvSpPr>
          <p:nvPr>
            <p:ph type="dt" sz="half" idx="10"/>
          </p:nvPr>
        </p:nvSpPr>
        <p:spPr/>
        <p:txBody>
          <a:bodyPr/>
          <a:lstStyle/>
          <a:p>
            <a:fld id="{2EC8FD61-73DC-40C6-9B7F-E50BF7773556}" type="datetimeFigureOut">
              <a:rPr lang="en-US" smtClean="0"/>
              <a:t>8/29/2023</a:t>
            </a:fld>
            <a:endParaRPr lang="en-US"/>
          </a:p>
        </p:txBody>
      </p:sp>
      <p:sp>
        <p:nvSpPr>
          <p:cNvPr id="5" name="Footer Placeholder 4">
            <a:extLst>
              <a:ext uri="{FF2B5EF4-FFF2-40B4-BE49-F238E27FC236}">
                <a16:creationId xmlns:a16="http://schemas.microsoft.com/office/drawing/2014/main" id="{CF92128D-012C-45AF-AFB2-389702D208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1FBFAB-3FDF-4EC7-BC5D-77CA0F62090A}"/>
              </a:ext>
            </a:extLst>
          </p:cNvPr>
          <p:cNvSpPr>
            <a:spLocks noGrp="1"/>
          </p:cNvSpPr>
          <p:nvPr>
            <p:ph type="sldNum" sz="quarter" idx="12"/>
          </p:nvPr>
        </p:nvSpPr>
        <p:spPr/>
        <p:txBody>
          <a:bodyPr/>
          <a:lstStyle/>
          <a:p>
            <a:fld id="{7003F7E8-0B94-4385-8D3A-8B9FCC426F9E}" type="slidenum">
              <a:rPr lang="en-US" smtClean="0"/>
              <a:t>‹#›</a:t>
            </a:fld>
            <a:endParaRPr lang="en-US"/>
          </a:p>
        </p:txBody>
      </p:sp>
    </p:spTree>
    <p:extLst>
      <p:ext uri="{BB962C8B-B14F-4D97-AF65-F5344CB8AC3E}">
        <p14:creationId xmlns:p14="http://schemas.microsoft.com/office/powerpoint/2010/main" val="3810989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A11493-25C2-4B4C-898B-B2E681CFE4A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9E076B8-C677-4F44-8035-3851AC33D33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899DC4-6841-4EC2-B8F8-62623E181606}"/>
              </a:ext>
            </a:extLst>
          </p:cNvPr>
          <p:cNvSpPr>
            <a:spLocks noGrp="1"/>
          </p:cNvSpPr>
          <p:nvPr>
            <p:ph type="dt" sz="half" idx="10"/>
          </p:nvPr>
        </p:nvSpPr>
        <p:spPr/>
        <p:txBody>
          <a:bodyPr/>
          <a:lstStyle/>
          <a:p>
            <a:fld id="{2EC8FD61-73DC-40C6-9B7F-E50BF7773556}" type="datetimeFigureOut">
              <a:rPr lang="en-US" smtClean="0"/>
              <a:t>8/29/2023</a:t>
            </a:fld>
            <a:endParaRPr lang="en-US"/>
          </a:p>
        </p:txBody>
      </p:sp>
      <p:sp>
        <p:nvSpPr>
          <p:cNvPr id="5" name="Footer Placeholder 4">
            <a:extLst>
              <a:ext uri="{FF2B5EF4-FFF2-40B4-BE49-F238E27FC236}">
                <a16:creationId xmlns:a16="http://schemas.microsoft.com/office/drawing/2014/main" id="{6F4277D7-C26B-4DB9-9B4C-E1CB21812F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BA041A-0E8C-415E-8348-57A6CBD4F26F}"/>
              </a:ext>
            </a:extLst>
          </p:cNvPr>
          <p:cNvSpPr>
            <a:spLocks noGrp="1"/>
          </p:cNvSpPr>
          <p:nvPr>
            <p:ph type="sldNum" sz="quarter" idx="12"/>
          </p:nvPr>
        </p:nvSpPr>
        <p:spPr/>
        <p:txBody>
          <a:bodyPr/>
          <a:lstStyle/>
          <a:p>
            <a:fld id="{7003F7E8-0B94-4385-8D3A-8B9FCC426F9E}" type="slidenum">
              <a:rPr lang="en-US" smtClean="0"/>
              <a:t>‹#›</a:t>
            </a:fld>
            <a:endParaRPr lang="en-US"/>
          </a:p>
        </p:txBody>
      </p:sp>
    </p:spTree>
    <p:extLst>
      <p:ext uri="{BB962C8B-B14F-4D97-AF65-F5344CB8AC3E}">
        <p14:creationId xmlns:p14="http://schemas.microsoft.com/office/powerpoint/2010/main" val="1554626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ECF4D-3653-4EC9-85AA-38D83628CB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CA1B19-ACE9-4DC6-9EF2-8EC3700DB43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2172DF-490A-4CC0-974E-4A502FF566CB}"/>
              </a:ext>
            </a:extLst>
          </p:cNvPr>
          <p:cNvSpPr>
            <a:spLocks noGrp="1"/>
          </p:cNvSpPr>
          <p:nvPr>
            <p:ph type="dt" sz="half" idx="10"/>
          </p:nvPr>
        </p:nvSpPr>
        <p:spPr/>
        <p:txBody>
          <a:bodyPr/>
          <a:lstStyle/>
          <a:p>
            <a:fld id="{2EC8FD61-73DC-40C6-9B7F-E50BF7773556}" type="datetimeFigureOut">
              <a:rPr lang="en-US" smtClean="0"/>
              <a:t>8/29/2023</a:t>
            </a:fld>
            <a:endParaRPr lang="en-US"/>
          </a:p>
        </p:txBody>
      </p:sp>
      <p:sp>
        <p:nvSpPr>
          <p:cNvPr id="5" name="Footer Placeholder 4">
            <a:extLst>
              <a:ext uri="{FF2B5EF4-FFF2-40B4-BE49-F238E27FC236}">
                <a16:creationId xmlns:a16="http://schemas.microsoft.com/office/drawing/2014/main" id="{0A66CCE2-7C6D-4106-96E8-805446AB84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A0E21F-6B15-433D-AC15-E2C68F0A71D2}"/>
              </a:ext>
            </a:extLst>
          </p:cNvPr>
          <p:cNvSpPr>
            <a:spLocks noGrp="1"/>
          </p:cNvSpPr>
          <p:nvPr>
            <p:ph type="sldNum" sz="quarter" idx="12"/>
          </p:nvPr>
        </p:nvSpPr>
        <p:spPr/>
        <p:txBody>
          <a:bodyPr/>
          <a:lstStyle/>
          <a:p>
            <a:fld id="{7003F7E8-0B94-4385-8D3A-8B9FCC426F9E}" type="slidenum">
              <a:rPr lang="en-US" smtClean="0"/>
              <a:t>‹#›</a:t>
            </a:fld>
            <a:endParaRPr lang="en-US"/>
          </a:p>
        </p:txBody>
      </p:sp>
    </p:spTree>
    <p:extLst>
      <p:ext uri="{BB962C8B-B14F-4D97-AF65-F5344CB8AC3E}">
        <p14:creationId xmlns:p14="http://schemas.microsoft.com/office/powerpoint/2010/main" val="15835582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3DA67-D19B-4A94-B4E4-C4E418EC417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BB92D92-418D-4AE5-95A4-A1D43BC0EFC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1B7E00C-09B4-45F2-BBF9-3933AD9ED06D}"/>
              </a:ext>
            </a:extLst>
          </p:cNvPr>
          <p:cNvSpPr>
            <a:spLocks noGrp="1"/>
          </p:cNvSpPr>
          <p:nvPr>
            <p:ph type="dt" sz="half" idx="10"/>
          </p:nvPr>
        </p:nvSpPr>
        <p:spPr/>
        <p:txBody>
          <a:bodyPr/>
          <a:lstStyle/>
          <a:p>
            <a:fld id="{2EC8FD61-73DC-40C6-9B7F-E50BF7773556}" type="datetimeFigureOut">
              <a:rPr lang="en-US" smtClean="0"/>
              <a:t>8/29/2023</a:t>
            </a:fld>
            <a:endParaRPr lang="en-US"/>
          </a:p>
        </p:txBody>
      </p:sp>
      <p:sp>
        <p:nvSpPr>
          <p:cNvPr id="5" name="Footer Placeholder 4">
            <a:extLst>
              <a:ext uri="{FF2B5EF4-FFF2-40B4-BE49-F238E27FC236}">
                <a16:creationId xmlns:a16="http://schemas.microsoft.com/office/drawing/2014/main" id="{45534D53-C001-4473-8F09-2C73B7B4B9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C33D54-3937-4CE1-B4B0-E3ABD9EECA23}"/>
              </a:ext>
            </a:extLst>
          </p:cNvPr>
          <p:cNvSpPr>
            <a:spLocks noGrp="1"/>
          </p:cNvSpPr>
          <p:nvPr>
            <p:ph type="sldNum" sz="quarter" idx="12"/>
          </p:nvPr>
        </p:nvSpPr>
        <p:spPr/>
        <p:txBody>
          <a:bodyPr/>
          <a:lstStyle/>
          <a:p>
            <a:fld id="{7003F7E8-0B94-4385-8D3A-8B9FCC426F9E}" type="slidenum">
              <a:rPr lang="en-US" smtClean="0"/>
              <a:t>‹#›</a:t>
            </a:fld>
            <a:endParaRPr lang="en-US"/>
          </a:p>
        </p:txBody>
      </p:sp>
    </p:spTree>
    <p:extLst>
      <p:ext uri="{BB962C8B-B14F-4D97-AF65-F5344CB8AC3E}">
        <p14:creationId xmlns:p14="http://schemas.microsoft.com/office/powerpoint/2010/main" val="685533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F3FC18-D5DE-4BAB-9992-EAAB218C0C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FE6846-0840-4CD2-B22D-A7D8E2301C4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1FC0BC3-45AE-439A-9F4A-449ABB05B90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70F6048-358E-4797-B03C-1987EBAB1CF0}"/>
              </a:ext>
            </a:extLst>
          </p:cNvPr>
          <p:cNvSpPr>
            <a:spLocks noGrp="1"/>
          </p:cNvSpPr>
          <p:nvPr>
            <p:ph type="dt" sz="half" idx="10"/>
          </p:nvPr>
        </p:nvSpPr>
        <p:spPr/>
        <p:txBody>
          <a:bodyPr/>
          <a:lstStyle/>
          <a:p>
            <a:fld id="{2EC8FD61-73DC-40C6-9B7F-E50BF7773556}" type="datetimeFigureOut">
              <a:rPr lang="en-US" smtClean="0"/>
              <a:t>8/29/2023</a:t>
            </a:fld>
            <a:endParaRPr lang="en-US"/>
          </a:p>
        </p:txBody>
      </p:sp>
      <p:sp>
        <p:nvSpPr>
          <p:cNvPr id="6" name="Footer Placeholder 5">
            <a:extLst>
              <a:ext uri="{FF2B5EF4-FFF2-40B4-BE49-F238E27FC236}">
                <a16:creationId xmlns:a16="http://schemas.microsoft.com/office/drawing/2014/main" id="{6751AE49-B28F-404B-88E0-0647384C1E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7A2312-AD55-4D17-B2A0-02533651B386}"/>
              </a:ext>
            </a:extLst>
          </p:cNvPr>
          <p:cNvSpPr>
            <a:spLocks noGrp="1"/>
          </p:cNvSpPr>
          <p:nvPr>
            <p:ph type="sldNum" sz="quarter" idx="12"/>
          </p:nvPr>
        </p:nvSpPr>
        <p:spPr/>
        <p:txBody>
          <a:bodyPr/>
          <a:lstStyle/>
          <a:p>
            <a:fld id="{7003F7E8-0B94-4385-8D3A-8B9FCC426F9E}" type="slidenum">
              <a:rPr lang="en-US" smtClean="0"/>
              <a:t>‹#›</a:t>
            </a:fld>
            <a:endParaRPr lang="en-US"/>
          </a:p>
        </p:txBody>
      </p:sp>
    </p:spTree>
    <p:extLst>
      <p:ext uri="{BB962C8B-B14F-4D97-AF65-F5344CB8AC3E}">
        <p14:creationId xmlns:p14="http://schemas.microsoft.com/office/powerpoint/2010/main" val="3905054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6928F-D200-4EE1-A4B2-9D2C6C614B3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0CBBDB2-9E08-446E-943D-EB4D47A609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81762A3-B2B8-4289-B211-88C947A10E8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50206B7-0824-4BC7-9D28-32CCE59F85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8141BDD-0222-4C42-A130-1C997CF09A5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5D61DF6-088E-43A6-ADFA-2A2B80E661C2}"/>
              </a:ext>
            </a:extLst>
          </p:cNvPr>
          <p:cNvSpPr>
            <a:spLocks noGrp="1"/>
          </p:cNvSpPr>
          <p:nvPr>
            <p:ph type="dt" sz="half" idx="10"/>
          </p:nvPr>
        </p:nvSpPr>
        <p:spPr/>
        <p:txBody>
          <a:bodyPr/>
          <a:lstStyle/>
          <a:p>
            <a:fld id="{2EC8FD61-73DC-40C6-9B7F-E50BF7773556}" type="datetimeFigureOut">
              <a:rPr lang="en-US" smtClean="0"/>
              <a:t>8/29/2023</a:t>
            </a:fld>
            <a:endParaRPr lang="en-US"/>
          </a:p>
        </p:txBody>
      </p:sp>
      <p:sp>
        <p:nvSpPr>
          <p:cNvPr id="8" name="Footer Placeholder 7">
            <a:extLst>
              <a:ext uri="{FF2B5EF4-FFF2-40B4-BE49-F238E27FC236}">
                <a16:creationId xmlns:a16="http://schemas.microsoft.com/office/drawing/2014/main" id="{3DB63051-9C8C-4457-AD80-915C8B2D0F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03AAA73-BCFB-41BC-8B46-8AD3FF809432}"/>
              </a:ext>
            </a:extLst>
          </p:cNvPr>
          <p:cNvSpPr>
            <a:spLocks noGrp="1"/>
          </p:cNvSpPr>
          <p:nvPr>
            <p:ph type="sldNum" sz="quarter" idx="12"/>
          </p:nvPr>
        </p:nvSpPr>
        <p:spPr/>
        <p:txBody>
          <a:bodyPr/>
          <a:lstStyle/>
          <a:p>
            <a:fld id="{7003F7E8-0B94-4385-8D3A-8B9FCC426F9E}" type="slidenum">
              <a:rPr lang="en-US" smtClean="0"/>
              <a:t>‹#›</a:t>
            </a:fld>
            <a:endParaRPr lang="en-US"/>
          </a:p>
        </p:txBody>
      </p:sp>
    </p:spTree>
    <p:extLst>
      <p:ext uri="{BB962C8B-B14F-4D97-AF65-F5344CB8AC3E}">
        <p14:creationId xmlns:p14="http://schemas.microsoft.com/office/powerpoint/2010/main" val="2674258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20D50-79D6-4F20-A031-EC7B9BCDD85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1897FC0-F7F3-405C-B3AE-0A26FB81A121}"/>
              </a:ext>
            </a:extLst>
          </p:cNvPr>
          <p:cNvSpPr>
            <a:spLocks noGrp="1"/>
          </p:cNvSpPr>
          <p:nvPr>
            <p:ph type="dt" sz="half" idx="10"/>
          </p:nvPr>
        </p:nvSpPr>
        <p:spPr/>
        <p:txBody>
          <a:bodyPr/>
          <a:lstStyle/>
          <a:p>
            <a:fld id="{2EC8FD61-73DC-40C6-9B7F-E50BF7773556}" type="datetimeFigureOut">
              <a:rPr lang="en-US" smtClean="0"/>
              <a:t>8/29/2023</a:t>
            </a:fld>
            <a:endParaRPr lang="en-US"/>
          </a:p>
        </p:txBody>
      </p:sp>
      <p:sp>
        <p:nvSpPr>
          <p:cNvPr id="4" name="Footer Placeholder 3">
            <a:extLst>
              <a:ext uri="{FF2B5EF4-FFF2-40B4-BE49-F238E27FC236}">
                <a16:creationId xmlns:a16="http://schemas.microsoft.com/office/drawing/2014/main" id="{7791AA3C-9251-448E-9AE1-FD7F57AF4F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14451F1-B978-49F7-A6CA-4D5631AA4287}"/>
              </a:ext>
            </a:extLst>
          </p:cNvPr>
          <p:cNvSpPr>
            <a:spLocks noGrp="1"/>
          </p:cNvSpPr>
          <p:nvPr>
            <p:ph type="sldNum" sz="quarter" idx="12"/>
          </p:nvPr>
        </p:nvSpPr>
        <p:spPr/>
        <p:txBody>
          <a:bodyPr/>
          <a:lstStyle/>
          <a:p>
            <a:fld id="{7003F7E8-0B94-4385-8D3A-8B9FCC426F9E}" type="slidenum">
              <a:rPr lang="en-US" smtClean="0"/>
              <a:t>‹#›</a:t>
            </a:fld>
            <a:endParaRPr lang="en-US"/>
          </a:p>
        </p:txBody>
      </p:sp>
    </p:spTree>
    <p:extLst>
      <p:ext uri="{BB962C8B-B14F-4D97-AF65-F5344CB8AC3E}">
        <p14:creationId xmlns:p14="http://schemas.microsoft.com/office/powerpoint/2010/main" val="12762628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9110E0-B41D-49D0-8E8A-0069F59D278C}"/>
              </a:ext>
            </a:extLst>
          </p:cNvPr>
          <p:cNvSpPr>
            <a:spLocks noGrp="1"/>
          </p:cNvSpPr>
          <p:nvPr>
            <p:ph type="dt" sz="half" idx="10"/>
          </p:nvPr>
        </p:nvSpPr>
        <p:spPr/>
        <p:txBody>
          <a:bodyPr/>
          <a:lstStyle/>
          <a:p>
            <a:fld id="{2EC8FD61-73DC-40C6-9B7F-E50BF7773556}" type="datetimeFigureOut">
              <a:rPr lang="en-US" smtClean="0"/>
              <a:t>8/29/2023</a:t>
            </a:fld>
            <a:endParaRPr lang="en-US"/>
          </a:p>
        </p:txBody>
      </p:sp>
      <p:sp>
        <p:nvSpPr>
          <p:cNvPr id="3" name="Footer Placeholder 2">
            <a:extLst>
              <a:ext uri="{FF2B5EF4-FFF2-40B4-BE49-F238E27FC236}">
                <a16:creationId xmlns:a16="http://schemas.microsoft.com/office/drawing/2014/main" id="{14CE9B48-FBCF-4F61-8A49-D973BD01183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5619DD-2420-44B2-82FB-7312D0057B18}"/>
              </a:ext>
            </a:extLst>
          </p:cNvPr>
          <p:cNvSpPr>
            <a:spLocks noGrp="1"/>
          </p:cNvSpPr>
          <p:nvPr>
            <p:ph type="sldNum" sz="quarter" idx="12"/>
          </p:nvPr>
        </p:nvSpPr>
        <p:spPr/>
        <p:txBody>
          <a:bodyPr/>
          <a:lstStyle/>
          <a:p>
            <a:fld id="{7003F7E8-0B94-4385-8D3A-8B9FCC426F9E}" type="slidenum">
              <a:rPr lang="en-US" smtClean="0"/>
              <a:t>‹#›</a:t>
            </a:fld>
            <a:endParaRPr lang="en-US"/>
          </a:p>
        </p:txBody>
      </p:sp>
    </p:spTree>
    <p:extLst>
      <p:ext uri="{BB962C8B-B14F-4D97-AF65-F5344CB8AC3E}">
        <p14:creationId xmlns:p14="http://schemas.microsoft.com/office/powerpoint/2010/main" val="4021305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A8198-46E2-4F30-BB5A-B29170C7D7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420BBE2-ABE5-413E-B751-92E7848A41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B213E9-BAA1-44E4-90C9-3742EA84CF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051EC4D-249B-4D07-9253-C506EF7CDB39}"/>
              </a:ext>
            </a:extLst>
          </p:cNvPr>
          <p:cNvSpPr>
            <a:spLocks noGrp="1"/>
          </p:cNvSpPr>
          <p:nvPr>
            <p:ph type="dt" sz="half" idx="10"/>
          </p:nvPr>
        </p:nvSpPr>
        <p:spPr/>
        <p:txBody>
          <a:bodyPr/>
          <a:lstStyle/>
          <a:p>
            <a:fld id="{2EC8FD61-73DC-40C6-9B7F-E50BF7773556}" type="datetimeFigureOut">
              <a:rPr lang="en-US" smtClean="0"/>
              <a:t>8/29/2023</a:t>
            </a:fld>
            <a:endParaRPr lang="en-US"/>
          </a:p>
        </p:txBody>
      </p:sp>
      <p:sp>
        <p:nvSpPr>
          <p:cNvPr id="6" name="Footer Placeholder 5">
            <a:extLst>
              <a:ext uri="{FF2B5EF4-FFF2-40B4-BE49-F238E27FC236}">
                <a16:creationId xmlns:a16="http://schemas.microsoft.com/office/drawing/2014/main" id="{1326B580-1880-4C45-BAB1-4D9627AB2E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1EDD2D-2937-4ABE-8FED-775E19B0D0A9}"/>
              </a:ext>
            </a:extLst>
          </p:cNvPr>
          <p:cNvSpPr>
            <a:spLocks noGrp="1"/>
          </p:cNvSpPr>
          <p:nvPr>
            <p:ph type="sldNum" sz="quarter" idx="12"/>
          </p:nvPr>
        </p:nvSpPr>
        <p:spPr/>
        <p:txBody>
          <a:bodyPr/>
          <a:lstStyle/>
          <a:p>
            <a:fld id="{7003F7E8-0B94-4385-8D3A-8B9FCC426F9E}" type="slidenum">
              <a:rPr lang="en-US" smtClean="0"/>
              <a:t>‹#›</a:t>
            </a:fld>
            <a:endParaRPr lang="en-US"/>
          </a:p>
        </p:txBody>
      </p:sp>
    </p:spTree>
    <p:extLst>
      <p:ext uri="{BB962C8B-B14F-4D97-AF65-F5344CB8AC3E}">
        <p14:creationId xmlns:p14="http://schemas.microsoft.com/office/powerpoint/2010/main" val="994795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0D203-2235-4A27-B6B7-FFE76F0AA8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AF5130B-A927-467A-B76B-3D90FB8FDC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B1F2BD2-547C-4CDB-BB35-5C38DCE6416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0F7BA77-0274-4C4E-A8C9-45BBFEEF7AC3}"/>
              </a:ext>
            </a:extLst>
          </p:cNvPr>
          <p:cNvSpPr>
            <a:spLocks noGrp="1"/>
          </p:cNvSpPr>
          <p:nvPr>
            <p:ph type="dt" sz="half" idx="10"/>
          </p:nvPr>
        </p:nvSpPr>
        <p:spPr/>
        <p:txBody>
          <a:bodyPr/>
          <a:lstStyle/>
          <a:p>
            <a:fld id="{2EC8FD61-73DC-40C6-9B7F-E50BF7773556}" type="datetimeFigureOut">
              <a:rPr lang="en-US" smtClean="0"/>
              <a:t>8/29/2023</a:t>
            </a:fld>
            <a:endParaRPr lang="en-US"/>
          </a:p>
        </p:txBody>
      </p:sp>
      <p:sp>
        <p:nvSpPr>
          <p:cNvPr id="6" name="Footer Placeholder 5">
            <a:extLst>
              <a:ext uri="{FF2B5EF4-FFF2-40B4-BE49-F238E27FC236}">
                <a16:creationId xmlns:a16="http://schemas.microsoft.com/office/drawing/2014/main" id="{321FE98A-5759-492C-A0FB-0A2F563EDB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3FF290-F976-41D7-9757-4BB6C673DBE9}"/>
              </a:ext>
            </a:extLst>
          </p:cNvPr>
          <p:cNvSpPr>
            <a:spLocks noGrp="1"/>
          </p:cNvSpPr>
          <p:nvPr>
            <p:ph type="sldNum" sz="quarter" idx="12"/>
          </p:nvPr>
        </p:nvSpPr>
        <p:spPr/>
        <p:txBody>
          <a:bodyPr/>
          <a:lstStyle/>
          <a:p>
            <a:fld id="{7003F7E8-0B94-4385-8D3A-8B9FCC426F9E}" type="slidenum">
              <a:rPr lang="en-US" smtClean="0"/>
              <a:t>‹#›</a:t>
            </a:fld>
            <a:endParaRPr lang="en-US"/>
          </a:p>
        </p:txBody>
      </p:sp>
    </p:spTree>
    <p:extLst>
      <p:ext uri="{BB962C8B-B14F-4D97-AF65-F5344CB8AC3E}">
        <p14:creationId xmlns:p14="http://schemas.microsoft.com/office/powerpoint/2010/main" val="2974614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29D6EA-DD6C-4CB5-A385-6FB1186E09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75C7EBA-2DE7-4AA6-A076-FCAD29EBCAC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F96871-CD70-4648-84EE-00E57C2E10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C8FD61-73DC-40C6-9B7F-E50BF7773556}" type="datetimeFigureOut">
              <a:rPr lang="en-US" smtClean="0"/>
              <a:t>8/29/2023</a:t>
            </a:fld>
            <a:endParaRPr lang="en-US"/>
          </a:p>
        </p:txBody>
      </p:sp>
      <p:sp>
        <p:nvSpPr>
          <p:cNvPr id="5" name="Footer Placeholder 4">
            <a:extLst>
              <a:ext uri="{FF2B5EF4-FFF2-40B4-BE49-F238E27FC236}">
                <a16:creationId xmlns:a16="http://schemas.microsoft.com/office/drawing/2014/main" id="{A9FA4595-3D86-411E-9773-C2C5123C39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18EA0E6-F351-4B49-A548-D251030F75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03F7E8-0B94-4385-8D3A-8B9FCC426F9E}" type="slidenum">
              <a:rPr lang="en-US" smtClean="0"/>
              <a:t>‹#›</a:t>
            </a:fld>
            <a:endParaRPr lang="en-US"/>
          </a:p>
        </p:txBody>
      </p:sp>
    </p:spTree>
    <p:extLst>
      <p:ext uri="{BB962C8B-B14F-4D97-AF65-F5344CB8AC3E}">
        <p14:creationId xmlns:p14="http://schemas.microsoft.com/office/powerpoint/2010/main" val="20391213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A01A37-F327-4322-893D-0ECBFBA67514}"/>
              </a:ext>
            </a:extLst>
          </p:cNvPr>
          <p:cNvSpPr>
            <a:spLocks noGrp="1"/>
          </p:cNvSpPr>
          <p:nvPr>
            <p:ph idx="1"/>
          </p:nvPr>
        </p:nvSpPr>
        <p:spPr>
          <a:xfrm>
            <a:off x="838200" y="504755"/>
            <a:ext cx="10515600" cy="5848489"/>
          </a:xfrm>
        </p:spPr>
        <p:txBody>
          <a:bodyPr>
            <a:normAutofit fontScale="85000" lnSpcReduction="20000"/>
          </a:bodyPr>
          <a:lstStyle/>
          <a:p>
            <a:pPr marL="0" indent="0" algn="ctr">
              <a:buNone/>
            </a:pPr>
            <a:r>
              <a:rPr lang="en-US" dirty="0"/>
              <a:t>“The incipient capitalist starts by buying what he does not need himself; he buys in order to sell, and to sell at a higher price, in order to get back the value of the money originally thrown into the transaction, augmented by an increment in money; and Marx calls this increment surplus-value.</a:t>
            </a:r>
          </a:p>
          <a:p>
            <a:pPr marL="0" indent="0" algn="ctr">
              <a:buNone/>
            </a:pPr>
            <a:r>
              <a:rPr lang="en-US" dirty="0"/>
              <a:t>Whence comes this surplus-value? It cannot come either from the buyer buying the commodities under their value, or from the seller selling them above their value. For in both cases the gains and the losses of each individual cancel each other, as each individual is in turn buyer and seller. Nor can it come from cheating, for though cheating can enrich one person at the expense of another, it cannot increase the total sum possessed by both, and therefore cannot augment the sum of the values in circulation.  ‘The capitalist class, as a whole, in any country, cannot over-reach themselves.’</a:t>
            </a:r>
          </a:p>
          <a:p>
            <a:pPr marL="0" indent="0" algn="ctr">
              <a:buNone/>
            </a:pPr>
            <a:r>
              <a:rPr lang="en-US" dirty="0"/>
              <a:t>And yet we find that in each country the capitalist class as a whole is continuously enriching itself before our eyes, by selling dearer than it had bought, by appropriating to itself surplus-value. </a:t>
            </a:r>
          </a:p>
          <a:p>
            <a:pPr marL="0" indent="0" algn="ctr">
              <a:buNone/>
            </a:pPr>
            <a:r>
              <a:rPr lang="en-US" dirty="0"/>
              <a:t>This problem must be solved, and it must be solved in a purely economic way, excluding all cheating and the intervention of any force — the problem being: how is it possible constantly to sell dearer than one has bought, even on the hypothesis that equal values are always exchanged for equal values?”</a:t>
            </a:r>
          </a:p>
          <a:p>
            <a:pPr marL="0" indent="0" algn="ctr">
              <a:buNone/>
            </a:pPr>
            <a:r>
              <a:rPr lang="en-US" dirty="0"/>
              <a:t>-- Frederick Engels, 1877</a:t>
            </a:r>
          </a:p>
        </p:txBody>
      </p:sp>
    </p:spTree>
    <p:extLst>
      <p:ext uri="{BB962C8B-B14F-4D97-AF65-F5344CB8AC3E}">
        <p14:creationId xmlns:p14="http://schemas.microsoft.com/office/powerpoint/2010/main" val="15541722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63595-1CD7-458F-93FD-45F60E590D35}"/>
              </a:ext>
            </a:extLst>
          </p:cNvPr>
          <p:cNvSpPr>
            <a:spLocks noGrp="1"/>
          </p:cNvSpPr>
          <p:nvPr>
            <p:ph type="title"/>
          </p:nvPr>
        </p:nvSpPr>
        <p:spPr/>
        <p:txBody>
          <a:bodyPr/>
          <a:lstStyle/>
          <a:p>
            <a:r>
              <a:rPr lang="en-US" dirty="0"/>
              <a:t>An impossibility?</a:t>
            </a:r>
          </a:p>
        </p:txBody>
      </p:sp>
      <p:sp>
        <p:nvSpPr>
          <p:cNvPr id="3" name="Content Placeholder 2">
            <a:extLst>
              <a:ext uri="{FF2B5EF4-FFF2-40B4-BE49-F238E27FC236}">
                <a16:creationId xmlns:a16="http://schemas.microsoft.com/office/drawing/2014/main" id="{4212057B-861F-4654-A199-4018E88A517E}"/>
              </a:ext>
            </a:extLst>
          </p:cNvPr>
          <p:cNvSpPr>
            <a:spLocks noGrp="1"/>
          </p:cNvSpPr>
          <p:nvPr>
            <p:ph idx="1"/>
          </p:nvPr>
        </p:nvSpPr>
        <p:spPr/>
        <p:txBody>
          <a:bodyPr>
            <a:normAutofit/>
          </a:bodyPr>
          <a:lstStyle/>
          <a:p>
            <a:r>
              <a:rPr lang="en-US" dirty="0"/>
              <a:t>Think about what we learned in Lecture 2 about prices.</a:t>
            </a:r>
          </a:p>
          <a:p>
            <a:r>
              <a:rPr lang="en-US" dirty="0"/>
              <a:t>Imagine you are in the business of selling pocket squares.</a:t>
            </a:r>
          </a:p>
          <a:p>
            <a:endParaRPr lang="en-US" dirty="0"/>
          </a:p>
        </p:txBody>
      </p:sp>
    </p:spTree>
    <p:extLst>
      <p:ext uri="{BB962C8B-B14F-4D97-AF65-F5344CB8AC3E}">
        <p14:creationId xmlns:p14="http://schemas.microsoft.com/office/powerpoint/2010/main" val="39009419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63595-1CD7-458F-93FD-45F60E590D35}"/>
              </a:ext>
            </a:extLst>
          </p:cNvPr>
          <p:cNvSpPr>
            <a:spLocks noGrp="1"/>
          </p:cNvSpPr>
          <p:nvPr>
            <p:ph type="title"/>
          </p:nvPr>
        </p:nvSpPr>
        <p:spPr/>
        <p:txBody>
          <a:bodyPr/>
          <a:lstStyle/>
          <a:p>
            <a:r>
              <a:rPr lang="en-US" dirty="0"/>
              <a:t>An impossibility?</a:t>
            </a:r>
          </a:p>
        </p:txBody>
      </p:sp>
      <p:sp>
        <p:nvSpPr>
          <p:cNvPr id="3" name="Content Placeholder 2">
            <a:extLst>
              <a:ext uri="{FF2B5EF4-FFF2-40B4-BE49-F238E27FC236}">
                <a16:creationId xmlns:a16="http://schemas.microsoft.com/office/drawing/2014/main" id="{4212057B-861F-4654-A199-4018E88A517E}"/>
              </a:ext>
            </a:extLst>
          </p:cNvPr>
          <p:cNvSpPr>
            <a:spLocks noGrp="1"/>
          </p:cNvSpPr>
          <p:nvPr>
            <p:ph idx="1"/>
          </p:nvPr>
        </p:nvSpPr>
        <p:spPr/>
        <p:txBody>
          <a:bodyPr>
            <a:normAutofit/>
          </a:bodyPr>
          <a:lstStyle/>
          <a:p>
            <a:r>
              <a:rPr lang="en-US" dirty="0"/>
              <a:t>Think about what we learned in Lecture 2 about prices.</a:t>
            </a:r>
          </a:p>
          <a:p>
            <a:r>
              <a:rPr lang="en-US" dirty="0"/>
              <a:t>Imagine you are in the business of selling pocket squares.</a:t>
            </a:r>
          </a:p>
          <a:p>
            <a:r>
              <a:rPr lang="en-US" dirty="0"/>
              <a:t>You could buy them on the open market and then resell them.</a:t>
            </a:r>
          </a:p>
          <a:p>
            <a:endParaRPr lang="en-US" dirty="0"/>
          </a:p>
        </p:txBody>
      </p:sp>
    </p:spTree>
    <p:extLst>
      <p:ext uri="{BB962C8B-B14F-4D97-AF65-F5344CB8AC3E}">
        <p14:creationId xmlns:p14="http://schemas.microsoft.com/office/powerpoint/2010/main" val="509112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63595-1CD7-458F-93FD-45F60E590D35}"/>
              </a:ext>
            </a:extLst>
          </p:cNvPr>
          <p:cNvSpPr>
            <a:spLocks noGrp="1"/>
          </p:cNvSpPr>
          <p:nvPr>
            <p:ph type="title"/>
          </p:nvPr>
        </p:nvSpPr>
        <p:spPr/>
        <p:txBody>
          <a:bodyPr/>
          <a:lstStyle/>
          <a:p>
            <a:r>
              <a:rPr lang="en-US" dirty="0"/>
              <a:t>An impossibility?</a:t>
            </a:r>
          </a:p>
        </p:txBody>
      </p:sp>
      <p:sp>
        <p:nvSpPr>
          <p:cNvPr id="3" name="Content Placeholder 2">
            <a:extLst>
              <a:ext uri="{FF2B5EF4-FFF2-40B4-BE49-F238E27FC236}">
                <a16:creationId xmlns:a16="http://schemas.microsoft.com/office/drawing/2014/main" id="{4212057B-861F-4654-A199-4018E88A517E}"/>
              </a:ext>
            </a:extLst>
          </p:cNvPr>
          <p:cNvSpPr>
            <a:spLocks noGrp="1"/>
          </p:cNvSpPr>
          <p:nvPr>
            <p:ph idx="1"/>
          </p:nvPr>
        </p:nvSpPr>
        <p:spPr/>
        <p:txBody>
          <a:bodyPr>
            <a:normAutofit/>
          </a:bodyPr>
          <a:lstStyle/>
          <a:p>
            <a:r>
              <a:rPr lang="en-US" dirty="0"/>
              <a:t>Think about what we learned in Lecture 2 about prices.</a:t>
            </a:r>
          </a:p>
          <a:p>
            <a:r>
              <a:rPr lang="en-US" dirty="0"/>
              <a:t>Imagine you are in the business of selling pocket squares.</a:t>
            </a:r>
          </a:p>
          <a:p>
            <a:r>
              <a:rPr lang="en-US" dirty="0"/>
              <a:t>You could buy them on the open market and then resell them.</a:t>
            </a:r>
          </a:p>
          <a:p>
            <a:r>
              <a:rPr lang="en-US" dirty="0"/>
              <a:t>To support yourself, you need the selling price to be higher than the buying price.</a:t>
            </a:r>
          </a:p>
          <a:p>
            <a:endParaRPr lang="en-US" dirty="0"/>
          </a:p>
        </p:txBody>
      </p:sp>
    </p:spTree>
    <p:extLst>
      <p:ext uri="{BB962C8B-B14F-4D97-AF65-F5344CB8AC3E}">
        <p14:creationId xmlns:p14="http://schemas.microsoft.com/office/powerpoint/2010/main" val="36801785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63595-1CD7-458F-93FD-45F60E590D35}"/>
              </a:ext>
            </a:extLst>
          </p:cNvPr>
          <p:cNvSpPr>
            <a:spLocks noGrp="1"/>
          </p:cNvSpPr>
          <p:nvPr>
            <p:ph type="title"/>
          </p:nvPr>
        </p:nvSpPr>
        <p:spPr/>
        <p:txBody>
          <a:bodyPr/>
          <a:lstStyle/>
          <a:p>
            <a:r>
              <a:rPr lang="en-US" dirty="0"/>
              <a:t>An impossibility?</a:t>
            </a:r>
          </a:p>
        </p:txBody>
      </p:sp>
      <p:sp>
        <p:nvSpPr>
          <p:cNvPr id="3" name="Content Placeholder 2">
            <a:extLst>
              <a:ext uri="{FF2B5EF4-FFF2-40B4-BE49-F238E27FC236}">
                <a16:creationId xmlns:a16="http://schemas.microsoft.com/office/drawing/2014/main" id="{4212057B-861F-4654-A199-4018E88A517E}"/>
              </a:ext>
            </a:extLst>
          </p:cNvPr>
          <p:cNvSpPr>
            <a:spLocks noGrp="1"/>
          </p:cNvSpPr>
          <p:nvPr>
            <p:ph idx="1"/>
          </p:nvPr>
        </p:nvSpPr>
        <p:spPr/>
        <p:txBody>
          <a:bodyPr>
            <a:normAutofit/>
          </a:bodyPr>
          <a:lstStyle/>
          <a:p>
            <a:r>
              <a:rPr lang="en-US" dirty="0"/>
              <a:t>Think about what we learned in Lecture 2 about prices.</a:t>
            </a:r>
          </a:p>
          <a:p>
            <a:r>
              <a:rPr lang="en-US" dirty="0"/>
              <a:t>Imagine you are in the business of selling pocket squares.</a:t>
            </a:r>
          </a:p>
          <a:p>
            <a:r>
              <a:rPr lang="en-US" dirty="0"/>
              <a:t>You could buy them on the open market and then resell them.</a:t>
            </a:r>
          </a:p>
          <a:p>
            <a:r>
              <a:rPr lang="en-US" dirty="0"/>
              <a:t>To support yourself, you need the selling price to be higher than the buying price.</a:t>
            </a:r>
          </a:p>
          <a:p>
            <a:r>
              <a:rPr lang="en-US" dirty="0"/>
              <a:t>Will your selling price be likely to be higher than your buying price?</a:t>
            </a:r>
          </a:p>
          <a:p>
            <a:endParaRPr lang="en-US" dirty="0"/>
          </a:p>
        </p:txBody>
      </p:sp>
    </p:spTree>
    <p:extLst>
      <p:ext uri="{BB962C8B-B14F-4D97-AF65-F5344CB8AC3E}">
        <p14:creationId xmlns:p14="http://schemas.microsoft.com/office/powerpoint/2010/main" val="644608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0E105-28FA-4342-B98F-37B9328E8D1A}"/>
              </a:ext>
            </a:extLst>
          </p:cNvPr>
          <p:cNvSpPr>
            <a:spLocks noGrp="1"/>
          </p:cNvSpPr>
          <p:nvPr>
            <p:ph type="title"/>
          </p:nvPr>
        </p:nvSpPr>
        <p:spPr/>
        <p:txBody>
          <a:bodyPr/>
          <a:lstStyle/>
          <a:p>
            <a:r>
              <a:rPr lang="en-US" dirty="0"/>
              <a:t>An impossibility?</a:t>
            </a:r>
          </a:p>
        </p:txBody>
      </p:sp>
      <p:sp>
        <p:nvSpPr>
          <p:cNvPr id="3" name="Content Placeholder 2">
            <a:extLst>
              <a:ext uri="{FF2B5EF4-FFF2-40B4-BE49-F238E27FC236}">
                <a16:creationId xmlns:a16="http://schemas.microsoft.com/office/drawing/2014/main" id="{3402E726-F05A-4DF6-A491-0FDE5BB96184}"/>
              </a:ext>
            </a:extLst>
          </p:cNvPr>
          <p:cNvSpPr>
            <a:spLocks noGrp="1"/>
          </p:cNvSpPr>
          <p:nvPr>
            <p:ph idx="1"/>
          </p:nvPr>
        </p:nvSpPr>
        <p:spPr/>
        <p:txBody>
          <a:bodyPr/>
          <a:lstStyle/>
          <a:p>
            <a:r>
              <a:rPr lang="en-US" dirty="0"/>
              <a:t>Based on what we learned in Lecture 2, the answer is certainly no!</a:t>
            </a:r>
          </a:p>
        </p:txBody>
      </p:sp>
    </p:spTree>
    <p:extLst>
      <p:ext uri="{BB962C8B-B14F-4D97-AF65-F5344CB8AC3E}">
        <p14:creationId xmlns:p14="http://schemas.microsoft.com/office/powerpoint/2010/main" val="1370683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0E105-28FA-4342-B98F-37B9328E8D1A}"/>
              </a:ext>
            </a:extLst>
          </p:cNvPr>
          <p:cNvSpPr>
            <a:spLocks noGrp="1"/>
          </p:cNvSpPr>
          <p:nvPr>
            <p:ph type="title"/>
          </p:nvPr>
        </p:nvSpPr>
        <p:spPr/>
        <p:txBody>
          <a:bodyPr/>
          <a:lstStyle/>
          <a:p>
            <a:r>
              <a:rPr lang="en-US" dirty="0"/>
              <a:t>An impossibility?</a:t>
            </a:r>
          </a:p>
        </p:txBody>
      </p:sp>
      <p:sp>
        <p:nvSpPr>
          <p:cNvPr id="3" name="Content Placeholder 2">
            <a:extLst>
              <a:ext uri="{FF2B5EF4-FFF2-40B4-BE49-F238E27FC236}">
                <a16:creationId xmlns:a16="http://schemas.microsoft.com/office/drawing/2014/main" id="{3402E726-F05A-4DF6-A491-0FDE5BB96184}"/>
              </a:ext>
            </a:extLst>
          </p:cNvPr>
          <p:cNvSpPr>
            <a:spLocks noGrp="1"/>
          </p:cNvSpPr>
          <p:nvPr>
            <p:ph idx="1"/>
          </p:nvPr>
        </p:nvSpPr>
        <p:spPr/>
        <p:txBody>
          <a:bodyPr/>
          <a:lstStyle/>
          <a:p>
            <a:r>
              <a:rPr lang="en-US" dirty="0"/>
              <a:t>Based on what we learned in Lecture 2, the answer is certainly no!</a:t>
            </a:r>
          </a:p>
          <a:p>
            <a:r>
              <a:rPr lang="en-US" dirty="0"/>
              <a:t>What about if we produced pocket squares ourselves?</a:t>
            </a:r>
          </a:p>
        </p:txBody>
      </p:sp>
    </p:spTree>
    <p:extLst>
      <p:ext uri="{BB962C8B-B14F-4D97-AF65-F5344CB8AC3E}">
        <p14:creationId xmlns:p14="http://schemas.microsoft.com/office/powerpoint/2010/main" val="4254707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0E105-28FA-4342-B98F-37B9328E8D1A}"/>
              </a:ext>
            </a:extLst>
          </p:cNvPr>
          <p:cNvSpPr>
            <a:spLocks noGrp="1"/>
          </p:cNvSpPr>
          <p:nvPr>
            <p:ph type="title"/>
          </p:nvPr>
        </p:nvSpPr>
        <p:spPr/>
        <p:txBody>
          <a:bodyPr/>
          <a:lstStyle/>
          <a:p>
            <a:r>
              <a:rPr lang="en-US" dirty="0"/>
              <a:t>An impossibility?</a:t>
            </a:r>
          </a:p>
        </p:txBody>
      </p:sp>
      <p:sp>
        <p:nvSpPr>
          <p:cNvPr id="3" name="Content Placeholder 2">
            <a:extLst>
              <a:ext uri="{FF2B5EF4-FFF2-40B4-BE49-F238E27FC236}">
                <a16:creationId xmlns:a16="http://schemas.microsoft.com/office/drawing/2014/main" id="{3402E726-F05A-4DF6-A491-0FDE5BB96184}"/>
              </a:ext>
            </a:extLst>
          </p:cNvPr>
          <p:cNvSpPr>
            <a:spLocks noGrp="1"/>
          </p:cNvSpPr>
          <p:nvPr>
            <p:ph idx="1"/>
          </p:nvPr>
        </p:nvSpPr>
        <p:spPr/>
        <p:txBody>
          <a:bodyPr/>
          <a:lstStyle/>
          <a:p>
            <a:r>
              <a:rPr lang="en-US" dirty="0"/>
              <a:t>Based on what we learned in Lecture 2, the answer is certainly no!</a:t>
            </a:r>
          </a:p>
          <a:p>
            <a:r>
              <a:rPr lang="en-US" dirty="0"/>
              <a:t>What about if we produced pocket squares ourselves?</a:t>
            </a:r>
          </a:p>
          <a:p>
            <a:r>
              <a:rPr lang="en-US" dirty="0"/>
              <a:t>We would buy raw materials on the open market, then use our labor to combine those materials, then sell the product that results.</a:t>
            </a:r>
          </a:p>
        </p:txBody>
      </p:sp>
    </p:spTree>
    <p:extLst>
      <p:ext uri="{BB962C8B-B14F-4D97-AF65-F5344CB8AC3E}">
        <p14:creationId xmlns:p14="http://schemas.microsoft.com/office/powerpoint/2010/main" val="11297280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0E105-28FA-4342-B98F-37B9328E8D1A}"/>
              </a:ext>
            </a:extLst>
          </p:cNvPr>
          <p:cNvSpPr>
            <a:spLocks noGrp="1"/>
          </p:cNvSpPr>
          <p:nvPr>
            <p:ph type="title"/>
          </p:nvPr>
        </p:nvSpPr>
        <p:spPr/>
        <p:txBody>
          <a:bodyPr/>
          <a:lstStyle/>
          <a:p>
            <a:r>
              <a:rPr lang="en-US" dirty="0"/>
              <a:t>An impossibility?</a:t>
            </a:r>
          </a:p>
        </p:txBody>
      </p:sp>
      <p:sp>
        <p:nvSpPr>
          <p:cNvPr id="3" name="Content Placeholder 2">
            <a:extLst>
              <a:ext uri="{FF2B5EF4-FFF2-40B4-BE49-F238E27FC236}">
                <a16:creationId xmlns:a16="http://schemas.microsoft.com/office/drawing/2014/main" id="{3402E726-F05A-4DF6-A491-0FDE5BB96184}"/>
              </a:ext>
            </a:extLst>
          </p:cNvPr>
          <p:cNvSpPr>
            <a:spLocks noGrp="1"/>
          </p:cNvSpPr>
          <p:nvPr>
            <p:ph idx="1"/>
          </p:nvPr>
        </p:nvSpPr>
        <p:spPr/>
        <p:txBody>
          <a:bodyPr/>
          <a:lstStyle/>
          <a:p>
            <a:r>
              <a:rPr lang="en-US" dirty="0"/>
              <a:t>Based on what we learned in Lecture 2, the answer is certainly no!</a:t>
            </a:r>
          </a:p>
          <a:p>
            <a:r>
              <a:rPr lang="en-US" dirty="0"/>
              <a:t>What about if we produced pocket squares ourselves?</a:t>
            </a:r>
          </a:p>
          <a:p>
            <a:r>
              <a:rPr lang="en-US" dirty="0"/>
              <a:t>We would buy raw materials on the open market, then use our labor to combine those materials, then sell the product that results.</a:t>
            </a:r>
          </a:p>
          <a:p>
            <a:r>
              <a:rPr lang="en-US" dirty="0"/>
              <a:t>Would that solve our problem for us?</a:t>
            </a:r>
          </a:p>
        </p:txBody>
      </p:sp>
    </p:spTree>
    <p:extLst>
      <p:ext uri="{BB962C8B-B14F-4D97-AF65-F5344CB8AC3E}">
        <p14:creationId xmlns:p14="http://schemas.microsoft.com/office/powerpoint/2010/main" val="2252136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0E105-28FA-4342-B98F-37B9328E8D1A}"/>
              </a:ext>
            </a:extLst>
          </p:cNvPr>
          <p:cNvSpPr>
            <a:spLocks noGrp="1"/>
          </p:cNvSpPr>
          <p:nvPr>
            <p:ph type="title"/>
          </p:nvPr>
        </p:nvSpPr>
        <p:spPr/>
        <p:txBody>
          <a:bodyPr/>
          <a:lstStyle/>
          <a:p>
            <a:r>
              <a:rPr lang="en-US" dirty="0"/>
              <a:t>An impossibility?</a:t>
            </a:r>
          </a:p>
        </p:txBody>
      </p:sp>
      <p:sp>
        <p:nvSpPr>
          <p:cNvPr id="3" name="Content Placeholder 2">
            <a:extLst>
              <a:ext uri="{FF2B5EF4-FFF2-40B4-BE49-F238E27FC236}">
                <a16:creationId xmlns:a16="http://schemas.microsoft.com/office/drawing/2014/main" id="{3402E726-F05A-4DF6-A491-0FDE5BB96184}"/>
              </a:ext>
            </a:extLst>
          </p:cNvPr>
          <p:cNvSpPr>
            <a:spLocks noGrp="1"/>
          </p:cNvSpPr>
          <p:nvPr>
            <p:ph idx="1"/>
          </p:nvPr>
        </p:nvSpPr>
        <p:spPr/>
        <p:txBody>
          <a:bodyPr/>
          <a:lstStyle/>
          <a:p>
            <a:r>
              <a:rPr lang="en-US" dirty="0"/>
              <a:t>Based on what we learned in Lecture 2, the answer is certainly no!</a:t>
            </a:r>
          </a:p>
          <a:p>
            <a:r>
              <a:rPr lang="en-US" dirty="0"/>
              <a:t>What about if we produced pocket squares ourselves?</a:t>
            </a:r>
          </a:p>
          <a:p>
            <a:r>
              <a:rPr lang="en-US" dirty="0"/>
              <a:t>We would buy raw materials on the open market, then use our labor to combine those materials, then sell the product that results.</a:t>
            </a:r>
          </a:p>
          <a:p>
            <a:r>
              <a:rPr lang="en-US" dirty="0"/>
              <a:t>Would that solve our problem for us?</a:t>
            </a:r>
          </a:p>
          <a:p>
            <a:r>
              <a:rPr lang="en-US" dirty="0"/>
              <a:t>After all, it’s likely the finished product would sell for more than the combined raw ingredients, so our labor could be recompensed.</a:t>
            </a:r>
          </a:p>
        </p:txBody>
      </p:sp>
    </p:spTree>
    <p:extLst>
      <p:ext uri="{BB962C8B-B14F-4D97-AF65-F5344CB8AC3E}">
        <p14:creationId xmlns:p14="http://schemas.microsoft.com/office/powerpoint/2010/main" val="16431927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0E105-28FA-4342-B98F-37B9328E8D1A}"/>
              </a:ext>
            </a:extLst>
          </p:cNvPr>
          <p:cNvSpPr>
            <a:spLocks noGrp="1"/>
          </p:cNvSpPr>
          <p:nvPr>
            <p:ph type="title"/>
          </p:nvPr>
        </p:nvSpPr>
        <p:spPr/>
        <p:txBody>
          <a:bodyPr/>
          <a:lstStyle/>
          <a:p>
            <a:r>
              <a:rPr lang="en-US" dirty="0"/>
              <a:t>An impossibility?</a:t>
            </a:r>
          </a:p>
        </p:txBody>
      </p:sp>
      <p:sp>
        <p:nvSpPr>
          <p:cNvPr id="3" name="Content Placeholder 2">
            <a:extLst>
              <a:ext uri="{FF2B5EF4-FFF2-40B4-BE49-F238E27FC236}">
                <a16:creationId xmlns:a16="http://schemas.microsoft.com/office/drawing/2014/main" id="{3402E726-F05A-4DF6-A491-0FDE5BB96184}"/>
              </a:ext>
            </a:extLst>
          </p:cNvPr>
          <p:cNvSpPr>
            <a:spLocks noGrp="1"/>
          </p:cNvSpPr>
          <p:nvPr>
            <p:ph idx="1"/>
          </p:nvPr>
        </p:nvSpPr>
        <p:spPr/>
        <p:txBody>
          <a:bodyPr/>
          <a:lstStyle/>
          <a:p>
            <a:r>
              <a:rPr lang="en-US" dirty="0"/>
              <a:t>Based on what we learned in Lecture 2, the answer is certainly no!</a:t>
            </a:r>
          </a:p>
          <a:p>
            <a:r>
              <a:rPr lang="en-US" dirty="0"/>
              <a:t>What about if we produced pocket squares ourselves?</a:t>
            </a:r>
          </a:p>
          <a:p>
            <a:r>
              <a:rPr lang="en-US" dirty="0"/>
              <a:t>We would buy raw materials on the open market, then use our labor to combine those materials, then sell the product that results.</a:t>
            </a:r>
          </a:p>
          <a:p>
            <a:r>
              <a:rPr lang="en-US" dirty="0"/>
              <a:t>Would that solve our problem for us?</a:t>
            </a:r>
          </a:p>
          <a:p>
            <a:r>
              <a:rPr lang="en-US" dirty="0"/>
              <a:t>After all, it’s likely the finished product would sell for more than the combined raw ingredients, so our labor could be recompensed.</a:t>
            </a:r>
          </a:p>
          <a:p>
            <a:r>
              <a:rPr lang="en-US" dirty="0"/>
              <a:t>Unfortunately, this doesn’t solve our problem, because most production is jointly performed (and must be).</a:t>
            </a:r>
          </a:p>
        </p:txBody>
      </p:sp>
    </p:spTree>
    <p:extLst>
      <p:ext uri="{BB962C8B-B14F-4D97-AF65-F5344CB8AC3E}">
        <p14:creationId xmlns:p14="http://schemas.microsoft.com/office/powerpoint/2010/main" val="3814612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A5ECD-12E4-4841-90B7-4CE424017873}"/>
              </a:ext>
            </a:extLst>
          </p:cNvPr>
          <p:cNvSpPr>
            <a:spLocks noGrp="1"/>
          </p:cNvSpPr>
          <p:nvPr>
            <p:ph type="ctrTitle"/>
          </p:nvPr>
        </p:nvSpPr>
        <p:spPr/>
        <p:txBody>
          <a:bodyPr/>
          <a:lstStyle/>
          <a:p>
            <a:r>
              <a:rPr lang="en-US" dirty="0"/>
              <a:t>Economy, Divine and Human</a:t>
            </a:r>
          </a:p>
        </p:txBody>
      </p:sp>
      <p:sp>
        <p:nvSpPr>
          <p:cNvPr id="3" name="Subtitle 2">
            <a:extLst>
              <a:ext uri="{FF2B5EF4-FFF2-40B4-BE49-F238E27FC236}">
                <a16:creationId xmlns:a16="http://schemas.microsoft.com/office/drawing/2014/main" id="{D924431B-C88C-4FBE-B8EF-22D620AC583A}"/>
              </a:ext>
            </a:extLst>
          </p:cNvPr>
          <p:cNvSpPr>
            <a:spLocks noGrp="1"/>
          </p:cNvSpPr>
          <p:nvPr>
            <p:ph type="subTitle" idx="1"/>
          </p:nvPr>
        </p:nvSpPr>
        <p:spPr/>
        <p:txBody>
          <a:bodyPr>
            <a:normAutofit lnSpcReduction="10000"/>
          </a:bodyPr>
          <a:lstStyle/>
          <a:p>
            <a:r>
              <a:rPr lang="en-US" dirty="0"/>
              <a:t>Professor Kirk Doran</a:t>
            </a:r>
          </a:p>
          <a:p>
            <a:endParaRPr lang="en-US" dirty="0"/>
          </a:p>
          <a:p>
            <a:r>
              <a:rPr lang="en-US" dirty="0"/>
              <a:t>Lecture 3: Wednesday, August 30, 2023</a:t>
            </a:r>
          </a:p>
          <a:p>
            <a:r>
              <a:rPr lang="en-US" dirty="0"/>
              <a:t>Law of Diminishing Marginal Product and Labor Markets</a:t>
            </a:r>
          </a:p>
        </p:txBody>
      </p:sp>
    </p:spTree>
    <p:extLst>
      <p:ext uri="{BB962C8B-B14F-4D97-AF65-F5344CB8AC3E}">
        <p14:creationId xmlns:p14="http://schemas.microsoft.com/office/powerpoint/2010/main" val="2294701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91A06-9421-4DB0-BF89-C7D861A4F583}"/>
              </a:ext>
            </a:extLst>
          </p:cNvPr>
          <p:cNvSpPr>
            <a:spLocks noGrp="1"/>
          </p:cNvSpPr>
          <p:nvPr>
            <p:ph type="title"/>
          </p:nvPr>
        </p:nvSpPr>
        <p:spPr/>
        <p:txBody>
          <a:bodyPr/>
          <a:lstStyle/>
          <a:p>
            <a:r>
              <a:rPr lang="en-US" dirty="0"/>
              <a:t>An impossibility?</a:t>
            </a:r>
          </a:p>
        </p:txBody>
      </p:sp>
      <p:sp>
        <p:nvSpPr>
          <p:cNvPr id="3" name="Content Placeholder 2">
            <a:extLst>
              <a:ext uri="{FF2B5EF4-FFF2-40B4-BE49-F238E27FC236}">
                <a16:creationId xmlns:a16="http://schemas.microsoft.com/office/drawing/2014/main" id="{FF825F81-4570-467F-A00A-6B2FA1F8135E}"/>
              </a:ext>
            </a:extLst>
          </p:cNvPr>
          <p:cNvSpPr>
            <a:spLocks noGrp="1"/>
          </p:cNvSpPr>
          <p:nvPr>
            <p:ph idx="1"/>
          </p:nvPr>
        </p:nvSpPr>
        <p:spPr/>
        <p:txBody>
          <a:bodyPr>
            <a:normAutofit/>
          </a:bodyPr>
          <a:lstStyle/>
          <a:p>
            <a:r>
              <a:rPr lang="en-US" dirty="0"/>
              <a:t>In most production, we produce things that couldn’t be produced in any other way than people working together.</a:t>
            </a:r>
          </a:p>
        </p:txBody>
      </p:sp>
    </p:spTree>
    <p:extLst>
      <p:ext uri="{BB962C8B-B14F-4D97-AF65-F5344CB8AC3E}">
        <p14:creationId xmlns:p14="http://schemas.microsoft.com/office/powerpoint/2010/main" val="40537640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91A06-9421-4DB0-BF89-C7D861A4F583}"/>
              </a:ext>
            </a:extLst>
          </p:cNvPr>
          <p:cNvSpPr>
            <a:spLocks noGrp="1"/>
          </p:cNvSpPr>
          <p:nvPr>
            <p:ph type="title"/>
          </p:nvPr>
        </p:nvSpPr>
        <p:spPr/>
        <p:txBody>
          <a:bodyPr/>
          <a:lstStyle/>
          <a:p>
            <a:r>
              <a:rPr lang="en-US" dirty="0"/>
              <a:t>An impossibility?</a:t>
            </a:r>
          </a:p>
        </p:txBody>
      </p:sp>
      <p:sp>
        <p:nvSpPr>
          <p:cNvPr id="3" name="Content Placeholder 2">
            <a:extLst>
              <a:ext uri="{FF2B5EF4-FFF2-40B4-BE49-F238E27FC236}">
                <a16:creationId xmlns:a16="http://schemas.microsoft.com/office/drawing/2014/main" id="{FF825F81-4570-467F-A00A-6B2FA1F8135E}"/>
              </a:ext>
            </a:extLst>
          </p:cNvPr>
          <p:cNvSpPr>
            <a:spLocks noGrp="1"/>
          </p:cNvSpPr>
          <p:nvPr>
            <p:ph idx="1"/>
          </p:nvPr>
        </p:nvSpPr>
        <p:spPr/>
        <p:txBody>
          <a:bodyPr>
            <a:normAutofit/>
          </a:bodyPr>
          <a:lstStyle/>
          <a:p>
            <a:r>
              <a:rPr lang="en-US" dirty="0"/>
              <a:t>In most production, we produce things that couldn’t be produced in any other way than people working together.</a:t>
            </a:r>
          </a:p>
          <a:p>
            <a:r>
              <a:rPr lang="en-US" dirty="0"/>
              <a:t>In that case, we need to support each laborer in commutative justice while still paying for all the common foundation of the production.</a:t>
            </a:r>
          </a:p>
        </p:txBody>
      </p:sp>
    </p:spTree>
    <p:extLst>
      <p:ext uri="{BB962C8B-B14F-4D97-AF65-F5344CB8AC3E}">
        <p14:creationId xmlns:p14="http://schemas.microsoft.com/office/powerpoint/2010/main" val="3596599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91A06-9421-4DB0-BF89-C7D861A4F583}"/>
              </a:ext>
            </a:extLst>
          </p:cNvPr>
          <p:cNvSpPr>
            <a:spLocks noGrp="1"/>
          </p:cNvSpPr>
          <p:nvPr>
            <p:ph type="title"/>
          </p:nvPr>
        </p:nvSpPr>
        <p:spPr/>
        <p:txBody>
          <a:bodyPr/>
          <a:lstStyle/>
          <a:p>
            <a:r>
              <a:rPr lang="en-US" dirty="0"/>
              <a:t>An impossibility?</a:t>
            </a:r>
          </a:p>
        </p:txBody>
      </p:sp>
      <p:sp>
        <p:nvSpPr>
          <p:cNvPr id="3" name="Content Placeholder 2">
            <a:extLst>
              <a:ext uri="{FF2B5EF4-FFF2-40B4-BE49-F238E27FC236}">
                <a16:creationId xmlns:a16="http://schemas.microsoft.com/office/drawing/2014/main" id="{FF825F81-4570-467F-A00A-6B2FA1F8135E}"/>
              </a:ext>
            </a:extLst>
          </p:cNvPr>
          <p:cNvSpPr>
            <a:spLocks noGrp="1"/>
          </p:cNvSpPr>
          <p:nvPr>
            <p:ph idx="1"/>
          </p:nvPr>
        </p:nvSpPr>
        <p:spPr/>
        <p:txBody>
          <a:bodyPr>
            <a:normAutofit/>
          </a:bodyPr>
          <a:lstStyle/>
          <a:p>
            <a:r>
              <a:rPr lang="en-US" dirty="0"/>
              <a:t>In most production, we produce things that couldn’t be produced in any other way than people working together.</a:t>
            </a:r>
          </a:p>
          <a:p>
            <a:r>
              <a:rPr lang="en-US" dirty="0"/>
              <a:t>In that case, we need to support each laborer in commutative justice while still paying for all the common foundation of the production.</a:t>
            </a:r>
          </a:p>
          <a:p>
            <a:r>
              <a:rPr lang="en-US" dirty="0"/>
              <a:t>But the sum of all the laborers’ output is the total output!</a:t>
            </a:r>
          </a:p>
        </p:txBody>
      </p:sp>
    </p:spTree>
    <p:extLst>
      <p:ext uri="{BB962C8B-B14F-4D97-AF65-F5344CB8AC3E}">
        <p14:creationId xmlns:p14="http://schemas.microsoft.com/office/powerpoint/2010/main" val="39036196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91A06-9421-4DB0-BF89-C7D861A4F583}"/>
              </a:ext>
            </a:extLst>
          </p:cNvPr>
          <p:cNvSpPr>
            <a:spLocks noGrp="1"/>
          </p:cNvSpPr>
          <p:nvPr>
            <p:ph type="title"/>
          </p:nvPr>
        </p:nvSpPr>
        <p:spPr/>
        <p:txBody>
          <a:bodyPr/>
          <a:lstStyle/>
          <a:p>
            <a:r>
              <a:rPr lang="en-US" dirty="0"/>
              <a:t>An impossibility?</a:t>
            </a:r>
          </a:p>
        </p:txBody>
      </p:sp>
      <p:sp>
        <p:nvSpPr>
          <p:cNvPr id="3" name="Content Placeholder 2">
            <a:extLst>
              <a:ext uri="{FF2B5EF4-FFF2-40B4-BE49-F238E27FC236}">
                <a16:creationId xmlns:a16="http://schemas.microsoft.com/office/drawing/2014/main" id="{FF825F81-4570-467F-A00A-6B2FA1F8135E}"/>
              </a:ext>
            </a:extLst>
          </p:cNvPr>
          <p:cNvSpPr>
            <a:spLocks noGrp="1"/>
          </p:cNvSpPr>
          <p:nvPr>
            <p:ph idx="1"/>
          </p:nvPr>
        </p:nvSpPr>
        <p:spPr/>
        <p:txBody>
          <a:bodyPr>
            <a:normAutofit/>
          </a:bodyPr>
          <a:lstStyle/>
          <a:p>
            <a:r>
              <a:rPr lang="en-US" dirty="0"/>
              <a:t>In most production, we produce things that couldn’t be produced in any other way than people working together.</a:t>
            </a:r>
          </a:p>
          <a:p>
            <a:r>
              <a:rPr lang="en-US" dirty="0"/>
              <a:t>In that case, we need to support each laborer in commutative justice while still paying for all the common foundation of the production.</a:t>
            </a:r>
          </a:p>
          <a:p>
            <a:r>
              <a:rPr lang="en-US" dirty="0"/>
              <a:t>But the sum of all the laborers’ output is the total output!</a:t>
            </a:r>
          </a:p>
          <a:p>
            <a:r>
              <a:rPr lang="en-US" dirty="0"/>
              <a:t>So how do we have anything left over to support the common foundation of production?</a:t>
            </a:r>
          </a:p>
        </p:txBody>
      </p:sp>
    </p:spTree>
    <p:extLst>
      <p:ext uri="{BB962C8B-B14F-4D97-AF65-F5344CB8AC3E}">
        <p14:creationId xmlns:p14="http://schemas.microsoft.com/office/powerpoint/2010/main" val="25347126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91A06-9421-4DB0-BF89-C7D861A4F583}"/>
              </a:ext>
            </a:extLst>
          </p:cNvPr>
          <p:cNvSpPr>
            <a:spLocks noGrp="1"/>
          </p:cNvSpPr>
          <p:nvPr>
            <p:ph type="title"/>
          </p:nvPr>
        </p:nvSpPr>
        <p:spPr/>
        <p:txBody>
          <a:bodyPr/>
          <a:lstStyle/>
          <a:p>
            <a:r>
              <a:rPr lang="en-US" dirty="0"/>
              <a:t>An impossibility?</a:t>
            </a:r>
          </a:p>
        </p:txBody>
      </p:sp>
      <p:sp>
        <p:nvSpPr>
          <p:cNvPr id="3" name="Content Placeholder 2">
            <a:extLst>
              <a:ext uri="{FF2B5EF4-FFF2-40B4-BE49-F238E27FC236}">
                <a16:creationId xmlns:a16="http://schemas.microsoft.com/office/drawing/2014/main" id="{FF825F81-4570-467F-A00A-6B2FA1F8135E}"/>
              </a:ext>
            </a:extLst>
          </p:cNvPr>
          <p:cNvSpPr>
            <a:spLocks noGrp="1"/>
          </p:cNvSpPr>
          <p:nvPr>
            <p:ph idx="1"/>
          </p:nvPr>
        </p:nvSpPr>
        <p:spPr/>
        <p:txBody>
          <a:bodyPr>
            <a:normAutofit/>
          </a:bodyPr>
          <a:lstStyle/>
          <a:p>
            <a:r>
              <a:rPr lang="en-US" dirty="0"/>
              <a:t>In most production, we produce things that couldn’t be produced in any other way than people working together.</a:t>
            </a:r>
          </a:p>
          <a:p>
            <a:r>
              <a:rPr lang="en-US" dirty="0"/>
              <a:t>In that case, we need to support each laborer in commutative justice while still paying for all the common foundation of the production.</a:t>
            </a:r>
          </a:p>
          <a:p>
            <a:r>
              <a:rPr lang="en-US" dirty="0"/>
              <a:t>But the sum of all the laborers’ output is the total output!</a:t>
            </a:r>
          </a:p>
          <a:p>
            <a:r>
              <a:rPr lang="en-US" dirty="0"/>
              <a:t>So how do we have anything left over to support the common foundation of production?</a:t>
            </a:r>
          </a:p>
          <a:p>
            <a:r>
              <a:rPr lang="en-US" dirty="0"/>
              <a:t>Engels expressed this pretty well in the context of the typical mode of joint production: capital provided by one group, labor another.</a:t>
            </a:r>
          </a:p>
        </p:txBody>
      </p:sp>
    </p:spTree>
    <p:extLst>
      <p:ext uri="{BB962C8B-B14F-4D97-AF65-F5344CB8AC3E}">
        <p14:creationId xmlns:p14="http://schemas.microsoft.com/office/powerpoint/2010/main" val="18973527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37E8C-91F3-44E1-8D0A-DBB4324A9B7F}"/>
              </a:ext>
            </a:extLst>
          </p:cNvPr>
          <p:cNvSpPr>
            <a:spLocks noGrp="1"/>
          </p:cNvSpPr>
          <p:nvPr>
            <p:ph type="title"/>
          </p:nvPr>
        </p:nvSpPr>
        <p:spPr/>
        <p:txBody>
          <a:bodyPr/>
          <a:lstStyle/>
          <a:p>
            <a:r>
              <a:rPr lang="en-US" dirty="0"/>
              <a:t>An impossibility?</a:t>
            </a:r>
          </a:p>
        </p:txBody>
      </p:sp>
      <p:sp>
        <p:nvSpPr>
          <p:cNvPr id="3" name="Content Placeholder 2">
            <a:extLst>
              <a:ext uri="{FF2B5EF4-FFF2-40B4-BE49-F238E27FC236}">
                <a16:creationId xmlns:a16="http://schemas.microsoft.com/office/drawing/2014/main" id="{A9E92E72-5D18-4E0A-8D67-963949D0BADF}"/>
              </a:ext>
            </a:extLst>
          </p:cNvPr>
          <p:cNvSpPr>
            <a:spLocks noGrp="1"/>
          </p:cNvSpPr>
          <p:nvPr>
            <p:ph idx="1"/>
          </p:nvPr>
        </p:nvSpPr>
        <p:spPr/>
        <p:txBody>
          <a:bodyPr/>
          <a:lstStyle/>
          <a:p>
            <a:pPr marL="0" indent="0" algn="ctr">
              <a:buNone/>
            </a:pPr>
            <a:r>
              <a:rPr lang="en-US" dirty="0"/>
              <a:t>“The incipient capitalist starts by buying what he does not need himself; he buys in order to sell, and to sell at a higher price, in order to get back the value of the money originally thrown into the transaction, augmented by an increment in money; and Marx calls this increment surplus-value.”</a:t>
            </a:r>
          </a:p>
          <a:p>
            <a:endParaRPr lang="en-US" dirty="0"/>
          </a:p>
        </p:txBody>
      </p:sp>
    </p:spTree>
    <p:extLst>
      <p:ext uri="{BB962C8B-B14F-4D97-AF65-F5344CB8AC3E}">
        <p14:creationId xmlns:p14="http://schemas.microsoft.com/office/powerpoint/2010/main" val="28574398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5ACF9-8F80-4C67-B82C-91979915B186}"/>
              </a:ext>
            </a:extLst>
          </p:cNvPr>
          <p:cNvSpPr>
            <a:spLocks noGrp="1"/>
          </p:cNvSpPr>
          <p:nvPr>
            <p:ph type="title"/>
          </p:nvPr>
        </p:nvSpPr>
        <p:spPr/>
        <p:txBody>
          <a:bodyPr/>
          <a:lstStyle/>
          <a:p>
            <a:r>
              <a:rPr lang="en-US" dirty="0"/>
              <a:t>An impossibility?</a:t>
            </a:r>
          </a:p>
        </p:txBody>
      </p:sp>
      <p:sp>
        <p:nvSpPr>
          <p:cNvPr id="3" name="Content Placeholder 2">
            <a:extLst>
              <a:ext uri="{FF2B5EF4-FFF2-40B4-BE49-F238E27FC236}">
                <a16:creationId xmlns:a16="http://schemas.microsoft.com/office/drawing/2014/main" id="{E6AD461B-3034-4D4A-9D43-29297DFB4EB2}"/>
              </a:ext>
            </a:extLst>
          </p:cNvPr>
          <p:cNvSpPr>
            <a:spLocks noGrp="1"/>
          </p:cNvSpPr>
          <p:nvPr>
            <p:ph idx="1"/>
          </p:nvPr>
        </p:nvSpPr>
        <p:spPr/>
        <p:txBody>
          <a:bodyPr>
            <a:normAutofit/>
          </a:bodyPr>
          <a:lstStyle/>
          <a:p>
            <a:pPr marL="0" indent="0" algn="ctr">
              <a:buNone/>
            </a:pPr>
            <a:r>
              <a:rPr lang="en-US" dirty="0"/>
              <a:t>Whence comes this surplus-value? It cannot come either from the buyer buying the commodities under their value, or from the seller selling them above their value. For in both cases the gains and the losses of each individual cancel each other, as each individual is in turn buyer and seller. Nor can it come from cheating, for though cheating can enrich one person at the expense of another, it cannot increase the total sum possessed by both, and therefore cannot augment the sum of the values in circulation.</a:t>
            </a:r>
          </a:p>
          <a:p>
            <a:endParaRPr lang="en-US" dirty="0"/>
          </a:p>
        </p:txBody>
      </p:sp>
    </p:spTree>
    <p:extLst>
      <p:ext uri="{BB962C8B-B14F-4D97-AF65-F5344CB8AC3E}">
        <p14:creationId xmlns:p14="http://schemas.microsoft.com/office/powerpoint/2010/main" val="29346067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73601-F3CE-412C-AA2A-38CD98884BDA}"/>
              </a:ext>
            </a:extLst>
          </p:cNvPr>
          <p:cNvSpPr>
            <a:spLocks noGrp="1"/>
          </p:cNvSpPr>
          <p:nvPr>
            <p:ph type="title"/>
          </p:nvPr>
        </p:nvSpPr>
        <p:spPr/>
        <p:txBody>
          <a:bodyPr/>
          <a:lstStyle/>
          <a:p>
            <a:r>
              <a:rPr lang="en-US" dirty="0"/>
              <a:t>An impossibility?</a:t>
            </a:r>
          </a:p>
        </p:txBody>
      </p:sp>
      <p:sp>
        <p:nvSpPr>
          <p:cNvPr id="3" name="Content Placeholder 2">
            <a:extLst>
              <a:ext uri="{FF2B5EF4-FFF2-40B4-BE49-F238E27FC236}">
                <a16:creationId xmlns:a16="http://schemas.microsoft.com/office/drawing/2014/main" id="{D79027E0-8D57-4BE9-9385-0BACA8FFCB42}"/>
              </a:ext>
            </a:extLst>
          </p:cNvPr>
          <p:cNvSpPr>
            <a:spLocks noGrp="1"/>
          </p:cNvSpPr>
          <p:nvPr>
            <p:ph idx="1"/>
          </p:nvPr>
        </p:nvSpPr>
        <p:spPr/>
        <p:txBody>
          <a:bodyPr/>
          <a:lstStyle/>
          <a:p>
            <a:pPr marL="0" indent="0" algn="ctr">
              <a:buNone/>
            </a:pPr>
            <a:r>
              <a:rPr lang="en-US" dirty="0"/>
              <a:t>And yet we find that in each country the capitalist class as a whole is continuously enriching itself before our eyes, by selling dearer than it had bought, by appropriating to itself surplus-value. </a:t>
            </a:r>
          </a:p>
          <a:p>
            <a:pPr marL="0" indent="0" algn="ctr">
              <a:buNone/>
            </a:pPr>
            <a:r>
              <a:rPr lang="en-US" dirty="0"/>
              <a:t>This problem must be solved, and it must be solved in a purely economic way, excluding all cheating and the intervention of any force — the problem being: how is it possible constantly to sell dearer than one has bought, even on the hypothesis that equal values are always exchanged for equal values?”</a:t>
            </a:r>
          </a:p>
          <a:p>
            <a:pPr marL="0" indent="0" algn="ctr">
              <a:buNone/>
            </a:pPr>
            <a:r>
              <a:rPr lang="en-US" dirty="0"/>
              <a:t>-- Frederick Engels, 1877</a:t>
            </a:r>
          </a:p>
          <a:p>
            <a:endParaRPr lang="en-US" dirty="0"/>
          </a:p>
        </p:txBody>
      </p:sp>
    </p:spTree>
    <p:extLst>
      <p:ext uri="{BB962C8B-B14F-4D97-AF65-F5344CB8AC3E}">
        <p14:creationId xmlns:p14="http://schemas.microsoft.com/office/powerpoint/2010/main" val="9428422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7A30D-4277-475B-8534-FEE9B0960538}"/>
              </a:ext>
            </a:extLst>
          </p:cNvPr>
          <p:cNvSpPr>
            <a:spLocks noGrp="1"/>
          </p:cNvSpPr>
          <p:nvPr>
            <p:ph type="title"/>
          </p:nvPr>
        </p:nvSpPr>
        <p:spPr/>
        <p:txBody>
          <a:bodyPr/>
          <a:lstStyle/>
          <a:p>
            <a:r>
              <a:rPr lang="en-US" dirty="0"/>
              <a:t>Marx and Engels</a:t>
            </a:r>
          </a:p>
        </p:txBody>
      </p:sp>
      <p:sp>
        <p:nvSpPr>
          <p:cNvPr id="3" name="Content Placeholder 2">
            <a:extLst>
              <a:ext uri="{FF2B5EF4-FFF2-40B4-BE49-F238E27FC236}">
                <a16:creationId xmlns:a16="http://schemas.microsoft.com/office/drawing/2014/main" id="{37089FAE-F4AD-4209-925F-9C44D391732A}"/>
              </a:ext>
            </a:extLst>
          </p:cNvPr>
          <p:cNvSpPr>
            <a:spLocks noGrp="1"/>
          </p:cNvSpPr>
          <p:nvPr>
            <p:ph idx="1"/>
          </p:nvPr>
        </p:nvSpPr>
        <p:spPr/>
        <p:txBody>
          <a:bodyPr/>
          <a:lstStyle/>
          <a:p>
            <a:r>
              <a:rPr lang="en-US" dirty="0"/>
              <a:t>Marx and Engels proposed an explanation of where surplus value comes from in the system they called “capitalism”, and proposed a solution to the injustices associated with capitalism.</a:t>
            </a:r>
          </a:p>
          <a:p>
            <a:r>
              <a:rPr lang="en-US" dirty="0"/>
              <a:t>Let’s start by looking at Catholic moral philosopher Alasdair </a:t>
            </a:r>
            <a:r>
              <a:rPr lang="en-US" dirty="0" err="1"/>
              <a:t>MacIntyre’s</a:t>
            </a:r>
            <a:r>
              <a:rPr lang="en-US" dirty="0"/>
              <a:t> summary of Marx’s account.</a:t>
            </a:r>
          </a:p>
        </p:txBody>
      </p:sp>
    </p:spTree>
    <p:extLst>
      <p:ext uri="{BB962C8B-B14F-4D97-AF65-F5344CB8AC3E}">
        <p14:creationId xmlns:p14="http://schemas.microsoft.com/office/powerpoint/2010/main" val="34674860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078A3-597A-4057-9A4C-D8C89C6F5842}"/>
              </a:ext>
            </a:extLst>
          </p:cNvPr>
          <p:cNvSpPr>
            <a:spLocks noGrp="1"/>
          </p:cNvSpPr>
          <p:nvPr>
            <p:ph type="title"/>
          </p:nvPr>
        </p:nvSpPr>
        <p:spPr/>
        <p:txBody>
          <a:bodyPr/>
          <a:lstStyle/>
          <a:p>
            <a:r>
              <a:rPr lang="en-US" dirty="0"/>
              <a:t>Alasdair </a:t>
            </a:r>
            <a:r>
              <a:rPr lang="en-US" dirty="0" err="1"/>
              <a:t>MacIntyre</a:t>
            </a:r>
            <a:r>
              <a:rPr lang="en-US" dirty="0"/>
              <a:t>:</a:t>
            </a:r>
          </a:p>
        </p:txBody>
      </p:sp>
      <p:sp>
        <p:nvSpPr>
          <p:cNvPr id="3" name="Content Placeholder 2">
            <a:extLst>
              <a:ext uri="{FF2B5EF4-FFF2-40B4-BE49-F238E27FC236}">
                <a16:creationId xmlns:a16="http://schemas.microsoft.com/office/drawing/2014/main" id="{060E1B57-1BF2-4315-A207-25AF907AAC28}"/>
              </a:ext>
            </a:extLst>
          </p:cNvPr>
          <p:cNvSpPr>
            <a:spLocks noGrp="1"/>
          </p:cNvSpPr>
          <p:nvPr>
            <p:ph idx="1"/>
          </p:nvPr>
        </p:nvSpPr>
        <p:spPr/>
        <p:txBody>
          <a:bodyPr>
            <a:normAutofit/>
          </a:bodyPr>
          <a:lstStyle/>
          <a:p>
            <a:r>
              <a:rPr lang="en-US" dirty="0"/>
              <a:t>“On the one hand, his theory of surplus value is the key to understanding capitalism as an economic system, both capitalist accumulation and capitalist exploitation. On the other, his account of how individuals must think of themselves and of their social relationships, if they are to act as capitalism requires them to act, is the key to understanding why in capitalist societies individuals systematically misunderstand themselves and their social relationships. Capitalism, as Althusser emphasized, is a set of structures that function in and through modes of dissimulation. But to be undeceived we have to begin with surplus value.”</a:t>
            </a:r>
          </a:p>
        </p:txBody>
      </p:sp>
    </p:spTree>
    <p:extLst>
      <p:ext uri="{BB962C8B-B14F-4D97-AF65-F5344CB8AC3E}">
        <p14:creationId xmlns:p14="http://schemas.microsoft.com/office/powerpoint/2010/main" val="42440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5663D-3915-44C8-B282-1962B5BB9D31}"/>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B76F4CA0-FC75-42E6-927E-733F2D322A08}"/>
              </a:ext>
            </a:extLst>
          </p:cNvPr>
          <p:cNvSpPr>
            <a:spLocks noGrp="1"/>
          </p:cNvSpPr>
          <p:nvPr>
            <p:ph idx="1"/>
          </p:nvPr>
        </p:nvSpPr>
        <p:spPr/>
        <p:txBody>
          <a:bodyPr>
            <a:normAutofit fontScale="85000" lnSpcReduction="20000"/>
          </a:bodyPr>
          <a:lstStyle/>
          <a:p>
            <a:r>
              <a:rPr lang="en-US" dirty="0"/>
              <a:t>(1) Prayer</a:t>
            </a:r>
          </a:p>
          <a:p>
            <a:r>
              <a:rPr lang="en-US" dirty="0"/>
              <a:t>(2) The Problem of Joint Production</a:t>
            </a:r>
          </a:p>
          <a:p>
            <a:r>
              <a:rPr lang="en-US" dirty="0"/>
              <a:t>(3) Production Experiment</a:t>
            </a:r>
          </a:p>
          <a:p>
            <a:r>
              <a:rPr lang="en-US" dirty="0"/>
              <a:t>(4) Law of Diminishing Marginal Product</a:t>
            </a:r>
            <a:endParaRPr lang="en-US" dirty="0">
              <a:sym typeface="Wingdings" panose="05000000000000000000" pitchFamily="2" charset="2"/>
            </a:endParaRPr>
          </a:p>
          <a:p>
            <a:r>
              <a:rPr lang="en-US" dirty="0">
                <a:sym typeface="Wingdings" panose="05000000000000000000" pitchFamily="2" charset="2"/>
              </a:rPr>
              <a:t>(5) VMPL = MPL * P</a:t>
            </a:r>
          </a:p>
          <a:p>
            <a:r>
              <a:rPr lang="en-US" dirty="0">
                <a:sym typeface="Wingdings" panose="05000000000000000000" pitchFamily="2" charset="2"/>
              </a:rPr>
              <a:t>(6) Labor Demand = VMPL</a:t>
            </a:r>
          </a:p>
          <a:p>
            <a:r>
              <a:rPr lang="en-US" dirty="0">
                <a:sym typeface="Wingdings" panose="05000000000000000000" pitchFamily="2" charset="2"/>
              </a:rPr>
              <a:t>(7) Negotiating on the margin and commutative justice</a:t>
            </a:r>
          </a:p>
          <a:p>
            <a:r>
              <a:rPr lang="en-US" dirty="0">
                <a:sym typeface="Wingdings" panose="05000000000000000000" pitchFamily="2" charset="2"/>
              </a:rPr>
              <a:t>(8) In-class problem </a:t>
            </a:r>
          </a:p>
          <a:p>
            <a:r>
              <a:rPr lang="en-US" dirty="0">
                <a:sym typeface="Wingdings" panose="05000000000000000000" pitchFamily="2" charset="2"/>
              </a:rPr>
              <a:t>(9) Workers paid their VMPL</a:t>
            </a:r>
          </a:p>
          <a:p>
            <a:r>
              <a:rPr lang="en-US" dirty="0">
                <a:sym typeface="Wingdings" panose="05000000000000000000" pitchFamily="2" charset="2"/>
              </a:rPr>
              <a:t>(10) What to believe? Taking it to the data</a:t>
            </a:r>
          </a:p>
          <a:p>
            <a:r>
              <a:rPr lang="en-US" dirty="0">
                <a:sym typeface="Wingdings" panose="05000000000000000000" pitchFamily="2" charset="2"/>
              </a:rPr>
              <a:t>(11) Questions </a:t>
            </a:r>
          </a:p>
        </p:txBody>
      </p:sp>
    </p:spTree>
    <p:extLst>
      <p:ext uri="{BB962C8B-B14F-4D97-AF65-F5344CB8AC3E}">
        <p14:creationId xmlns:p14="http://schemas.microsoft.com/office/powerpoint/2010/main" val="16660028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9BCFF-A8C2-483B-904A-8FBCBA435DD0}"/>
              </a:ext>
            </a:extLst>
          </p:cNvPr>
          <p:cNvSpPr>
            <a:spLocks noGrp="1"/>
          </p:cNvSpPr>
          <p:nvPr>
            <p:ph type="title"/>
          </p:nvPr>
        </p:nvSpPr>
        <p:spPr/>
        <p:txBody>
          <a:bodyPr/>
          <a:lstStyle/>
          <a:p>
            <a:r>
              <a:rPr lang="en-US" dirty="0"/>
              <a:t>Alasdair </a:t>
            </a:r>
            <a:r>
              <a:rPr lang="en-US" dirty="0" err="1"/>
              <a:t>MacIntyre</a:t>
            </a:r>
            <a:r>
              <a:rPr lang="en-US" dirty="0"/>
              <a:t>:</a:t>
            </a:r>
          </a:p>
        </p:txBody>
      </p:sp>
      <p:sp>
        <p:nvSpPr>
          <p:cNvPr id="3" name="Content Placeholder 2">
            <a:extLst>
              <a:ext uri="{FF2B5EF4-FFF2-40B4-BE49-F238E27FC236}">
                <a16:creationId xmlns:a16="http://schemas.microsoft.com/office/drawing/2014/main" id="{D474F431-8B61-4F81-AEFC-D3FC853410B1}"/>
              </a:ext>
            </a:extLst>
          </p:cNvPr>
          <p:cNvSpPr>
            <a:spLocks noGrp="1"/>
          </p:cNvSpPr>
          <p:nvPr>
            <p:ph idx="1"/>
          </p:nvPr>
        </p:nvSpPr>
        <p:spPr/>
        <p:txBody>
          <a:bodyPr>
            <a:normAutofit fontScale="85000" lnSpcReduction="20000"/>
          </a:bodyPr>
          <a:lstStyle/>
          <a:p>
            <a:r>
              <a:rPr lang="en-US" dirty="0"/>
              <a:t>“On Marx’s account, for the concept of surplus value to have application certain preconditions must be satisfied. </a:t>
            </a:r>
            <a:r>
              <a:rPr lang="en-US" dirty="0">
                <a:solidFill>
                  <a:srgbClr val="FF0000"/>
                </a:solidFill>
              </a:rPr>
              <a:t>There must first of all be a labor force of workers no longer able to meet their needs and those of their families by farming the land where they live, either as tenants of their feudal lord, or as sharing in customary rights to common land, or as farmers of their own land, </a:t>
            </a:r>
            <a:r>
              <a:rPr lang="en-US" b="1" dirty="0">
                <a:solidFill>
                  <a:srgbClr val="FF0000"/>
                </a:solidFill>
              </a:rPr>
              <a:t>so that they have no alternative but to hire themselves out for wages</a:t>
            </a:r>
            <a:r>
              <a:rPr lang="en-US" dirty="0">
                <a:solidFill>
                  <a:srgbClr val="FF0000"/>
                </a:solidFill>
              </a:rPr>
              <a:t>, for money, in markets where they may have to and often will have to compete to be hired. </a:t>
            </a:r>
            <a:r>
              <a:rPr lang="en-US" dirty="0"/>
              <a:t>There must also be a class of owners of the means of production – land, tools, machines, raw materials – who as employers pay out those wages, wages that are sufficient to sustain the needed labor force in being, but that are less than the value that those workers produce. That surplus value is appropriated by the employers for their own economic purposes. It is the source of their profits and then of the investments that they are able to make in their own and other enterprises. Without the appropriation of surplus value, the value of unrecompensed labor, such investment and, springing from it, the extraordinary rates of growth in productivity that capitalism generates would never have taken place.”</a:t>
            </a:r>
          </a:p>
        </p:txBody>
      </p:sp>
    </p:spTree>
    <p:extLst>
      <p:ext uri="{BB962C8B-B14F-4D97-AF65-F5344CB8AC3E}">
        <p14:creationId xmlns:p14="http://schemas.microsoft.com/office/powerpoint/2010/main" val="35399816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8B616-B361-4A4E-A815-F95CCFA76B94}"/>
              </a:ext>
            </a:extLst>
          </p:cNvPr>
          <p:cNvSpPr>
            <a:spLocks noGrp="1"/>
          </p:cNvSpPr>
          <p:nvPr>
            <p:ph type="title"/>
          </p:nvPr>
        </p:nvSpPr>
        <p:spPr/>
        <p:txBody>
          <a:bodyPr/>
          <a:lstStyle/>
          <a:p>
            <a:r>
              <a:rPr lang="en-US" dirty="0"/>
              <a:t>Marx’s account</a:t>
            </a:r>
          </a:p>
        </p:txBody>
      </p:sp>
      <p:sp>
        <p:nvSpPr>
          <p:cNvPr id="3" name="Content Placeholder 2">
            <a:extLst>
              <a:ext uri="{FF2B5EF4-FFF2-40B4-BE49-F238E27FC236}">
                <a16:creationId xmlns:a16="http://schemas.microsoft.com/office/drawing/2014/main" id="{A0446531-9B27-49F9-8E72-B2794532C657}"/>
              </a:ext>
            </a:extLst>
          </p:cNvPr>
          <p:cNvSpPr>
            <a:spLocks noGrp="1"/>
          </p:cNvSpPr>
          <p:nvPr>
            <p:ph idx="1"/>
          </p:nvPr>
        </p:nvSpPr>
        <p:spPr/>
        <p:txBody>
          <a:bodyPr/>
          <a:lstStyle/>
          <a:p>
            <a:r>
              <a:rPr lang="en-US" dirty="0"/>
              <a:t>In Marx’s account, capitalists pay workers only enough for the worker to be able to survive. </a:t>
            </a:r>
          </a:p>
          <a:p>
            <a:r>
              <a:rPr lang="en-US" dirty="0"/>
              <a:t>Once the worker is hired, he or she is required to work the full workday, and may produce considerably more than they are getting paid. </a:t>
            </a:r>
          </a:p>
          <a:p>
            <a:r>
              <a:rPr lang="en-US" dirty="0"/>
              <a:t>The difference is the surplus value.</a:t>
            </a:r>
          </a:p>
          <a:p>
            <a:r>
              <a:rPr lang="en-US" dirty="0"/>
              <a:t>In this account, surplus value arises because workers are willing to accept lower wages than a person with equal bargaining power would ever accept. </a:t>
            </a:r>
          </a:p>
        </p:txBody>
      </p:sp>
    </p:spTree>
    <p:extLst>
      <p:ext uri="{BB962C8B-B14F-4D97-AF65-F5344CB8AC3E}">
        <p14:creationId xmlns:p14="http://schemas.microsoft.com/office/powerpoint/2010/main" val="31310819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4B22E-41B5-40FD-A4F7-E0CB9C9DB4EE}"/>
              </a:ext>
            </a:extLst>
          </p:cNvPr>
          <p:cNvSpPr>
            <a:spLocks noGrp="1"/>
          </p:cNvSpPr>
          <p:nvPr>
            <p:ph type="title"/>
          </p:nvPr>
        </p:nvSpPr>
        <p:spPr/>
        <p:txBody>
          <a:bodyPr/>
          <a:lstStyle/>
          <a:p>
            <a:r>
              <a:rPr lang="en-US" dirty="0"/>
              <a:t>Catholicism and Marx’s account</a:t>
            </a:r>
          </a:p>
        </p:txBody>
      </p:sp>
      <p:sp>
        <p:nvSpPr>
          <p:cNvPr id="3" name="Content Placeholder 2">
            <a:extLst>
              <a:ext uri="{FF2B5EF4-FFF2-40B4-BE49-F238E27FC236}">
                <a16:creationId xmlns:a16="http://schemas.microsoft.com/office/drawing/2014/main" id="{00B26EAB-CA12-49C0-BE4C-833A049192F4}"/>
              </a:ext>
            </a:extLst>
          </p:cNvPr>
          <p:cNvSpPr>
            <a:spLocks noGrp="1"/>
          </p:cNvSpPr>
          <p:nvPr>
            <p:ph idx="1"/>
          </p:nvPr>
        </p:nvSpPr>
        <p:spPr/>
        <p:txBody>
          <a:bodyPr/>
          <a:lstStyle/>
          <a:p>
            <a:r>
              <a:rPr lang="en-US" dirty="0"/>
              <a:t>A major theme of this course is to find a principled way to settle arguments among Catholics who are relying on different economic models.</a:t>
            </a:r>
          </a:p>
          <a:p>
            <a:r>
              <a:rPr lang="en-US" dirty="0"/>
              <a:t>Marx’s model is interesting and provocative.</a:t>
            </a:r>
          </a:p>
          <a:p>
            <a:r>
              <a:rPr lang="en-US" dirty="0"/>
              <a:t>But we need to find a variety of ways to explain why surplus may exist, and then see which of these explanations best fits the data.</a:t>
            </a:r>
          </a:p>
        </p:txBody>
      </p:sp>
    </p:spTree>
    <p:extLst>
      <p:ext uri="{BB962C8B-B14F-4D97-AF65-F5344CB8AC3E}">
        <p14:creationId xmlns:p14="http://schemas.microsoft.com/office/powerpoint/2010/main" val="40586991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5F324-9026-4ADD-AF7B-218D0DD5E521}"/>
              </a:ext>
            </a:extLst>
          </p:cNvPr>
          <p:cNvSpPr>
            <a:spLocks noGrp="1"/>
          </p:cNvSpPr>
          <p:nvPr>
            <p:ph type="title"/>
          </p:nvPr>
        </p:nvSpPr>
        <p:spPr/>
        <p:txBody>
          <a:bodyPr/>
          <a:lstStyle/>
          <a:p>
            <a:r>
              <a:rPr lang="en-US" dirty="0"/>
              <a:t>Production Experiment</a:t>
            </a:r>
          </a:p>
        </p:txBody>
      </p:sp>
      <p:sp>
        <p:nvSpPr>
          <p:cNvPr id="3" name="Content Placeholder 2">
            <a:extLst>
              <a:ext uri="{FF2B5EF4-FFF2-40B4-BE49-F238E27FC236}">
                <a16:creationId xmlns:a16="http://schemas.microsoft.com/office/drawing/2014/main" id="{ED05EAE5-63C4-492B-92F0-DFA937429336}"/>
              </a:ext>
            </a:extLst>
          </p:cNvPr>
          <p:cNvSpPr>
            <a:spLocks noGrp="1"/>
          </p:cNvSpPr>
          <p:nvPr>
            <p:ph idx="1"/>
          </p:nvPr>
        </p:nvSpPr>
        <p:spPr/>
        <p:txBody>
          <a:bodyPr/>
          <a:lstStyle/>
          <a:p>
            <a:r>
              <a:rPr lang="en-US" dirty="0"/>
              <a:t>To better understand why labor surplus might exist, we have to start by trying to better understand production itself.</a:t>
            </a:r>
          </a:p>
          <a:p>
            <a:r>
              <a:rPr lang="en-US" dirty="0"/>
              <a:t>Are there any patterns in production which are ubiquitous? </a:t>
            </a:r>
          </a:p>
          <a:p>
            <a:r>
              <a:rPr lang="en-US" dirty="0"/>
              <a:t>Let’s explore with a Production Experiment. </a:t>
            </a:r>
          </a:p>
        </p:txBody>
      </p:sp>
    </p:spTree>
    <p:extLst>
      <p:ext uri="{BB962C8B-B14F-4D97-AF65-F5344CB8AC3E}">
        <p14:creationId xmlns:p14="http://schemas.microsoft.com/office/powerpoint/2010/main" val="25901260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7EF2B-3434-46F7-A0E0-DFCC34CCCC76}"/>
              </a:ext>
            </a:extLst>
          </p:cNvPr>
          <p:cNvSpPr>
            <a:spLocks noGrp="1"/>
          </p:cNvSpPr>
          <p:nvPr>
            <p:ph type="title"/>
          </p:nvPr>
        </p:nvSpPr>
        <p:spPr/>
        <p:txBody>
          <a:bodyPr/>
          <a:lstStyle/>
          <a:p>
            <a:r>
              <a:rPr lang="en-US" dirty="0"/>
              <a:t>Law of Diminishing Marginal Product</a:t>
            </a:r>
          </a:p>
        </p:txBody>
      </p:sp>
      <p:sp>
        <p:nvSpPr>
          <p:cNvPr id="3" name="Content Placeholder 2">
            <a:extLst>
              <a:ext uri="{FF2B5EF4-FFF2-40B4-BE49-F238E27FC236}">
                <a16:creationId xmlns:a16="http://schemas.microsoft.com/office/drawing/2014/main" id="{A4BC28D6-2A25-4FEB-89DA-BBFA34DB17EE}"/>
              </a:ext>
            </a:extLst>
          </p:cNvPr>
          <p:cNvSpPr>
            <a:spLocks noGrp="1"/>
          </p:cNvSpPr>
          <p:nvPr>
            <p:ph idx="1"/>
          </p:nvPr>
        </p:nvSpPr>
        <p:spPr/>
        <p:txBody>
          <a:bodyPr/>
          <a:lstStyle/>
          <a:p>
            <a:r>
              <a:rPr lang="en-US" dirty="0"/>
              <a:t>Each additional unit of input adds less to the total product than the previous unit did.</a:t>
            </a:r>
          </a:p>
          <a:p>
            <a:r>
              <a:rPr lang="en-US" dirty="0"/>
              <a:t>An additional input is called a marginal input.</a:t>
            </a:r>
          </a:p>
          <a:p>
            <a:r>
              <a:rPr lang="en-US" dirty="0"/>
              <a:t>The additional output produced by a marginal input is called its marginal product.</a:t>
            </a:r>
          </a:p>
          <a:p>
            <a:r>
              <a:rPr lang="en-US" dirty="0"/>
              <a:t>As the number of inputs increases, the marginal product of each subsequent input decreases.</a:t>
            </a:r>
          </a:p>
          <a:p>
            <a:r>
              <a:rPr lang="en-US" dirty="0"/>
              <a:t>This is the Law of Diminishing Marginal Product.</a:t>
            </a:r>
          </a:p>
        </p:txBody>
      </p:sp>
    </p:spTree>
    <p:extLst>
      <p:ext uri="{BB962C8B-B14F-4D97-AF65-F5344CB8AC3E}">
        <p14:creationId xmlns:p14="http://schemas.microsoft.com/office/powerpoint/2010/main" val="16133273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8B02B-372A-4C01-BA83-ADBC1ED0000A}"/>
              </a:ext>
            </a:extLst>
          </p:cNvPr>
          <p:cNvSpPr>
            <a:spLocks noGrp="1"/>
          </p:cNvSpPr>
          <p:nvPr>
            <p:ph type="title"/>
          </p:nvPr>
        </p:nvSpPr>
        <p:spPr/>
        <p:txBody>
          <a:bodyPr/>
          <a:lstStyle/>
          <a:p>
            <a:r>
              <a:rPr lang="en-US" dirty="0"/>
              <a:t>What causes diminishing marginal product?</a:t>
            </a:r>
          </a:p>
        </p:txBody>
      </p:sp>
      <p:sp>
        <p:nvSpPr>
          <p:cNvPr id="3" name="Content Placeholder 2">
            <a:extLst>
              <a:ext uri="{FF2B5EF4-FFF2-40B4-BE49-F238E27FC236}">
                <a16:creationId xmlns:a16="http://schemas.microsoft.com/office/drawing/2014/main" id="{29B494BC-C110-4815-9B4E-4DC57286BA65}"/>
              </a:ext>
            </a:extLst>
          </p:cNvPr>
          <p:cNvSpPr>
            <a:spLocks noGrp="1"/>
          </p:cNvSpPr>
          <p:nvPr>
            <p:ph idx="1"/>
          </p:nvPr>
        </p:nvSpPr>
        <p:spPr/>
        <p:txBody>
          <a:bodyPr/>
          <a:lstStyle/>
          <a:p>
            <a:r>
              <a:rPr lang="en-US" dirty="0"/>
              <a:t>You, the variable inputs, were becoming congested on the fixed input, the production floor.</a:t>
            </a:r>
          </a:p>
          <a:p>
            <a:r>
              <a:rPr lang="en-US" dirty="0"/>
              <a:t>As the variable inputs become congested on the fixed input, each subsequent variable input adds less to production than the previous one did.</a:t>
            </a:r>
          </a:p>
          <a:p>
            <a:endParaRPr lang="en-US" dirty="0"/>
          </a:p>
        </p:txBody>
      </p:sp>
    </p:spTree>
    <p:extLst>
      <p:ext uri="{BB962C8B-B14F-4D97-AF65-F5344CB8AC3E}">
        <p14:creationId xmlns:p14="http://schemas.microsoft.com/office/powerpoint/2010/main" val="156443497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8B02B-372A-4C01-BA83-ADBC1ED0000A}"/>
              </a:ext>
            </a:extLst>
          </p:cNvPr>
          <p:cNvSpPr>
            <a:spLocks noGrp="1"/>
          </p:cNvSpPr>
          <p:nvPr>
            <p:ph type="title"/>
          </p:nvPr>
        </p:nvSpPr>
        <p:spPr/>
        <p:txBody>
          <a:bodyPr/>
          <a:lstStyle/>
          <a:p>
            <a:r>
              <a:rPr lang="en-US" dirty="0"/>
              <a:t>What causes diminishing marginal product?</a:t>
            </a:r>
          </a:p>
        </p:txBody>
      </p:sp>
      <p:sp>
        <p:nvSpPr>
          <p:cNvPr id="3" name="Content Placeholder 2">
            <a:extLst>
              <a:ext uri="{FF2B5EF4-FFF2-40B4-BE49-F238E27FC236}">
                <a16:creationId xmlns:a16="http://schemas.microsoft.com/office/drawing/2014/main" id="{29B494BC-C110-4815-9B4E-4DC57286BA65}"/>
              </a:ext>
            </a:extLst>
          </p:cNvPr>
          <p:cNvSpPr>
            <a:spLocks noGrp="1"/>
          </p:cNvSpPr>
          <p:nvPr>
            <p:ph idx="1"/>
          </p:nvPr>
        </p:nvSpPr>
        <p:spPr/>
        <p:txBody>
          <a:bodyPr/>
          <a:lstStyle/>
          <a:p>
            <a:r>
              <a:rPr lang="en-US" dirty="0"/>
              <a:t>Is this something that likely only affects physical production, or do you think it might affect a broader set of production settings?</a:t>
            </a:r>
          </a:p>
          <a:p>
            <a:r>
              <a:rPr lang="en-US" dirty="0"/>
              <a:t>IBM: the Mythical Man Month</a:t>
            </a:r>
          </a:p>
          <a:p>
            <a:endParaRPr lang="en-US" dirty="0"/>
          </a:p>
        </p:txBody>
      </p:sp>
    </p:spTree>
    <p:extLst>
      <p:ext uri="{BB962C8B-B14F-4D97-AF65-F5344CB8AC3E}">
        <p14:creationId xmlns:p14="http://schemas.microsoft.com/office/powerpoint/2010/main" val="6519099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8B02B-372A-4C01-BA83-ADBC1ED0000A}"/>
              </a:ext>
            </a:extLst>
          </p:cNvPr>
          <p:cNvSpPr>
            <a:spLocks noGrp="1"/>
          </p:cNvSpPr>
          <p:nvPr>
            <p:ph type="title"/>
          </p:nvPr>
        </p:nvSpPr>
        <p:spPr/>
        <p:txBody>
          <a:bodyPr/>
          <a:lstStyle/>
          <a:p>
            <a:r>
              <a:rPr lang="en-US" dirty="0"/>
              <a:t>What causes diminishing marginal product?</a:t>
            </a:r>
          </a:p>
        </p:txBody>
      </p:sp>
      <p:sp>
        <p:nvSpPr>
          <p:cNvPr id="3" name="Content Placeholder 2">
            <a:extLst>
              <a:ext uri="{FF2B5EF4-FFF2-40B4-BE49-F238E27FC236}">
                <a16:creationId xmlns:a16="http://schemas.microsoft.com/office/drawing/2014/main" id="{29B494BC-C110-4815-9B4E-4DC57286BA65}"/>
              </a:ext>
            </a:extLst>
          </p:cNvPr>
          <p:cNvSpPr>
            <a:spLocks noGrp="1"/>
          </p:cNvSpPr>
          <p:nvPr>
            <p:ph idx="1"/>
          </p:nvPr>
        </p:nvSpPr>
        <p:spPr/>
        <p:txBody>
          <a:bodyPr/>
          <a:lstStyle/>
          <a:p>
            <a:r>
              <a:rPr lang="en-US" dirty="0"/>
              <a:t>Are there any exceptions to Diminishing Marginal Product?</a:t>
            </a:r>
          </a:p>
          <a:p>
            <a:r>
              <a:rPr lang="en-US" dirty="0"/>
              <a:t>Learning by Doing</a:t>
            </a:r>
          </a:p>
          <a:p>
            <a:r>
              <a:rPr lang="en-US" dirty="0"/>
              <a:t>Division of Labor</a:t>
            </a:r>
          </a:p>
          <a:p>
            <a:r>
              <a:rPr lang="en-US" dirty="0"/>
              <a:t>There are inherent limitations in these exceptions</a:t>
            </a:r>
          </a:p>
          <a:p>
            <a:endParaRPr lang="en-US" dirty="0"/>
          </a:p>
          <a:p>
            <a:endParaRPr lang="en-US" dirty="0"/>
          </a:p>
        </p:txBody>
      </p:sp>
    </p:spTree>
    <p:extLst>
      <p:ext uri="{BB962C8B-B14F-4D97-AF65-F5344CB8AC3E}">
        <p14:creationId xmlns:p14="http://schemas.microsoft.com/office/powerpoint/2010/main" val="79329456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CFC0D-BDAA-4341-9373-5462C0549111}"/>
              </a:ext>
            </a:extLst>
          </p:cNvPr>
          <p:cNvSpPr>
            <a:spLocks noGrp="1"/>
          </p:cNvSpPr>
          <p:nvPr>
            <p:ph type="title"/>
          </p:nvPr>
        </p:nvSpPr>
        <p:spPr/>
        <p:txBody>
          <a:bodyPr/>
          <a:lstStyle/>
          <a:p>
            <a:r>
              <a:rPr lang="en-US" dirty="0"/>
              <a:t>What does this imply about surplus?</a:t>
            </a:r>
          </a:p>
        </p:txBody>
      </p:sp>
      <p:sp>
        <p:nvSpPr>
          <p:cNvPr id="3" name="Content Placeholder 2">
            <a:extLst>
              <a:ext uri="{FF2B5EF4-FFF2-40B4-BE49-F238E27FC236}">
                <a16:creationId xmlns:a16="http://schemas.microsoft.com/office/drawing/2014/main" id="{7677CEB2-4DC0-402F-98F3-A2F110BD606C}"/>
              </a:ext>
            </a:extLst>
          </p:cNvPr>
          <p:cNvSpPr>
            <a:spLocks noGrp="1"/>
          </p:cNvSpPr>
          <p:nvPr>
            <p:ph idx="1"/>
          </p:nvPr>
        </p:nvSpPr>
        <p:spPr/>
        <p:txBody>
          <a:bodyPr/>
          <a:lstStyle/>
          <a:p>
            <a:r>
              <a:rPr lang="en-US" dirty="0"/>
              <a:t>If Diminishing Marginal Product is ubiquitous in joint production, then does that imply any rule that is also ubiquitous about the existence of surplus value?</a:t>
            </a:r>
          </a:p>
          <a:p>
            <a:r>
              <a:rPr lang="en-US" dirty="0"/>
              <a:t>To see whether this is the case, let’s write on the board a hypothetical scenario that combines things about markets from Lecture 2 with the things about production which we just learned.</a:t>
            </a:r>
          </a:p>
          <a:p>
            <a:r>
              <a:rPr lang="en-US" dirty="0"/>
              <a:t>Notice the difference between Average Product of Labor (APL) and Marginal Product of Labor (MPL)</a:t>
            </a:r>
          </a:p>
        </p:txBody>
      </p:sp>
    </p:spTree>
    <p:extLst>
      <p:ext uri="{BB962C8B-B14F-4D97-AF65-F5344CB8AC3E}">
        <p14:creationId xmlns:p14="http://schemas.microsoft.com/office/powerpoint/2010/main" val="410742207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85D83-99B2-449F-802F-12CF3BF1C240}"/>
              </a:ext>
            </a:extLst>
          </p:cNvPr>
          <p:cNvSpPr>
            <a:spLocks noGrp="1"/>
          </p:cNvSpPr>
          <p:nvPr>
            <p:ph type="title"/>
          </p:nvPr>
        </p:nvSpPr>
        <p:spPr/>
        <p:txBody>
          <a:bodyPr/>
          <a:lstStyle/>
          <a:p>
            <a:r>
              <a:rPr lang="en-US" dirty="0">
                <a:sym typeface="Wingdings" panose="05000000000000000000" pitchFamily="2" charset="2"/>
              </a:rPr>
              <a:t>VMPL = MPL * P</a:t>
            </a:r>
            <a:endParaRPr lang="en-US" dirty="0"/>
          </a:p>
        </p:txBody>
      </p:sp>
      <p:sp>
        <p:nvSpPr>
          <p:cNvPr id="3" name="Content Placeholder 2">
            <a:extLst>
              <a:ext uri="{FF2B5EF4-FFF2-40B4-BE49-F238E27FC236}">
                <a16:creationId xmlns:a16="http://schemas.microsoft.com/office/drawing/2014/main" id="{8B4B4E78-1999-4A4E-9B1C-E2B589A4047F}"/>
              </a:ext>
            </a:extLst>
          </p:cNvPr>
          <p:cNvSpPr>
            <a:spLocks noGrp="1"/>
          </p:cNvSpPr>
          <p:nvPr>
            <p:ph idx="1"/>
          </p:nvPr>
        </p:nvSpPr>
        <p:spPr/>
        <p:txBody>
          <a:bodyPr/>
          <a:lstStyle/>
          <a:p>
            <a:r>
              <a:rPr lang="en-US" dirty="0"/>
              <a:t>The Value of the Marginal Product of Labor (VMPL) equals the Marginal Product of Labor (MPL) times the price in the marketplace for each unit of output.</a:t>
            </a:r>
          </a:p>
          <a:p>
            <a:r>
              <a:rPr lang="en-US" dirty="0"/>
              <a:t>What slope does the Value of the Marginal Product of Labor have?</a:t>
            </a:r>
          </a:p>
        </p:txBody>
      </p:sp>
    </p:spTree>
    <p:extLst>
      <p:ext uri="{BB962C8B-B14F-4D97-AF65-F5344CB8AC3E}">
        <p14:creationId xmlns:p14="http://schemas.microsoft.com/office/powerpoint/2010/main" val="4085737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67078-05A5-417E-B7F8-E8DC6A82860D}"/>
              </a:ext>
            </a:extLst>
          </p:cNvPr>
          <p:cNvSpPr>
            <a:spLocks noGrp="1"/>
          </p:cNvSpPr>
          <p:nvPr>
            <p:ph type="title"/>
          </p:nvPr>
        </p:nvSpPr>
        <p:spPr/>
        <p:txBody>
          <a:bodyPr/>
          <a:lstStyle/>
          <a:p>
            <a:r>
              <a:rPr lang="en-US" dirty="0"/>
              <a:t>The problem of joint production</a:t>
            </a:r>
          </a:p>
        </p:txBody>
      </p:sp>
      <p:sp>
        <p:nvSpPr>
          <p:cNvPr id="3" name="Content Placeholder 2">
            <a:extLst>
              <a:ext uri="{FF2B5EF4-FFF2-40B4-BE49-F238E27FC236}">
                <a16:creationId xmlns:a16="http://schemas.microsoft.com/office/drawing/2014/main" id="{CE61A347-CD2A-49F8-966F-3C8741F4EFFD}"/>
              </a:ext>
            </a:extLst>
          </p:cNvPr>
          <p:cNvSpPr>
            <a:spLocks noGrp="1"/>
          </p:cNvSpPr>
          <p:nvPr>
            <p:ph idx="1"/>
          </p:nvPr>
        </p:nvSpPr>
        <p:spPr/>
        <p:txBody>
          <a:bodyPr/>
          <a:lstStyle/>
          <a:p>
            <a:r>
              <a:rPr lang="en-US" dirty="0"/>
              <a:t>Much of human life involves and depends on </a:t>
            </a:r>
            <a:r>
              <a:rPr lang="en-US" i="1" dirty="0"/>
              <a:t>joint production</a:t>
            </a:r>
            <a:r>
              <a:rPr lang="en-US" dirty="0"/>
              <a:t>: groups of people working together to produce what could never be produced separately.</a:t>
            </a:r>
          </a:p>
          <a:p>
            <a:endParaRPr lang="en-US" dirty="0"/>
          </a:p>
        </p:txBody>
      </p:sp>
    </p:spTree>
    <p:extLst>
      <p:ext uri="{BB962C8B-B14F-4D97-AF65-F5344CB8AC3E}">
        <p14:creationId xmlns:p14="http://schemas.microsoft.com/office/powerpoint/2010/main" val="33128456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956B9C-0668-4CDA-B08F-3100F72C37CB}"/>
              </a:ext>
            </a:extLst>
          </p:cNvPr>
          <p:cNvSpPr>
            <a:spLocks noGrp="1"/>
          </p:cNvSpPr>
          <p:nvPr>
            <p:ph type="title"/>
          </p:nvPr>
        </p:nvSpPr>
        <p:spPr/>
        <p:txBody>
          <a:bodyPr/>
          <a:lstStyle/>
          <a:p>
            <a:r>
              <a:rPr lang="en-US" dirty="0"/>
              <a:t>How many workers should work together?</a:t>
            </a:r>
          </a:p>
        </p:txBody>
      </p:sp>
      <p:sp>
        <p:nvSpPr>
          <p:cNvPr id="3" name="Content Placeholder 2">
            <a:extLst>
              <a:ext uri="{FF2B5EF4-FFF2-40B4-BE49-F238E27FC236}">
                <a16:creationId xmlns:a16="http://schemas.microsoft.com/office/drawing/2014/main" id="{14F34497-B7EF-4848-A73B-FAF2A9912243}"/>
              </a:ext>
            </a:extLst>
          </p:cNvPr>
          <p:cNvSpPr>
            <a:spLocks noGrp="1"/>
          </p:cNvSpPr>
          <p:nvPr>
            <p:ph idx="1"/>
          </p:nvPr>
        </p:nvSpPr>
        <p:spPr/>
        <p:txBody>
          <a:bodyPr/>
          <a:lstStyle/>
          <a:p>
            <a:r>
              <a:rPr lang="en-US" dirty="0"/>
              <a:t>Now we can get a step further to understanding how workers will work together, and how they may get paid.</a:t>
            </a:r>
          </a:p>
          <a:p>
            <a:r>
              <a:rPr lang="en-US" dirty="0"/>
              <a:t> The community that is engaged in this joint production will tend to engage in interactions that are commutatively just on its side: i.e., whose benefits to the community are greater than or equal to the costs to the community.</a:t>
            </a:r>
          </a:p>
          <a:p>
            <a:r>
              <a:rPr lang="en-US" dirty="0"/>
              <a:t>Thus, in deciding how many workers to demand for the joint production, it will consider the VMPL.</a:t>
            </a:r>
          </a:p>
        </p:txBody>
      </p:sp>
    </p:spTree>
    <p:extLst>
      <p:ext uri="{BB962C8B-B14F-4D97-AF65-F5344CB8AC3E}">
        <p14:creationId xmlns:p14="http://schemas.microsoft.com/office/powerpoint/2010/main" val="26190482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13167-2D53-4D44-A79B-7F61125F3E6E}"/>
              </a:ext>
            </a:extLst>
          </p:cNvPr>
          <p:cNvSpPr>
            <a:spLocks noGrp="1"/>
          </p:cNvSpPr>
          <p:nvPr>
            <p:ph type="title"/>
          </p:nvPr>
        </p:nvSpPr>
        <p:spPr/>
        <p:txBody>
          <a:bodyPr/>
          <a:lstStyle/>
          <a:p>
            <a:r>
              <a:rPr lang="en-US" dirty="0">
                <a:sym typeface="Wingdings" panose="05000000000000000000" pitchFamily="2" charset="2"/>
              </a:rPr>
              <a:t>Labor Demand = VMPL</a:t>
            </a:r>
            <a:endParaRPr lang="en-US" dirty="0"/>
          </a:p>
        </p:txBody>
      </p:sp>
      <p:sp>
        <p:nvSpPr>
          <p:cNvPr id="3" name="Content Placeholder 2">
            <a:extLst>
              <a:ext uri="{FF2B5EF4-FFF2-40B4-BE49-F238E27FC236}">
                <a16:creationId xmlns:a16="http://schemas.microsoft.com/office/drawing/2014/main" id="{9342A044-4994-4CE7-A354-A5E2C82DC351}"/>
              </a:ext>
            </a:extLst>
          </p:cNvPr>
          <p:cNvSpPr>
            <a:spLocks noGrp="1"/>
          </p:cNvSpPr>
          <p:nvPr>
            <p:ph idx="1"/>
          </p:nvPr>
        </p:nvSpPr>
        <p:spPr/>
        <p:txBody>
          <a:bodyPr/>
          <a:lstStyle/>
          <a:p>
            <a:r>
              <a:rPr lang="en-US" dirty="0"/>
              <a:t>In fact, it looks like the labor demand curve is the VMPL curve.</a:t>
            </a:r>
          </a:p>
          <a:p>
            <a:r>
              <a:rPr lang="en-US" dirty="0"/>
              <a:t>To see why, consider the example we wrote on the board.</a:t>
            </a:r>
          </a:p>
          <a:p>
            <a:r>
              <a:rPr lang="en-US" dirty="0"/>
              <a:t>Now we see a connection between two laws that both start with D.</a:t>
            </a:r>
          </a:p>
          <a:p>
            <a:r>
              <a:rPr lang="en-US" dirty="0"/>
              <a:t>What is that connection?</a:t>
            </a:r>
          </a:p>
        </p:txBody>
      </p:sp>
    </p:spTree>
    <p:extLst>
      <p:ext uri="{BB962C8B-B14F-4D97-AF65-F5344CB8AC3E}">
        <p14:creationId xmlns:p14="http://schemas.microsoft.com/office/powerpoint/2010/main" val="9573145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E1DE5E-4C42-451F-8ABC-3270215DBF85}"/>
              </a:ext>
            </a:extLst>
          </p:cNvPr>
          <p:cNvSpPr>
            <a:spLocks noGrp="1"/>
          </p:cNvSpPr>
          <p:nvPr>
            <p:ph type="title"/>
          </p:nvPr>
        </p:nvSpPr>
        <p:spPr/>
        <p:txBody>
          <a:bodyPr>
            <a:normAutofit/>
          </a:bodyPr>
          <a:lstStyle/>
          <a:p>
            <a:r>
              <a:rPr lang="en-US" dirty="0">
                <a:sym typeface="Wingdings" panose="05000000000000000000" pitchFamily="2" charset="2"/>
              </a:rPr>
              <a:t>Negotiating on the margin and commutative justice</a:t>
            </a:r>
            <a:endParaRPr lang="en-US" dirty="0"/>
          </a:p>
        </p:txBody>
      </p:sp>
      <p:sp>
        <p:nvSpPr>
          <p:cNvPr id="3" name="Content Placeholder 2">
            <a:extLst>
              <a:ext uri="{FF2B5EF4-FFF2-40B4-BE49-F238E27FC236}">
                <a16:creationId xmlns:a16="http://schemas.microsoft.com/office/drawing/2014/main" id="{645C9FAC-CB9B-4C7A-9267-DA5ECF3B9D00}"/>
              </a:ext>
            </a:extLst>
          </p:cNvPr>
          <p:cNvSpPr>
            <a:spLocks noGrp="1"/>
          </p:cNvSpPr>
          <p:nvPr>
            <p:ph idx="1"/>
          </p:nvPr>
        </p:nvSpPr>
        <p:spPr/>
        <p:txBody>
          <a:bodyPr/>
          <a:lstStyle/>
          <a:p>
            <a:r>
              <a:rPr lang="en-US" dirty="0"/>
              <a:t>Likewise, from the perspective of the worker who is considering teaming up with the community that is jointly producing, the worker may want to consider what is commutatively just on his or her side as well</a:t>
            </a:r>
          </a:p>
          <a:p>
            <a:r>
              <a:rPr lang="en-US" dirty="0"/>
              <a:t>In that case, he or she will want to make sure to get his or her due.</a:t>
            </a:r>
          </a:p>
          <a:p>
            <a:r>
              <a:rPr lang="en-US" dirty="0"/>
              <a:t>In other words, if that person has added X amount to production, he or she will want to get a roughly equal amount in payment.</a:t>
            </a:r>
          </a:p>
          <a:p>
            <a:r>
              <a:rPr lang="en-US" dirty="0"/>
              <a:t>Here we get to the crux of the problem again: how will anything be left over after payroll? </a:t>
            </a:r>
          </a:p>
        </p:txBody>
      </p:sp>
    </p:spTree>
    <p:extLst>
      <p:ext uri="{BB962C8B-B14F-4D97-AF65-F5344CB8AC3E}">
        <p14:creationId xmlns:p14="http://schemas.microsoft.com/office/powerpoint/2010/main" val="22385952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8A814-4D31-429C-AE2A-2912611DBCC3}"/>
              </a:ext>
            </a:extLst>
          </p:cNvPr>
          <p:cNvSpPr>
            <a:spLocks noGrp="1"/>
          </p:cNvSpPr>
          <p:nvPr>
            <p:ph type="title"/>
          </p:nvPr>
        </p:nvSpPr>
        <p:spPr/>
        <p:txBody>
          <a:bodyPr>
            <a:normAutofit/>
          </a:bodyPr>
          <a:lstStyle/>
          <a:p>
            <a:r>
              <a:rPr lang="en-US" dirty="0">
                <a:sym typeface="Wingdings" panose="05000000000000000000" pitchFamily="2" charset="2"/>
              </a:rPr>
              <a:t>In-class problem</a:t>
            </a:r>
            <a:endParaRPr lang="en-US" dirty="0"/>
          </a:p>
        </p:txBody>
      </p:sp>
      <p:sp>
        <p:nvSpPr>
          <p:cNvPr id="3" name="Content Placeholder 2">
            <a:extLst>
              <a:ext uri="{FF2B5EF4-FFF2-40B4-BE49-F238E27FC236}">
                <a16:creationId xmlns:a16="http://schemas.microsoft.com/office/drawing/2014/main" id="{18991BE3-E14B-4FD7-A016-B041BE35856C}"/>
              </a:ext>
            </a:extLst>
          </p:cNvPr>
          <p:cNvSpPr>
            <a:spLocks noGrp="1"/>
          </p:cNvSpPr>
          <p:nvPr>
            <p:ph idx="1"/>
          </p:nvPr>
        </p:nvSpPr>
        <p:spPr/>
        <p:txBody>
          <a:bodyPr/>
          <a:lstStyle/>
          <a:p>
            <a:r>
              <a:rPr lang="en-US" dirty="0"/>
              <a:t>Working in small groups, try to come up with an explanation for how we can simultaneously get:</a:t>
            </a:r>
          </a:p>
          <a:p>
            <a:pPr lvl="1"/>
            <a:r>
              <a:rPr lang="en-US" dirty="0"/>
              <a:t>Commutatively just exchanges between the community and individual workers (i.e., trading likes for likes, each worker gets what he or she puts in, and the community pays exactly for what it gets).</a:t>
            </a:r>
          </a:p>
          <a:p>
            <a:pPr lvl="1"/>
            <a:r>
              <a:rPr lang="en-US" dirty="0"/>
              <a:t>Something left over after total payroll is paid</a:t>
            </a:r>
          </a:p>
        </p:txBody>
      </p:sp>
    </p:spTree>
    <p:extLst>
      <p:ext uri="{BB962C8B-B14F-4D97-AF65-F5344CB8AC3E}">
        <p14:creationId xmlns:p14="http://schemas.microsoft.com/office/powerpoint/2010/main" val="10977827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B1A6E-4D6B-4C64-A3DF-1D4F58AB7394}"/>
              </a:ext>
            </a:extLst>
          </p:cNvPr>
          <p:cNvSpPr>
            <a:spLocks noGrp="1"/>
          </p:cNvSpPr>
          <p:nvPr>
            <p:ph type="title"/>
          </p:nvPr>
        </p:nvSpPr>
        <p:spPr/>
        <p:txBody>
          <a:bodyPr/>
          <a:lstStyle/>
          <a:p>
            <a:r>
              <a:rPr lang="en-US" dirty="0">
                <a:sym typeface="Wingdings" panose="05000000000000000000" pitchFamily="2" charset="2"/>
              </a:rPr>
              <a:t>Workers paid their VMPL</a:t>
            </a:r>
            <a:endParaRPr lang="en-US" dirty="0"/>
          </a:p>
        </p:txBody>
      </p:sp>
      <p:sp>
        <p:nvSpPr>
          <p:cNvPr id="3" name="Content Placeholder 2">
            <a:extLst>
              <a:ext uri="{FF2B5EF4-FFF2-40B4-BE49-F238E27FC236}">
                <a16:creationId xmlns:a16="http://schemas.microsoft.com/office/drawing/2014/main" id="{E4332BB3-3982-4FAB-97E8-9C739B96C85D}"/>
              </a:ext>
            </a:extLst>
          </p:cNvPr>
          <p:cNvSpPr>
            <a:spLocks noGrp="1"/>
          </p:cNvSpPr>
          <p:nvPr>
            <p:ph idx="1"/>
          </p:nvPr>
        </p:nvSpPr>
        <p:spPr/>
        <p:txBody>
          <a:bodyPr/>
          <a:lstStyle/>
          <a:p>
            <a:r>
              <a:rPr lang="en-US" dirty="0"/>
              <a:t>The solution is that each worker gets paid their VMPL.</a:t>
            </a:r>
          </a:p>
          <a:p>
            <a:r>
              <a:rPr lang="en-US" dirty="0"/>
              <a:t>And the sum of the VMPLS must be less than the sum of the AMPLs, or, in other words, the total product.</a:t>
            </a:r>
          </a:p>
          <a:p>
            <a:r>
              <a:rPr lang="en-US" dirty="0"/>
              <a:t>This is because of the Law of Diminishing Marginal Product.</a:t>
            </a:r>
          </a:p>
          <a:p>
            <a:r>
              <a:rPr lang="en-US" dirty="0"/>
              <a:t>Which itself is because of the fact that human beings are embodied in space and time, and therefore experience congestion in space and time whenever they work together. </a:t>
            </a:r>
          </a:p>
          <a:p>
            <a:r>
              <a:rPr lang="en-US" dirty="0"/>
              <a:t>This is the Marginalist account of surplus value.</a:t>
            </a:r>
          </a:p>
        </p:txBody>
      </p:sp>
    </p:spTree>
    <p:extLst>
      <p:ext uri="{BB962C8B-B14F-4D97-AF65-F5344CB8AC3E}">
        <p14:creationId xmlns:p14="http://schemas.microsoft.com/office/powerpoint/2010/main" val="1344640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B1A6E-4D6B-4C64-A3DF-1D4F58AB7394}"/>
              </a:ext>
            </a:extLst>
          </p:cNvPr>
          <p:cNvSpPr>
            <a:spLocks noGrp="1"/>
          </p:cNvSpPr>
          <p:nvPr>
            <p:ph type="title"/>
          </p:nvPr>
        </p:nvSpPr>
        <p:spPr/>
        <p:txBody>
          <a:bodyPr/>
          <a:lstStyle/>
          <a:p>
            <a:r>
              <a:rPr lang="en-US" dirty="0">
                <a:sym typeface="Wingdings" panose="05000000000000000000" pitchFamily="2" charset="2"/>
              </a:rPr>
              <a:t>What to believe? Taking it to the data</a:t>
            </a:r>
            <a:endParaRPr lang="en-US" dirty="0"/>
          </a:p>
        </p:txBody>
      </p:sp>
      <p:sp>
        <p:nvSpPr>
          <p:cNvPr id="3" name="Content Placeholder 2">
            <a:extLst>
              <a:ext uri="{FF2B5EF4-FFF2-40B4-BE49-F238E27FC236}">
                <a16:creationId xmlns:a16="http://schemas.microsoft.com/office/drawing/2014/main" id="{E4332BB3-3982-4FAB-97E8-9C739B96C85D}"/>
              </a:ext>
            </a:extLst>
          </p:cNvPr>
          <p:cNvSpPr>
            <a:spLocks noGrp="1"/>
          </p:cNvSpPr>
          <p:nvPr>
            <p:ph idx="1"/>
          </p:nvPr>
        </p:nvSpPr>
        <p:spPr/>
        <p:txBody>
          <a:bodyPr>
            <a:normAutofit/>
          </a:bodyPr>
          <a:lstStyle/>
          <a:p>
            <a:r>
              <a:rPr lang="en-US" dirty="0"/>
              <a:t>We need a principled way to distinguish between how much we should believe the Marxian account, and how much we should believe the Marginalist account.</a:t>
            </a:r>
          </a:p>
          <a:p>
            <a:r>
              <a:rPr lang="en-US" dirty="0"/>
              <a:t>Empirical Viewpoint: To distinguish between the Marxian account and the Marginalist account, let’s look at the data.</a:t>
            </a:r>
          </a:p>
          <a:p>
            <a:r>
              <a:rPr lang="en-US" dirty="0"/>
              <a:t>My friend worked for about ten years for the Internal Revenue Service research department (now he’s a professor).</a:t>
            </a:r>
          </a:p>
          <a:p>
            <a:r>
              <a:rPr lang="en-US" dirty="0"/>
              <a:t>He did a study that looked at quasi-random variation in the number of workers in any given setting of joint production.</a:t>
            </a:r>
          </a:p>
        </p:txBody>
      </p:sp>
    </p:spTree>
    <p:extLst>
      <p:ext uri="{BB962C8B-B14F-4D97-AF65-F5344CB8AC3E}">
        <p14:creationId xmlns:p14="http://schemas.microsoft.com/office/powerpoint/2010/main" val="1570054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B1A6E-4D6B-4C64-A3DF-1D4F58AB7394}"/>
              </a:ext>
            </a:extLst>
          </p:cNvPr>
          <p:cNvSpPr>
            <a:spLocks noGrp="1"/>
          </p:cNvSpPr>
          <p:nvPr>
            <p:ph type="title"/>
          </p:nvPr>
        </p:nvSpPr>
        <p:spPr/>
        <p:txBody>
          <a:bodyPr/>
          <a:lstStyle/>
          <a:p>
            <a:r>
              <a:rPr lang="en-US" dirty="0">
                <a:sym typeface="Wingdings" panose="05000000000000000000" pitchFamily="2" charset="2"/>
              </a:rPr>
              <a:t>What to believe? Taking it to the data</a:t>
            </a:r>
            <a:endParaRPr lang="en-US" dirty="0"/>
          </a:p>
        </p:txBody>
      </p:sp>
      <p:sp>
        <p:nvSpPr>
          <p:cNvPr id="3" name="Content Placeholder 2">
            <a:extLst>
              <a:ext uri="{FF2B5EF4-FFF2-40B4-BE49-F238E27FC236}">
                <a16:creationId xmlns:a16="http://schemas.microsoft.com/office/drawing/2014/main" id="{E4332BB3-3982-4FAB-97E8-9C739B96C85D}"/>
              </a:ext>
            </a:extLst>
          </p:cNvPr>
          <p:cNvSpPr>
            <a:spLocks noGrp="1"/>
          </p:cNvSpPr>
          <p:nvPr>
            <p:ph idx="1"/>
          </p:nvPr>
        </p:nvSpPr>
        <p:spPr/>
        <p:txBody>
          <a:bodyPr>
            <a:normAutofit/>
          </a:bodyPr>
          <a:lstStyle/>
          <a:p>
            <a:r>
              <a:rPr lang="en-US" dirty="0"/>
              <a:t>In particular, he used the universe of United States tax data, and merged it to data about deaths.</a:t>
            </a:r>
          </a:p>
          <a:p>
            <a:r>
              <a:rPr lang="en-US" dirty="0"/>
              <a:t>People who die for unexpected reasons, such as being hit by a truck,  induce quasi-random variation in the number of people involved in joint production within a firm.</a:t>
            </a:r>
          </a:p>
          <a:p>
            <a:r>
              <a:rPr lang="en-US" dirty="0"/>
              <a:t>We can compare otherwise similar teams of people in otherwise similar firms, before and after a quasi-random reduction in the workforce of one of them.</a:t>
            </a:r>
          </a:p>
          <a:p>
            <a:r>
              <a:rPr lang="en-US" dirty="0"/>
              <a:t>What do we find?</a:t>
            </a:r>
          </a:p>
        </p:txBody>
      </p:sp>
    </p:spTree>
    <p:extLst>
      <p:ext uri="{BB962C8B-B14F-4D97-AF65-F5344CB8AC3E}">
        <p14:creationId xmlns:p14="http://schemas.microsoft.com/office/powerpoint/2010/main" val="27801249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B1A6E-4D6B-4C64-A3DF-1D4F58AB7394}"/>
              </a:ext>
            </a:extLst>
          </p:cNvPr>
          <p:cNvSpPr>
            <a:spLocks noGrp="1"/>
          </p:cNvSpPr>
          <p:nvPr>
            <p:ph type="title"/>
          </p:nvPr>
        </p:nvSpPr>
        <p:spPr/>
        <p:txBody>
          <a:bodyPr/>
          <a:lstStyle/>
          <a:p>
            <a:r>
              <a:rPr lang="en-US" dirty="0">
                <a:sym typeface="Wingdings" panose="05000000000000000000" pitchFamily="2" charset="2"/>
              </a:rPr>
              <a:t>What to believe? Taking it to the data</a:t>
            </a:r>
            <a:endParaRPr lang="en-US" dirty="0"/>
          </a:p>
        </p:txBody>
      </p:sp>
      <p:sp>
        <p:nvSpPr>
          <p:cNvPr id="3" name="Content Placeholder 2">
            <a:extLst>
              <a:ext uri="{FF2B5EF4-FFF2-40B4-BE49-F238E27FC236}">
                <a16:creationId xmlns:a16="http://schemas.microsoft.com/office/drawing/2014/main" id="{E4332BB3-3982-4FAB-97E8-9C739B96C85D}"/>
              </a:ext>
            </a:extLst>
          </p:cNvPr>
          <p:cNvSpPr>
            <a:spLocks noGrp="1"/>
          </p:cNvSpPr>
          <p:nvPr>
            <p:ph idx="1"/>
          </p:nvPr>
        </p:nvSpPr>
        <p:spPr/>
        <p:txBody>
          <a:bodyPr>
            <a:normAutofit/>
          </a:bodyPr>
          <a:lstStyle/>
          <a:p>
            <a:r>
              <a:rPr lang="en-US" dirty="0"/>
              <a:t>It turns out that when firms lose a worker, their payroll goes down by almost exactly the same amount as their revenues increase.</a:t>
            </a:r>
          </a:p>
          <a:p>
            <a:r>
              <a:rPr lang="en-US" dirty="0"/>
              <a:t>In other words, each person is paid roughly their Value of Marginal Product of Labor.</a:t>
            </a:r>
          </a:p>
          <a:p>
            <a:r>
              <a:rPr lang="en-US" dirty="0"/>
              <a:t>On average, each worker is probably paid about 85% of their VMPL.</a:t>
            </a:r>
          </a:p>
          <a:p>
            <a:r>
              <a:rPr lang="en-US" dirty="0"/>
              <a:t>But, for workers who are on the margin of leaving (i.e., those who change jobs frequently), the percent is well into the 90s.</a:t>
            </a:r>
          </a:p>
          <a:p>
            <a:r>
              <a:rPr lang="en-US" dirty="0"/>
              <a:t>This is one way to study this; there are lots of other ways that reach similar conclusions.</a:t>
            </a:r>
          </a:p>
          <a:p>
            <a:endParaRPr lang="en-US" dirty="0"/>
          </a:p>
        </p:txBody>
      </p:sp>
    </p:spTree>
    <p:extLst>
      <p:ext uri="{BB962C8B-B14F-4D97-AF65-F5344CB8AC3E}">
        <p14:creationId xmlns:p14="http://schemas.microsoft.com/office/powerpoint/2010/main" val="41103226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22EF3-778A-4F8B-9977-30893EB62DA9}"/>
              </a:ext>
            </a:extLst>
          </p:cNvPr>
          <p:cNvSpPr>
            <a:spLocks noGrp="1"/>
          </p:cNvSpPr>
          <p:nvPr>
            <p:ph type="title"/>
          </p:nvPr>
        </p:nvSpPr>
        <p:spPr/>
        <p:txBody>
          <a:bodyPr/>
          <a:lstStyle/>
          <a:p>
            <a:r>
              <a:rPr lang="en-US" dirty="0">
                <a:sym typeface="Wingdings" panose="05000000000000000000" pitchFamily="2" charset="2"/>
              </a:rPr>
              <a:t>What to believe? Taking it to the data</a:t>
            </a:r>
            <a:endParaRPr lang="en-US" dirty="0"/>
          </a:p>
        </p:txBody>
      </p:sp>
      <p:sp>
        <p:nvSpPr>
          <p:cNvPr id="3" name="Content Placeholder 2">
            <a:extLst>
              <a:ext uri="{FF2B5EF4-FFF2-40B4-BE49-F238E27FC236}">
                <a16:creationId xmlns:a16="http://schemas.microsoft.com/office/drawing/2014/main" id="{E871E4F3-01F7-48AB-B201-5C43668641E6}"/>
              </a:ext>
            </a:extLst>
          </p:cNvPr>
          <p:cNvSpPr>
            <a:spLocks noGrp="1"/>
          </p:cNvSpPr>
          <p:nvPr>
            <p:ph idx="1"/>
          </p:nvPr>
        </p:nvSpPr>
        <p:spPr/>
        <p:txBody>
          <a:bodyPr/>
          <a:lstStyle/>
          <a:p>
            <a:r>
              <a:rPr lang="en-US" dirty="0"/>
              <a:t>So, we have a lot of empirical evidence for the Law of Diminishing Marginal Product.</a:t>
            </a:r>
          </a:p>
          <a:p>
            <a:r>
              <a:rPr lang="en-US" dirty="0"/>
              <a:t>And, we have a lot of empirical evidence that people are roughly paid their Value of Marginal Product.</a:t>
            </a:r>
          </a:p>
          <a:p>
            <a:r>
              <a:rPr lang="en-US" dirty="0"/>
              <a:t>Furthermore, this happens in settings in which laborers have many outside options and just as much competitive bargaining power as their employers.</a:t>
            </a:r>
          </a:p>
          <a:p>
            <a:r>
              <a:rPr lang="en-US" dirty="0"/>
              <a:t>Putting all this together, there is no question that the Marginalist account of surplus value fits the data, and the Marxist account of surplus value does not.</a:t>
            </a:r>
          </a:p>
        </p:txBody>
      </p:sp>
    </p:spTree>
    <p:extLst>
      <p:ext uri="{BB962C8B-B14F-4D97-AF65-F5344CB8AC3E}">
        <p14:creationId xmlns:p14="http://schemas.microsoft.com/office/powerpoint/2010/main" val="26948454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1D9EB-6BCB-4186-B319-A393B7017B00}"/>
              </a:ext>
            </a:extLst>
          </p:cNvPr>
          <p:cNvSpPr>
            <a:spLocks noGrp="1"/>
          </p:cNvSpPr>
          <p:nvPr>
            <p:ph type="title"/>
          </p:nvPr>
        </p:nvSpPr>
        <p:spPr/>
        <p:txBody>
          <a:bodyPr/>
          <a:lstStyle/>
          <a:p>
            <a:r>
              <a:rPr lang="en-US" dirty="0"/>
              <a:t>What this does not imply</a:t>
            </a:r>
          </a:p>
        </p:txBody>
      </p:sp>
      <p:sp>
        <p:nvSpPr>
          <p:cNvPr id="3" name="Content Placeholder 2">
            <a:extLst>
              <a:ext uri="{FF2B5EF4-FFF2-40B4-BE49-F238E27FC236}">
                <a16:creationId xmlns:a16="http://schemas.microsoft.com/office/drawing/2014/main" id="{26080080-CB9F-4319-8202-43CABAF2C61F}"/>
              </a:ext>
            </a:extLst>
          </p:cNvPr>
          <p:cNvSpPr>
            <a:spLocks noGrp="1"/>
          </p:cNvSpPr>
          <p:nvPr>
            <p:ph idx="1"/>
          </p:nvPr>
        </p:nvSpPr>
        <p:spPr/>
        <p:txBody>
          <a:bodyPr/>
          <a:lstStyle/>
          <a:p>
            <a:r>
              <a:rPr lang="en-US" dirty="0"/>
              <a:t>None of which is to imply that there are not other aspects of the Marxist critique that need to be taken into account.</a:t>
            </a:r>
          </a:p>
          <a:p>
            <a:r>
              <a:rPr lang="en-US" dirty="0"/>
              <a:t>Perhaps it is still morally better for each community of workers to own all of the means and foundation of production, rather than ever letting anyone else (e.g., a “capitalist”) own these.</a:t>
            </a:r>
          </a:p>
          <a:p>
            <a:r>
              <a:rPr lang="en-US" dirty="0"/>
              <a:t>But already, what we’ve learned raises some important questions</a:t>
            </a:r>
          </a:p>
        </p:txBody>
      </p:sp>
    </p:spTree>
    <p:extLst>
      <p:ext uri="{BB962C8B-B14F-4D97-AF65-F5344CB8AC3E}">
        <p14:creationId xmlns:p14="http://schemas.microsoft.com/office/powerpoint/2010/main" val="65294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67078-05A5-417E-B7F8-E8DC6A82860D}"/>
              </a:ext>
            </a:extLst>
          </p:cNvPr>
          <p:cNvSpPr>
            <a:spLocks noGrp="1"/>
          </p:cNvSpPr>
          <p:nvPr>
            <p:ph type="title"/>
          </p:nvPr>
        </p:nvSpPr>
        <p:spPr/>
        <p:txBody>
          <a:bodyPr/>
          <a:lstStyle/>
          <a:p>
            <a:r>
              <a:rPr lang="en-US" dirty="0"/>
              <a:t>The problem of joint production</a:t>
            </a:r>
          </a:p>
        </p:txBody>
      </p:sp>
      <p:sp>
        <p:nvSpPr>
          <p:cNvPr id="3" name="Content Placeholder 2">
            <a:extLst>
              <a:ext uri="{FF2B5EF4-FFF2-40B4-BE49-F238E27FC236}">
                <a16:creationId xmlns:a16="http://schemas.microsoft.com/office/drawing/2014/main" id="{CE61A347-CD2A-49F8-966F-3C8741F4EFFD}"/>
              </a:ext>
            </a:extLst>
          </p:cNvPr>
          <p:cNvSpPr>
            <a:spLocks noGrp="1"/>
          </p:cNvSpPr>
          <p:nvPr>
            <p:ph idx="1"/>
          </p:nvPr>
        </p:nvSpPr>
        <p:spPr/>
        <p:txBody>
          <a:bodyPr/>
          <a:lstStyle/>
          <a:p>
            <a:r>
              <a:rPr lang="en-US" dirty="0"/>
              <a:t>Much of human life involves and depends on </a:t>
            </a:r>
            <a:r>
              <a:rPr lang="en-US" i="1" dirty="0"/>
              <a:t>joint production</a:t>
            </a:r>
            <a:r>
              <a:rPr lang="en-US" dirty="0"/>
              <a:t>: groups of people working together to produce what could never be produced separately.</a:t>
            </a:r>
          </a:p>
          <a:p>
            <a:r>
              <a:rPr lang="en-US" dirty="0"/>
              <a:t>As human beings jointly produce with each other, they need to take into account two needs:</a:t>
            </a:r>
          </a:p>
          <a:p>
            <a:pPr lvl="1"/>
            <a:endParaRPr lang="en-US" dirty="0"/>
          </a:p>
        </p:txBody>
      </p:sp>
    </p:spTree>
    <p:extLst>
      <p:ext uri="{BB962C8B-B14F-4D97-AF65-F5344CB8AC3E}">
        <p14:creationId xmlns:p14="http://schemas.microsoft.com/office/powerpoint/2010/main" val="247786987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403DA-0871-42C7-8F64-25D24000106A}"/>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C0A270DD-AE46-4078-B943-CC21C27F1EAA}"/>
              </a:ext>
            </a:extLst>
          </p:cNvPr>
          <p:cNvSpPr>
            <a:spLocks noGrp="1"/>
          </p:cNvSpPr>
          <p:nvPr>
            <p:ph idx="1"/>
          </p:nvPr>
        </p:nvSpPr>
        <p:spPr/>
        <p:txBody>
          <a:bodyPr/>
          <a:lstStyle/>
          <a:p>
            <a:r>
              <a:rPr lang="en-US" dirty="0"/>
              <a:t>If its part of the nature of the universe for diminishing marginal product to occur, and if this always results in a surplus left over in joint production whenever we pursue commutative justice, then the universe and human nature seem ready made for humans pursuing joint things together: are there other aspects of Catholic philosophy and theology that jibe with this possibility?</a:t>
            </a:r>
          </a:p>
          <a:p>
            <a:r>
              <a:rPr lang="en-US" dirty="0"/>
              <a:t>How would all of our conclusions change if we need to take into account forms of justice which address distribution among people (distributive justice) and harmony among societies (social justice)?</a:t>
            </a:r>
          </a:p>
          <a:p>
            <a:r>
              <a:rPr lang="en-US" dirty="0"/>
              <a:t>Have we learned enough Economics to finally move on?!! </a:t>
            </a:r>
            <a:r>
              <a:rPr lang="en-US" dirty="0">
                <a:sym typeface="Wingdings" panose="05000000000000000000" pitchFamily="2" charset="2"/>
              </a:rPr>
              <a:t></a:t>
            </a:r>
            <a:endParaRPr lang="en-US" dirty="0"/>
          </a:p>
          <a:p>
            <a:endParaRPr lang="en-US" dirty="0"/>
          </a:p>
        </p:txBody>
      </p:sp>
    </p:spTree>
    <p:extLst>
      <p:ext uri="{BB962C8B-B14F-4D97-AF65-F5344CB8AC3E}">
        <p14:creationId xmlns:p14="http://schemas.microsoft.com/office/powerpoint/2010/main" val="16408036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D5EDB-6348-4DC7-A607-287550E42BCB}"/>
              </a:ext>
            </a:extLst>
          </p:cNvPr>
          <p:cNvSpPr>
            <a:spLocks noGrp="1"/>
          </p:cNvSpPr>
          <p:nvPr>
            <p:ph type="title"/>
          </p:nvPr>
        </p:nvSpPr>
        <p:spPr/>
        <p:txBody>
          <a:bodyPr/>
          <a:lstStyle/>
          <a:p>
            <a:r>
              <a:rPr lang="en-US" dirty="0"/>
              <a:t>Readings, Reflections, and Responses</a:t>
            </a:r>
          </a:p>
        </p:txBody>
      </p:sp>
      <p:sp>
        <p:nvSpPr>
          <p:cNvPr id="3" name="Content Placeholder 2">
            <a:extLst>
              <a:ext uri="{FF2B5EF4-FFF2-40B4-BE49-F238E27FC236}">
                <a16:creationId xmlns:a16="http://schemas.microsoft.com/office/drawing/2014/main" id="{9681F41B-7F4B-402A-B5CE-B8D8D0FE5F00}"/>
              </a:ext>
            </a:extLst>
          </p:cNvPr>
          <p:cNvSpPr>
            <a:spLocks noGrp="1"/>
          </p:cNvSpPr>
          <p:nvPr>
            <p:ph idx="1"/>
          </p:nvPr>
        </p:nvSpPr>
        <p:spPr/>
        <p:txBody>
          <a:bodyPr/>
          <a:lstStyle/>
          <a:p>
            <a:r>
              <a:rPr lang="en-US" dirty="0"/>
              <a:t>Mankiw Chapter 4 for Monday, August 28</a:t>
            </a:r>
            <a:r>
              <a:rPr lang="en-US" baseline="30000" dirty="0"/>
              <a:t>th</a:t>
            </a:r>
            <a:endParaRPr lang="en-US" dirty="0"/>
          </a:p>
          <a:p>
            <a:r>
              <a:rPr lang="en-US" dirty="0"/>
              <a:t>Mankiw Chapter 18 for Wednesday, August 30</a:t>
            </a:r>
            <a:r>
              <a:rPr lang="en-US" baseline="30000" dirty="0"/>
              <a:t>th</a:t>
            </a:r>
            <a:endParaRPr lang="en-US" dirty="0"/>
          </a:p>
          <a:p>
            <a:r>
              <a:rPr lang="en-US" dirty="0"/>
              <a:t>Additional </a:t>
            </a:r>
            <a:r>
              <a:rPr lang="en-US" dirty="0" err="1"/>
              <a:t>MacIntyre</a:t>
            </a:r>
            <a:r>
              <a:rPr lang="en-US" dirty="0"/>
              <a:t> reading for Friday, September 1</a:t>
            </a:r>
            <a:r>
              <a:rPr lang="en-US" baseline="30000" dirty="0"/>
              <a:t>st</a:t>
            </a:r>
            <a:r>
              <a:rPr lang="en-US" dirty="0"/>
              <a:t> </a:t>
            </a:r>
          </a:p>
          <a:p>
            <a:r>
              <a:rPr lang="en-US" dirty="0"/>
              <a:t>Half page reflection on BOTH readings and lecture notes due Friday, September 1</a:t>
            </a:r>
            <a:r>
              <a:rPr lang="en-US" baseline="30000" dirty="0"/>
              <a:t>st</a:t>
            </a:r>
            <a:r>
              <a:rPr lang="en-US" dirty="0"/>
              <a:t> </a:t>
            </a:r>
          </a:p>
          <a:p>
            <a:r>
              <a:rPr lang="en-US" dirty="0"/>
              <a:t>Mankiw Chapter 11 for Monday, September 4</a:t>
            </a:r>
            <a:r>
              <a:rPr lang="en-US" baseline="30000" dirty="0"/>
              <a:t>th</a:t>
            </a:r>
            <a:r>
              <a:rPr lang="en-US" dirty="0"/>
              <a:t> </a:t>
            </a:r>
          </a:p>
          <a:p>
            <a:r>
              <a:rPr lang="en-US" dirty="0"/>
              <a:t>Additional reading I’ll post on Modules for Wednesday, September 6</a:t>
            </a:r>
            <a:r>
              <a:rPr lang="en-US" baseline="30000" dirty="0"/>
              <a:t>th</a:t>
            </a:r>
            <a:r>
              <a:rPr lang="en-US" dirty="0"/>
              <a:t> </a:t>
            </a:r>
          </a:p>
          <a:p>
            <a:r>
              <a:rPr lang="en-US" dirty="0"/>
              <a:t>Half page reflection on Friday, September 8</a:t>
            </a:r>
            <a:r>
              <a:rPr lang="en-US" baseline="30000" dirty="0"/>
              <a:t>th</a:t>
            </a:r>
            <a:endParaRPr lang="en-US" dirty="0"/>
          </a:p>
        </p:txBody>
      </p:sp>
    </p:spTree>
    <p:extLst>
      <p:ext uri="{BB962C8B-B14F-4D97-AF65-F5344CB8AC3E}">
        <p14:creationId xmlns:p14="http://schemas.microsoft.com/office/powerpoint/2010/main" val="4264584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67078-05A5-417E-B7F8-E8DC6A82860D}"/>
              </a:ext>
            </a:extLst>
          </p:cNvPr>
          <p:cNvSpPr>
            <a:spLocks noGrp="1"/>
          </p:cNvSpPr>
          <p:nvPr>
            <p:ph type="title"/>
          </p:nvPr>
        </p:nvSpPr>
        <p:spPr/>
        <p:txBody>
          <a:bodyPr/>
          <a:lstStyle/>
          <a:p>
            <a:r>
              <a:rPr lang="en-US" dirty="0"/>
              <a:t>The problem of joint production</a:t>
            </a:r>
          </a:p>
        </p:txBody>
      </p:sp>
      <p:sp>
        <p:nvSpPr>
          <p:cNvPr id="3" name="Content Placeholder 2">
            <a:extLst>
              <a:ext uri="{FF2B5EF4-FFF2-40B4-BE49-F238E27FC236}">
                <a16:creationId xmlns:a16="http://schemas.microsoft.com/office/drawing/2014/main" id="{CE61A347-CD2A-49F8-966F-3C8741F4EFFD}"/>
              </a:ext>
            </a:extLst>
          </p:cNvPr>
          <p:cNvSpPr>
            <a:spLocks noGrp="1"/>
          </p:cNvSpPr>
          <p:nvPr>
            <p:ph idx="1"/>
          </p:nvPr>
        </p:nvSpPr>
        <p:spPr/>
        <p:txBody>
          <a:bodyPr/>
          <a:lstStyle/>
          <a:p>
            <a:r>
              <a:rPr lang="en-US" dirty="0"/>
              <a:t>Much of human life involves and depends on </a:t>
            </a:r>
            <a:r>
              <a:rPr lang="en-US" i="1" dirty="0"/>
              <a:t>joint production</a:t>
            </a:r>
            <a:r>
              <a:rPr lang="en-US" dirty="0"/>
              <a:t>: groups of people working together to produce what could never be produced separately.</a:t>
            </a:r>
          </a:p>
          <a:p>
            <a:r>
              <a:rPr lang="en-US" dirty="0"/>
              <a:t>As human beings jointly produce with each other, they need to take into account two needs:</a:t>
            </a:r>
          </a:p>
          <a:p>
            <a:pPr lvl="1"/>
            <a:r>
              <a:rPr lang="en-US" dirty="0"/>
              <a:t>The need for every individual to receive their due from the group, and vice versa (commutative justice)</a:t>
            </a:r>
          </a:p>
        </p:txBody>
      </p:sp>
    </p:spTree>
    <p:extLst>
      <p:ext uri="{BB962C8B-B14F-4D97-AF65-F5344CB8AC3E}">
        <p14:creationId xmlns:p14="http://schemas.microsoft.com/office/powerpoint/2010/main" val="37776854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67078-05A5-417E-B7F8-E8DC6A82860D}"/>
              </a:ext>
            </a:extLst>
          </p:cNvPr>
          <p:cNvSpPr>
            <a:spLocks noGrp="1"/>
          </p:cNvSpPr>
          <p:nvPr>
            <p:ph type="title"/>
          </p:nvPr>
        </p:nvSpPr>
        <p:spPr/>
        <p:txBody>
          <a:bodyPr/>
          <a:lstStyle/>
          <a:p>
            <a:r>
              <a:rPr lang="en-US" dirty="0"/>
              <a:t>The problem of joint production</a:t>
            </a:r>
          </a:p>
        </p:txBody>
      </p:sp>
      <p:sp>
        <p:nvSpPr>
          <p:cNvPr id="3" name="Content Placeholder 2">
            <a:extLst>
              <a:ext uri="{FF2B5EF4-FFF2-40B4-BE49-F238E27FC236}">
                <a16:creationId xmlns:a16="http://schemas.microsoft.com/office/drawing/2014/main" id="{CE61A347-CD2A-49F8-966F-3C8741F4EFFD}"/>
              </a:ext>
            </a:extLst>
          </p:cNvPr>
          <p:cNvSpPr>
            <a:spLocks noGrp="1"/>
          </p:cNvSpPr>
          <p:nvPr>
            <p:ph idx="1"/>
          </p:nvPr>
        </p:nvSpPr>
        <p:spPr/>
        <p:txBody>
          <a:bodyPr/>
          <a:lstStyle/>
          <a:p>
            <a:r>
              <a:rPr lang="en-US" dirty="0"/>
              <a:t>Much of human life involves and depends on </a:t>
            </a:r>
            <a:r>
              <a:rPr lang="en-US" i="1" dirty="0"/>
              <a:t>joint production</a:t>
            </a:r>
            <a:r>
              <a:rPr lang="en-US" dirty="0"/>
              <a:t>: groups of people working together to produce what could never be produced separately.</a:t>
            </a:r>
          </a:p>
          <a:p>
            <a:r>
              <a:rPr lang="en-US" dirty="0"/>
              <a:t>As human beings jointly produce with each other, they need to take into account two needs:</a:t>
            </a:r>
          </a:p>
          <a:p>
            <a:pPr lvl="1"/>
            <a:r>
              <a:rPr lang="en-US" dirty="0"/>
              <a:t>The need for every individual to receive their due from the group, and vice versa (commutative justice)</a:t>
            </a:r>
          </a:p>
          <a:p>
            <a:pPr lvl="1"/>
            <a:r>
              <a:rPr lang="en-US" dirty="0"/>
              <a:t>The need for whatever common things which support the joint production to be maintained (the production floor, </a:t>
            </a:r>
            <a:r>
              <a:rPr lang="en-US" dirty="0" err="1"/>
              <a:t>etc</a:t>
            </a:r>
            <a:r>
              <a:rPr lang="en-US" dirty="0"/>
              <a:t>).</a:t>
            </a:r>
          </a:p>
        </p:txBody>
      </p:sp>
    </p:spTree>
    <p:extLst>
      <p:ext uri="{BB962C8B-B14F-4D97-AF65-F5344CB8AC3E}">
        <p14:creationId xmlns:p14="http://schemas.microsoft.com/office/powerpoint/2010/main" val="960974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67078-05A5-417E-B7F8-E8DC6A82860D}"/>
              </a:ext>
            </a:extLst>
          </p:cNvPr>
          <p:cNvSpPr>
            <a:spLocks noGrp="1"/>
          </p:cNvSpPr>
          <p:nvPr>
            <p:ph type="title"/>
          </p:nvPr>
        </p:nvSpPr>
        <p:spPr/>
        <p:txBody>
          <a:bodyPr/>
          <a:lstStyle/>
          <a:p>
            <a:r>
              <a:rPr lang="en-US" dirty="0"/>
              <a:t>The problem of joint production</a:t>
            </a:r>
          </a:p>
        </p:txBody>
      </p:sp>
      <p:sp>
        <p:nvSpPr>
          <p:cNvPr id="3" name="Content Placeholder 2">
            <a:extLst>
              <a:ext uri="{FF2B5EF4-FFF2-40B4-BE49-F238E27FC236}">
                <a16:creationId xmlns:a16="http://schemas.microsoft.com/office/drawing/2014/main" id="{CE61A347-CD2A-49F8-966F-3C8741F4EFFD}"/>
              </a:ext>
            </a:extLst>
          </p:cNvPr>
          <p:cNvSpPr>
            <a:spLocks noGrp="1"/>
          </p:cNvSpPr>
          <p:nvPr>
            <p:ph idx="1"/>
          </p:nvPr>
        </p:nvSpPr>
        <p:spPr/>
        <p:txBody>
          <a:bodyPr/>
          <a:lstStyle/>
          <a:p>
            <a:r>
              <a:rPr lang="en-US" dirty="0"/>
              <a:t>Much of human life involves and depends on </a:t>
            </a:r>
            <a:r>
              <a:rPr lang="en-US" i="1" dirty="0"/>
              <a:t>joint production</a:t>
            </a:r>
            <a:r>
              <a:rPr lang="en-US" dirty="0"/>
              <a:t>: groups of people working together to produce what could never be produced separately.</a:t>
            </a:r>
          </a:p>
          <a:p>
            <a:r>
              <a:rPr lang="en-US" dirty="0"/>
              <a:t>As human beings jointly produce with each other, they need to take into account two needs:</a:t>
            </a:r>
          </a:p>
          <a:p>
            <a:pPr lvl="1"/>
            <a:r>
              <a:rPr lang="en-US" dirty="0"/>
              <a:t>The need for every individual to receive their due from the group, and vice versa (commutative justice)</a:t>
            </a:r>
          </a:p>
          <a:p>
            <a:pPr lvl="1"/>
            <a:r>
              <a:rPr lang="en-US" dirty="0"/>
              <a:t>The need for whatever common things which support the joint production to be maintained (the production floor, </a:t>
            </a:r>
            <a:r>
              <a:rPr lang="en-US" dirty="0" err="1"/>
              <a:t>etc</a:t>
            </a:r>
            <a:r>
              <a:rPr lang="en-US" dirty="0"/>
              <a:t>).</a:t>
            </a:r>
          </a:p>
          <a:p>
            <a:r>
              <a:rPr lang="en-US" dirty="0"/>
              <a:t>Here is the problem: it isn’t obvious how these can be both met</a:t>
            </a:r>
          </a:p>
        </p:txBody>
      </p:sp>
    </p:spTree>
    <p:extLst>
      <p:ext uri="{BB962C8B-B14F-4D97-AF65-F5344CB8AC3E}">
        <p14:creationId xmlns:p14="http://schemas.microsoft.com/office/powerpoint/2010/main" val="838374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63595-1CD7-458F-93FD-45F60E590D35}"/>
              </a:ext>
            </a:extLst>
          </p:cNvPr>
          <p:cNvSpPr>
            <a:spLocks noGrp="1"/>
          </p:cNvSpPr>
          <p:nvPr>
            <p:ph type="title"/>
          </p:nvPr>
        </p:nvSpPr>
        <p:spPr/>
        <p:txBody>
          <a:bodyPr/>
          <a:lstStyle/>
          <a:p>
            <a:r>
              <a:rPr lang="en-US" dirty="0"/>
              <a:t>An impossibility?</a:t>
            </a:r>
          </a:p>
        </p:txBody>
      </p:sp>
      <p:sp>
        <p:nvSpPr>
          <p:cNvPr id="3" name="Content Placeholder 2">
            <a:extLst>
              <a:ext uri="{FF2B5EF4-FFF2-40B4-BE49-F238E27FC236}">
                <a16:creationId xmlns:a16="http://schemas.microsoft.com/office/drawing/2014/main" id="{4212057B-861F-4654-A199-4018E88A517E}"/>
              </a:ext>
            </a:extLst>
          </p:cNvPr>
          <p:cNvSpPr>
            <a:spLocks noGrp="1"/>
          </p:cNvSpPr>
          <p:nvPr>
            <p:ph idx="1"/>
          </p:nvPr>
        </p:nvSpPr>
        <p:spPr/>
        <p:txBody>
          <a:bodyPr>
            <a:normAutofit/>
          </a:bodyPr>
          <a:lstStyle/>
          <a:p>
            <a:r>
              <a:rPr lang="en-US" dirty="0"/>
              <a:t>Think about what we learned in Lecture 2 about prices.</a:t>
            </a:r>
          </a:p>
          <a:p>
            <a:endParaRPr lang="en-US" dirty="0"/>
          </a:p>
        </p:txBody>
      </p:sp>
    </p:spTree>
    <p:extLst>
      <p:ext uri="{BB962C8B-B14F-4D97-AF65-F5344CB8AC3E}">
        <p14:creationId xmlns:p14="http://schemas.microsoft.com/office/powerpoint/2010/main" val="18933949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1397</TotalTime>
  <Words>3840</Words>
  <Application>Microsoft Office PowerPoint</Application>
  <PresentationFormat>Widescreen</PresentationFormat>
  <Paragraphs>222</Paragraphs>
  <Slides>51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51</vt:i4>
      </vt:variant>
    </vt:vector>
  </HeadingPairs>
  <TitlesOfParts>
    <vt:vector size="56" baseType="lpstr">
      <vt:lpstr>Arial</vt:lpstr>
      <vt:lpstr>Calibri</vt:lpstr>
      <vt:lpstr>Calibri Light</vt:lpstr>
      <vt:lpstr>Wingdings</vt:lpstr>
      <vt:lpstr>Office Theme</vt:lpstr>
      <vt:lpstr>PowerPoint Presentation</vt:lpstr>
      <vt:lpstr>Economy, Divine and Human</vt:lpstr>
      <vt:lpstr>Outline</vt:lpstr>
      <vt:lpstr>The problem of joint production</vt:lpstr>
      <vt:lpstr>The problem of joint production</vt:lpstr>
      <vt:lpstr>The problem of joint production</vt:lpstr>
      <vt:lpstr>The problem of joint production</vt:lpstr>
      <vt:lpstr>The problem of joint production</vt:lpstr>
      <vt:lpstr>An impossibility?</vt:lpstr>
      <vt:lpstr>An impossibility?</vt:lpstr>
      <vt:lpstr>An impossibility?</vt:lpstr>
      <vt:lpstr>An impossibility?</vt:lpstr>
      <vt:lpstr>An impossibility?</vt:lpstr>
      <vt:lpstr>An impossibility?</vt:lpstr>
      <vt:lpstr>An impossibility?</vt:lpstr>
      <vt:lpstr>An impossibility?</vt:lpstr>
      <vt:lpstr>An impossibility?</vt:lpstr>
      <vt:lpstr>An impossibility?</vt:lpstr>
      <vt:lpstr>An impossibility?</vt:lpstr>
      <vt:lpstr>An impossibility?</vt:lpstr>
      <vt:lpstr>An impossibility?</vt:lpstr>
      <vt:lpstr>An impossibility?</vt:lpstr>
      <vt:lpstr>An impossibility?</vt:lpstr>
      <vt:lpstr>An impossibility?</vt:lpstr>
      <vt:lpstr>An impossibility?</vt:lpstr>
      <vt:lpstr>An impossibility?</vt:lpstr>
      <vt:lpstr>An impossibility?</vt:lpstr>
      <vt:lpstr>Marx and Engels</vt:lpstr>
      <vt:lpstr>Alasdair MacIntyre:</vt:lpstr>
      <vt:lpstr>Alasdair MacIntyre:</vt:lpstr>
      <vt:lpstr>Marx’s account</vt:lpstr>
      <vt:lpstr>Catholicism and Marx’s account</vt:lpstr>
      <vt:lpstr>Production Experiment</vt:lpstr>
      <vt:lpstr>Law of Diminishing Marginal Product</vt:lpstr>
      <vt:lpstr>What causes diminishing marginal product?</vt:lpstr>
      <vt:lpstr>What causes diminishing marginal product?</vt:lpstr>
      <vt:lpstr>What causes diminishing marginal product?</vt:lpstr>
      <vt:lpstr>What does this imply about surplus?</vt:lpstr>
      <vt:lpstr>VMPL = MPL * P</vt:lpstr>
      <vt:lpstr>How many workers should work together?</vt:lpstr>
      <vt:lpstr>Labor Demand = VMPL</vt:lpstr>
      <vt:lpstr>Negotiating on the margin and commutative justice</vt:lpstr>
      <vt:lpstr>In-class problem</vt:lpstr>
      <vt:lpstr>Workers paid their VMPL</vt:lpstr>
      <vt:lpstr>What to believe? Taking it to the data</vt:lpstr>
      <vt:lpstr>What to believe? Taking it to the data</vt:lpstr>
      <vt:lpstr>What to believe? Taking it to the data</vt:lpstr>
      <vt:lpstr>What to believe? Taking it to the data</vt:lpstr>
      <vt:lpstr>What this does not imply</vt:lpstr>
      <vt:lpstr>Questions</vt:lpstr>
      <vt:lpstr>Readings, Reflections, and Responses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Economy, Divine and Human</dc:title>
  <dc:creator>Kirk Doran</dc:creator>
  <cp:lastModifiedBy>Kirk Doran</cp:lastModifiedBy>
  <cp:revision>230</cp:revision>
  <dcterms:created xsi:type="dcterms:W3CDTF">2023-08-07T14:15:55Z</dcterms:created>
  <dcterms:modified xsi:type="dcterms:W3CDTF">2023-08-30T14:39:56Z</dcterms:modified>
</cp:coreProperties>
</file>