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7" r:id="rId3"/>
    <p:sldId id="258" r:id="rId4"/>
    <p:sldId id="261" r:id="rId5"/>
    <p:sldId id="264" r:id="rId6"/>
    <p:sldId id="269" r:id="rId7"/>
    <p:sldId id="270" r:id="rId8"/>
    <p:sldId id="271" r:id="rId9"/>
    <p:sldId id="262" r:id="rId10"/>
    <p:sldId id="263" r:id="rId11"/>
    <p:sldId id="265" r:id="rId12"/>
    <p:sldId id="276" r:id="rId13"/>
    <p:sldId id="260" r:id="rId14"/>
    <p:sldId id="266" r:id="rId15"/>
    <p:sldId id="259" r:id="rId16"/>
    <p:sldId id="282" r:id="rId17"/>
    <p:sldId id="283" r:id="rId18"/>
    <p:sldId id="284" r:id="rId19"/>
    <p:sldId id="285" r:id="rId20"/>
    <p:sldId id="286" r:id="rId21"/>
    <p:sldId id="275" r:id="rId22"/>
    <p:sldId id="273" r:id="rId23"/>
    <p:sldId id="277" r:id="rId24"/>
    <p:sldId id="278" r:id="rId25"/>
    <p:sldId id="279" r:id="rId26"/>
    <p:sldId id="287" r:id="rId27"/>
    <p:sldId id="288" r:id="rId28"/>
    <p:sldId id="289" r:id="rId29"/>
    <p:sldId id="267" r:id="rId30"/>
    <p:sldId id="280" r:id="rId31"/>
    <p:sldId id="281" r:id="rId32"/>
    <p:sldId id="272" r:id="rId33"/>
    <p:sldId id="290" r:id="rId34"/>
    <p:sldId id="291" r:id="rId35"/>
    <p:sldId id="292" r:id="rId36"/>
    <p:sldId id="268" r:id="rId37"/>
    <p:sldId id="293" r:id="rId38"/>
    <p:sldId id="294" r:id="rId39"/>
    <p:sldId id="295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8DD3B-3FEC-45DD-A653-680187B0A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3F6EE4-8BBE-49CB-A17F-1C3B16FF10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0CEF3-F6CB-41DA-A0DA-9F224AFD1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8FD61-73DC-40C6-9B7F-E50BF7773556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BCBD3-3827-46B0-866E-74F2720FD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B0A68-0456-478F-ACA9-2A9CDBDEA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F7E8-0B94-4385-8D3A-8B9FCC426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36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5C8C6-489A-4EB0-8DA0-8DA3D084F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A50D0C-049F-422E-9D14-BC775CB4F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44480-5712-4333-9520-DD3929CA4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8FD61-73DC-40C6-9B7F-E50BF7773556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2128D-012C-45AF-AFB2-389702D20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FBFAB-3FDF-4EC7-BC5D-77CA0F620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F7E8-0B94-4385-8D3A-8B9FCC426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89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A11493-25C2-4B4C-898B-B2E681CFE4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E076B8-C677-4F44-8035-3851AC33D3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99DC4-6841-4EC2-B8F8-62623E181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8FD61-73DC-40C6-9B7F-E50BF7773556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277D7-C26B-4DB9-9B4C-E1CB21812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A041A-0E8C-415E-8348-57A6CBD4F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F7E8-0B94-4385-8D3A-8B9FCC426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626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CF4D-3653-4EC9-85AA-38D83628C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A1B19-ACE9-4DC6-9EF2-8EC3700DB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172DF-490A-4CC0-974E-4A502FF56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8FD61-73DC-40C6-9B7F-E50BF7773556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6CCE2-7C6D-4106-96E8-805446AB8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0E21F-6B15-433D-AC15-E2C68F0A7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F7E8-0B94-4385-8D3A-8B9FCC426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558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3DA67-D19B-4A94-B4E4-C4E418EC4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B92D92-418D-4AE5-95A4-A1D43BC0E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7E00C-09B4-45F2-BBF9-3933AD9ED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8FD61-73DC-40C6-9B7F-E50BF7773556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34D53-C001-4473-8F09-2C73B7B4B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33D54-3937-4CE1-B4B0-E3ABD9EEC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F7E8-0B94-4385-8D3A-8B9FCC426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3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3FC18-D5DE-4BAB-9992-EAAB218C0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E6846-0840-4CD2-B22D-A7D8E2301C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FC0BC3-45AE-439A-9F4A-449ABB05B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0F6048-358E-4797-B03C-1987EBAB1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8FD61-73DC-40C6-9B7F-E50BF7773556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51AE49-B28F-404B-88E0-0647384C1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7A2312-AD55-4D17-B2A0-02533651B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F7E8-0B94-4385-8D3A-8B9FCC426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54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6928F-D200-4EE1-A4B2-9D2C6C614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BBDB2-9E08-446E-943D-EB4D47A60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1762A3-B2B8-4289-B211-88C947A10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0206B7-0824-4BC7-9D28-32CCE59F85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141BDD-0222-4C42-A130-1C997CF09A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D61DF6-088E-43A6-ADFA-2A2B80E66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8FD61-73DC-40C6-9B7F-E50BF7773556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B63051-9C8C-4457-AD80-915C8B2D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3AAA73-BCFB-41BC-8B46-8AD3FF809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F7E8-0B94-4385-8D3A-8B9FCC426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258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20D50-79D6-4F20-A031-EC7B9BCDD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897FC0-F7F3-405C-B3AE-0A26FB81A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8FD61-73DC-40C6-9B7F-E50BF7773556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91AA3C-9251-448E-9AE1-FD7F57AF4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4451F1-B978-49F7-A6CA-4D5631AA4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F7E8-0B94-4385-8D3A-8B9FCC426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262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9110E0-B41D-49D0-8E8A-0069F59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8FD61-73DC-40C6-9B7F-E50BF7773556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CE9B48-FBCF-4F61-8A49-D973BD011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5619DD-2420-44B2-82FB-7312D0057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F7E8-0B94-4385-8D3A-8B9FCC426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05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A8198-46E2-4F30-BB5A-B29170C7D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BBE2-ABE5-413E-B751-92E7848A4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B213E9-BAA1-44E4-90C9-3742EA84CF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51EC4D-249B-4D07-9253-C506EF7CD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8FD61-73DC-40C6-9B7F-E50BF7773556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26B580-1880-4C45-BAB1-4D9627AB2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1EDD2D-2937-4ABE-8FED-775E19B0D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F7E8-0B94-4385-8D3A-8B9FCC426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95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0D203-2235-4A27-B6B7-FFE76F0AA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F5130B-A927-467A-B76B-3D90FB8FDC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1F2BD2-547C-4CDB-BB35-5C38DCE641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F7BA77-0274-4C4E-A8C9-45BBFEEF7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8FD61-73DC-40C6-9B7F-E50BF7773556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1FE98A-5759-492C-A0FB-0A2F563ED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3FF290-F976-41D7-9757-4BB6C673D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F7E8-0B94-4385-8D3A-8B9FCC426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14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29D6EA-DD6C-4CB5-A385-6FB1186E0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5C7EBA-2DE7-4AA6-A076-FCAD29EBC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96871-CD70-4648-84EE-00E57C2E10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8FD61-73DC-40C6-9B7F-E50BF7773556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A4595-3D86-411E-9773-C2C5123C39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EA0E6-F351-4B49-A548-D251030F75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3F7E8-0B94-4385-8D3A-8B9FCC426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121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302AF-EC7B-479C-BB91-387AB3D58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“Chaos was the law of nature; Order was the dream of man.”</a:t>
            </a:r>
          </a:p>
          <a:p>
            <a:pPr marL="0" indent="0" algn="ctr">
              <a:buNone/>
            </a:pPr>
            <a:r>
              <a:rPr lang="en-US" dirty="0"/>
              <a:t>	-- Henry Adams, </a:t>
            </a:r>
            <a:r>
              <a:rPr lang="en-US" i="1" dirty="0"/>
              <a:t>The Education of Henry Adams (an Autobiography)</a:t>
            </a:r>
          </a:p>
        </p:txBody>
      </p:sp>
    </p:spTree>
    <p:extLst>
      <p:ext uri="{BB962C8B-B14F-4D97-AF65-F5344CB8AC3E}">
        <p14:creationId xmlns:p14="http://schemas.microsoft.com/office/powerpoint/2010/main" val="2430133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ACD7F-5939-4380-9C72-BDD030D9E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assumptions </a:t>
            </a:r>
            <a:r>
              <a:rPr lang="en-US" dirty="0">
                <a:sym typeface="Wingdings" panose="05000000000000000000" pitchFamily="2" charset="2"/>
              </a:rPr>
              <a:t> Supply Curves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8265F-2C37-4526-BA7A-EEA729526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me show on the board how two similar assumptions lead to the existence of supply curves and something we will call the Law of supply</a:t>
            </a:r>
          </a:p>
        </p:txBody>
      </p:sp>
    </p:spTree>
    <p:extLst>
      <p:ext uri="{BB962C8B-B14F-4D97-AF65-F5344CB8AC3E}">
        <p14:creationId xmlns:p14="http://schemas.microsoft.com/office/powerpoint/2010/main" val="1868773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C891A-2684-40CF-BF3E-842EA2396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Equilibrium: why and how?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6DE9F-25C9-435B-8A21-4DABC02CD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Today, I’ll show on the board a classical explanation of the Law of Supply and Demand.</a:t>
            </a:r>
          </a:p>
          <a:p>
            <a:r>
              <a:rPr lang="en-US" dirty="0"/>
              <a:t>In Lecture 6, I’ll share a more realistic explanation that will help close out our econ section and transition to studying History and Theology.</a:t>
            </a:r>
          </a:p>
        </p:txBody>
      </p:sp>
    </p:spTree>
    <p:extLst>
      <p:ext uri="{BB962C8B-B14F-4D97-AF65-F5344CB8AC3E}">
        <p14:creationId xmlns:p14="http://schemas.microsoft.com/office/powerpoint/2010/main" val="2903877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E627E-B952-4953-895A-7DA1DC282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Experiment: Supply and Demand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71E7D7F-8DE2-479F-B935-B96719DAFA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95" y="1690688"/>
            <a:ext cx="8172409" cy="463377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F12AC2-5E66-4CB8-93F7-9F2C59C97554}"/>
              </a:ext>
            </a:extLst>
          </p:cNvPr>
          <p:cNvSpPr txBox="1"/>
          <p:nvPr/>
        </p:nvSpPr>
        <p:spPr>
          <a:xfrm>
            <a:off x="9387894" y="1486058"/>
            <a:ext cx="1100831" cy="9163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568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29B4E-3D23-4EEA-9188-E0748E483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Evidence for these phenomena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D22D4-08E6-442A-B50F-DBE285646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thousands of pieces of evidence for these phenomena from outside the laboratory, from something called natural experiments.</a:t>
            </a:r>
          </a:p>
          <a:p>
            <a:r>
              <a:rPr lang="en-US" dirty="0"/>
              <a:t>For quasi-random reasons, demand increases or decreases; supply increases or decreases. </a:t>
            </a:r>
          </a:p>
          <a:p>
            <a:r>
              <a:rPr lang="en-US" dirty="0"/>
              <a:t>Things happen to prices and quantities that reveal that the Law of Demand, the law of Supply, and Law of Supply and Demand must be true.</a:t>
            </a:r>
          </a:p>
        </p:txBody>
      </p:sp>
    </p:spTree>
    <p:extLst>
      <p:ext uri="{BB962C8B-B14F-4D97-AF65-F5344CB8AC3E}">
        <p14:creationId xmlns:p14="http://schemas.microsoft.com/office/powerpoint/2010/main" val="79660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B54FE-B2D2-4C22-A76B-5EE5B5102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In-class problems: supply &amp; demand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97C7-4B21-4B6A-9F0F-B5D5E04EC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see why, let’s do some in-class problems about supply and demand changes.</a:t>
            </a:r>
          </a:p>
          <a:p>
            <a:r>
              <a:rPr lang="en-US" dirty="0"/>
              <a:t>I will write them on the board, and you will work in groups of 2-4</a:t>
            </a:r>
          </a:p>
        </p:txBody>
      </p:sp>
    </p:spTree>
    <p:extLst>
      <p:ext uri="{BB962C8B-B14F-4D97-AF65-F5344CB8AC3E}">
        <p14:creationId xmlns:p14="http://schemas.microsoft.com/office/powerpoint/2010/main" val="1482264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D4011-75FE-4470-810A-EEF40B0FA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Objections to Generalizability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AAD0D-6ED2-4422-8B35-16592D020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(often theologians!) who are irritated or alarmed by the existence of these patterns have several common objections: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488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D4011-75FE-4470-810A-EEF40B0FA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Objections to Generalizability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AAD0D-6ED2-4422-8B35-16592D020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(often theologians!) who are irritated or alarmed by the existence of these patterns have several common objections:</a:t>
            </a:r>
          </a:p>
          <a:p>
            <a:pPr lvl="1"/>
            <a:r>
              <a:rPr lang="en-US" dirty="0"/>
              <a:t>They only exist in laboratories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174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D4011-75FE-4470-810A-EEF40B0FA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Objections to Generalizability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AAD0D-6ED2-4422-8B35-16592D020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(often theologians!) who are irritated or alarmed by the existence of these patterns have several common objections:</a:t>
            </a:r>
          </a:p>
          <a:p>
            <a:pPr lvl="1"/>
            <a:r>
              <a:rPr lang="en-US" dirty="0"/>
              <a:t>They only exist in laboratories</a:t>
            </a:r>
          </a:p>
          <a:p>
            <a:pPr lvl="1"/>
            <a:r>
              <a:rPr lang="en-US" dirty="0"/>
              <a:t>They only exist in societies in which people have been taught to commoditize themselves, and instrumentalize their relationships with each other (often because they’ve been taught by economists themselves!)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3950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D4011-75FE-4470-810A-EEF40B0FA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Objections to Generalizability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AAD0D-6ED2-4422-8B35-16592D020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(often theologians!) who are irritated or alarmed by the existence of these patterns have several common objections:</a:t>
            </a:r>
          </a:p>
          <a:p>
            <a:pPr lvl="1"/>
            <a:r>
              <a:rPr lang="en-US" dirty="0"/>
              <a:t>They only exist in laboratories</a:t>
            </a:r>
          </a:p>
          <a:p>
            <a:pPr lvl="1"/>
            <a:r>
              <a:rPr lang="en-US" dirty="0"/>
              <a:t>They only exist in societies in which people have been taught to commoditize themselves, and instrumentalize their relationships with each other (often because they’ve been taught by economists themselves!)</a:t>
            </a:r>
          </a:p>
          <a:p>
            <a:pPr lvl="1"/>
            <a:r>
              <a:rPr lang="en-US" dirty="0"/>
              <a:t>There is some way in which the leaven of the Gospel would transform these patterns.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8572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2526F-B8B8-487C-93D9-EDEDB344F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have we learned from this?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B8808-3C76-4D9E-BAD9-6927BDB05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have we learned from the existence of this equilibrium?</a:t>
            </a:r>
          </a:p>
        </p:txBody>
      </p:sp>
    </p:spTree>
    <p:extLst>
      <p:ext uri="{BB962C8B-B14F-4D97-AF65-F5344CB8AC3E}">
        <p14:creationId xmlns:p14="http://schemas.microsoft.com/office/powerpoint/2010/main" val="3962947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A5ECD-12E4-4841-90B7-4CE4240178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Economy, Divine and Human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24431B-C88C-4FBE-B8EF-22D620AC58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Professor Kirk Doran</a:t>
            </a:r>
          </a:p>
          <a:p>
            <a:endParaRPr lang="en-US" dirty="0"/>
          </a:p>
          <a:p>
            <a:r>
              <a:rPr lang="en-US" dirty="0"/>
              <a:t>Lecture 2: Monday, August 28, 2023</a:t>
            </a:r>
          </a:p>
          <a:p>
            <a:r>
              <a:rPr lang="en-US" dirty="0"/>
              <a:t>Demand, Supply, and Market Equilibrium</a:t>
            </a:r>
          </a:p>
        </p:txBody>
      </p:sp>
    </p:spTree>
    <p:extLst>
      <p:ext uri="{BB962C8B-B14F-4D97-AF65-F5344CB8AC3E}">
        <p14:creationId xmlns:p14="http://schemas.microsoft.com/office/powerpoint/2010/main" val="2294701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2526F-B8B8-487C-93D9-EDEDB344F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have we learned from this?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B8808-3C76-4D9E-BAD9-6927BDB05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have we learned from the existence of this equilibrium?</a:t>
            </a:r>
          </a:p>
          <a:p>
            <a:r>
              <a:rPr lang="en-US" dirty="0"/>
              <a:t>Are there hints of how we can connect this to philosophy and theology as the course progresses?</a:t>
            </a:r>
          </a:p>
        </p:txBody>
      </p:sp>
    </p:spTree>
    <p:extLst>
      <p:ext uri="{BB962C8B-B14F-4D97-AF65-F5344CB8AC3E}">
        <p14:creationId xmlns:p14="http://schemas.microsoft.com/office/powerpoint/2010/main" val="1522011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302AF-EC7B-479C-BB91-387AB3D58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“Chaos was the law of nature; Order was the dream of man.”</a:t>
            </a:r>
          </a:p>
          <a:p>
            <a:pPr marL="0" indent="0" algn="ctr">
              <a:buNone/>
            </a:pPr>
            <a:r>
              <a:rPr lang="en-US" dirty="0"/>
              <a:t>	-- Henry Adams, </a:t>
            </a:r>
            <a:r>
              <a:rPr lang="en-US" i="1" dirty="0"/>
              <a:t>The Education of Henry Adams (an Autobiography)</a:t>
            </a:r>
          </a:p>
        </p:txBody>
      </p:sp>
    </p:spTree>
    <p:extLst>
      <p:ext uri="{BB962C8B-B14F-4D97-AF65-F5344CB8AC3E}">
        <p14:creationId xmlns:p14="http://schemas.microsoft.com/office/powerpoint/2010/main" val="14519097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01EE1-434D-4D2B-A17C-AA6B20557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were we thinking about during exchange?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FE258-5688-4237-9891-58F75EE7A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Were we thinking about creating one price that all transactions would converge to?</a:t>
            </a:r>
          </a:p>
        </p:txBody>
      </p:sp>
    </p:spTree>
    <p:extLst>
      <p:ext uri="{BB962C8B-B14F-4D97-AF65-F5344CB8AC3E}">
        <p14:creationId xmlns:p14="http://schemas.microsoft.com/office/powerpoint/2010/main" val="249537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01EE1-434D-4D2B-A17C-AA6B20557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were we thinking about during exchange?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FE258-5688-4237-9891-58F75EE7A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Were we thinking about creating one price that all transactions would converge to?</a:t>
            </a:r>
          </a:p>
          <a:p>
            <a:r>
              <a:rPr lang="en-US" dirty="0"/>
              <a:t>Were we thinking about society more broadly during the act of each exchange, or what we will later call social justice?</a:t>
            </a:r>
          </a:p>
        </p:txBody>
      </p:sp>
    </p:spTree>
    <p:extLst>
      <p:ext uri="{BB962C8B-B14F-4D97-AF65-F5344CB8AC3E}">
        <p14:creationId xmlns:p14="http://schemas.microsoft.com/office/powerpoint/2010/main" val="6264483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01EE1-434D-4D2B-A17C-AA6B20557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were we thinking about during exchange?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FE258-5688-4237-9891-58F75EE7A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Were we thinking about creating one price that all transactions would converge to?</a:t>
            </a:r>
          </a:p>
          <a:p>
            <a:r>
              <a:rPr lang="en-US" dirty="0"/>
              <a:t>Were we thinking about society more broadly during the act of each exchange, or what we will later call social justice?</a:t>
            </a:r>
          </a:p>
          <a:p>
            <a:r>
              <a:rPr lang="en-US" dirty="0"/>
              <a:t>During each exchange, we thought about commutative justice:</a:t>
            </a:r>
          </a:p>
        </p:txBody>
      </p:sp>
    </p:spTree>
    <p:extLst>
      <p:ext uri="{BB962C8B-B14F-4D97-AF65-F5344CB8AC3E}">
        <p14:creationId xmlns:p14="http://schemas.microsoft.com/office/powerpoint/2010/main" val="33433393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01EE1-434D-4D2B-A17C-AA6B20557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were we thinking about during exchange?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FE258-5688-4237-9891-58F75EE7A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Were we thinking about creating one price that all transactions would converge to?</a:t>
            </a:r>
          </a:p>
          <a:p>
            <a:r>
              <a:rPr lang="en-US" dirty="0"/>
              <a:t>Were we thinking about society more broadly during the act of each exchange, or what we will later call social justice?</a:t>
            </a:r>
          </a:p>
          <a:p>
            <a:r>
              <a:rPr lang="en-US" dirty="0"/>
              <a:t>During each exchange, we thought about commutative justice:</a:t>
            </a:r>
          </a:p>
          <a:p>
            <a:r>
              <a:rPr lang="en-US" dirty="0"/>
              <a:t>COMMUTATIVE JUSTICE.</a:t>
            </a:r>
          </a:p>
          <a:p>
            <a:pPr lvl="1"/>
            <a:r>
              <a:rPr lang="en-US" dirty="0"/>
              <a:t>That virtue whose object is, to render to every one what belongs to him, as nearly as may be, or that which governs contracts.</a:t>
            </a:r>
          </a:p>
          <a:p>
            <a:pPr lvl="1"/>
            <a:r>
              <a:rPr lang="en-US" dirty="0"/>
              <a:t>The word commutative is derived from </a:t>
            </a:r>
            <a:r>
              <a:rPr lang="en-US" i="1" dirty="0" err="1"/>
              <a:t>commutare</a:t>
            </a:r>
            <a:r>
              <a:rPr lang="en-US" dirty="0"/>
              <a:t>, which signifies to exchange.</a:t>
            </a:r>
          </a:p>
        </p:txBody>
      </p:sp>
    </p:spTree>
    <p:extLst>
      <p:ext uri="{BB962C8B-B14F-4D97-AF65-F5344CB8AC3E}">
        <p14:creationId xmlns:p14="http://schemas.microsoft.com/office/powerpoint/2010/main" val="5130936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5155D-C49D-415A-8B13-B592B533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did commutative justice give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57EA9-565B-4F7D-A52C-4DF558407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much have we gotten from this commutative justice?</a:t>
            </a:r>
          </a:p>
        </p:txBody>
      </p:sp>
    </p:spTree>
    <p:extLst>
      <p:ext uri="{BB962C8B-B14F-4D97-AF65-F5344CB8AC3E}">
        <p14:creationId xmlns:p14="http://schemas.microsoft.com/office/powerpoint/2010/main" val="21162398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5155D-C49D-415A-8B13-B592B533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did commutative justice give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57EA9-565B-4F7D-A52C-4DF558407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much have we gotten from this commutative justice?</a:t>
            </a:r>
          </a:p>
          <a:p>
            <a:r>
              <a:rPr lang="en-US" dirty="0"/>
              <a:t>Was every individual happy?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1982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5155D-C49D-415A-8B13-B592B533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did commutative justice give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57EA9-565B-4F7D-A52C-4DF558407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much have we gotten from this commutative justice?</a:t>
            </a:r>
          </a:p>
          <a:p>
            <a:r>
              <a:rPr lang="en-US" dirty="0"/>
              <a:t>Was every individual happy?</a:t>
            </a:r>
          </a:p>
          <a:p>
            <a:r>
              <a:rPr lang="en-US" dirty="0"/>
              <a:t>Possibly not; after all, not everyone transacted!!!</a:t>
            </a:r>
          </a:p>
        </p:txBody>
      </p:sp>
    </p:spTree>
    <p:extLst>
      <p:ext uri="{BB962C8B-B14F-4D97-AF65-F5344CB8AC3E}">
        <p14:creationId xmlns:p14="http://schemas.microsoft.com/office/powerpoint/2010/main" val="38507637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9628F-083F-469F-9AF1-56D7A5403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left 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D4651-7B89-4148-967E-8886401E1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draw a picture on the board and see if we can determine who has been left out of this equilibrium pattern.</a:t>
            </a:r>
          </a:p>
        </p:txBody>
      </p:sp>
    </p:spTree>
    <p:extLst>
      <p:ext uri="{BB962C8B-B14F-4D97-AF65-F5344CB8AC3E}">
        <p14:creationId xmlns:p14="http://schemas.microsoft.com/office/powerpoint/2010/main" val="3157336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5663D-3915-44C8-B282-1962B5BB9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F4CA0-FC75-42E6-927E-733F2D322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(1) Prayer</a:t>
            </a:r>
          </a:p>
          <a:p>
            <a:r>
              <a:rPr lang="en-US" dirty="0"/>
              <a:t>(2) Market Experiment</a:t>
            </a:r>
          </a:p>
          <a:p>
            <a:r>
              <a:rPr lang="en-US" dirty="0"/>
              <a:t>(3) Two assumptions </a:t>
            </a:r>
            <a:r>
              <a:rPr lang="en-US" dirty="0">
                <a:sym typeface="Wingdings" panose="05000000000000000000" pitchFamily="2" charset="2"/>
              </a:rPr>
              <a:t> Existence of Demand Curves, Law of Demand</a:t>
            </a:r>
          </a:p>
          <a:p>
            <a:r>
              <a:rPr lang="en-US" dirty="0">
                <a:sym typeface="Wingdings" panose="05000000000000000000" pitchFamily="2" charset="2"/>
              </a:rPr>
              <a:t>(4) Two assumptions  Existence of Supply Curves, Law of Supply</a:t>
            </a:r>
          </a:p>
          <a:p>
            <a:r>
              <a:rPr lang="en-US" dirty="0">
                <a:sym typeface="Wingdings" panose="05000000000000000000" pitchFamily="2" charset="2"/>
              </a:rPr>
              <a:t>(5) Market Equilibration: Why and How?</a:t>
            </a:r>
          </a:p>
          <a:p>
            <a:r>
              <a:rPr lang="en-US" dirty="0">
                <a:sym typeface="Wingdings" panose="05000000000000000000" pitchFamily="2" charset="2"/>
              </a:rPr>
              <a:t>(6) Evidence for these phenomena</a:t>
            </a:r>
          </a:p>
          <a:p>
            <a:r>
              <a:rPr lang="en-US" dirty="0">
                <a:sym typeface="Wingdings" panose="05000000000000000000" pitchFamily="2" charset="2"/>
              </a:rPr>
              <a:t>(7) In-class Problem: Supply and Demand changes</a:t>
            </a:r>
          </a:p>
          <a:p>
            <a:r>
              <a:rPr lang="en-US" dirty="0">
                <a:sym typeface="Wingdings" panose="05000000000000000000" pitchFamily="2" charset="2"/>
              </a:rPr>
              <a:t>(8) Common Objections to generalizability</a:t>
            </a:r>
          </a:p>
          <a:p>
            <a:r>
              <a:rPr lang="en-US" dirty="0">
                <a:sym typeface="Wingdings" panose="05000000000000000000" pitchFamily="2" charset="2"/>
              </a:rPr>
              <a:t>(9) Who is left out?</a:t>
            </a:r>
          </a:p>
          <a:p>
            <a:r>
              <a:rPr lang="en-US" dirty="0">
                <a:sym typeface="Wingdings" panose="05000000000000000000" pitchFamily="2" charset="2"/>
              </a:rPr>
              <a:t>(10)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0028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9628F-083F-469F-9AF1-56D7A5403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left 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D4651-7B89-4148-967E-8886401E1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draw a picture on the board and see if we can determine who has been left out of this equilibrium pattern.</a:t>
            </a:r>
          </a:p>
          <a:p>
            <a:r>
              <a:rPr lang="en-US" dirty="0"/>
              <a:t>The people who are left out are those who would never be able to find a mutually beneficial exchange with each other at any price.</a:t>
            </a:r>
          </a:p>
        </p:txBody>
      </p:sp>
    </p:spTree>
    <p:extLst>
      <p:ext uri="{BB962C8B-B14F-4D97-AF65-F5344CB8AC3E}">
        <p14:creationId xmlns:p14="http://schemas.microsoft.com/office/powerpoint/2010/main" val="20409909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9628F-083F-469F-9AF1-56D7A5403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left 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D4651-7B89-4148-967E-8886401E1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draw a picture on the board and see if we can determine who has been left out of this equilibrium pattern.</a:t>
            </a:r>
          </a:p>
          <a:p>
            <a:r>
              <a:rPr lang="en-US" dirty="0"/>
              <a:t>The people who are left out are those who would never be able to find a mutually beneficial exchange with each other at any price.</a:t>
            </a:r>
          </a:p>
          <a:p>
            <a:r>
              <a:rPr lang="en-US" dirty="0"/>
              <a:t>Is there some normative principle or order that this hints at?</a:t>
            </a:r>
          </a:p>
        </p:txBody>
      </p:sp>
    </p:spTree>
    <p:extLst>
      <p:ext uri="{BB962C8B-B14F-4D97-AF65-F5344CB8AC3E}">
        <p14:creationId xmlns:p14="http://schemas.microsoft.com/office/powerpoint/2010/main" val="40040758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00E27-EBEA-4A97-8158-71DE6514F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Hints of a deeper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B179C-6FE1-4D0D-89A8-4D532CEE6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Finally, we get hints of an even deeper order: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7383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00E27-EBEA-4A97-8158-71DE6514F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Hints of a deeper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B179C-6FE1-4D0D-89A8-4D532CEE6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Finally, we get hints of an even deeper order:</a:t>
            </a:r>
          </a:p>
          <a:p>
            <a:r>
              <a:rPr lang="en-US" dirty="0"/>
              <a:t>All transactions tend to occur at one price, rather than many different prices.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4426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00E27-EBEA-4A97-8158-71DE6514F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Hints of a deeper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B179C-6FE1-4D0D-89A8-4D532CEE6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Finally, we get hints of an even deeper order:</a:t>
            </a:r>
          </a:p>
          <a:p>
            <a:r>
              <a:rPr lang="en-US" dirty="0"/>
              <a:t>All transactions tend to occur at one price, rather than many different prices.</a:t>
            </a:r>
          </a:p>
          <a:p>
            <a:r>
              <a:rPr lang="en-US" dirty="0"/>
              <a:t>We get the one price that maximizes the number of interactions that could ever occur at one price.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0574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00E27-EBEA-4A97-8158-71DE6514F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Hints of a deeper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B179C-6FE1-4D0D-89A8-4D532CEE6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Finally, we get hints of an even deeper order:</a:t>
            </a:r>
          </a:p>
          <a:p>
            <a:r>
              <a:rPr lang="en-US" dirty="0"/>
              <a:t>All transactions tend to occur at one price, rather than many different prices.</a:t>
            </a:r>
          </a:p>
          <a:p>
            <a:r>
              <a:rPr lang="en-US" dirty="0"/>
              <a:t>We get the one price that maximizes the number of interactions that could ever occur at one price.</a:t>
            </a:r>
          </a:p>
          <a:p>
            <a:r>
              <a:rPr lang="en-US" dirty="0"/>
              <a:t>This suggests some questions we should ask each other.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8403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452D9-6B88-4100-A05B-089C58A05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0D752-DDFA-4540-8660-4BA78D524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this have to do with the deeper things of life, such as our labor and our ability to support ourselves and our families?</a:t>
            </a:r>
          </a:p>
        </p:txBody>
      </p:sp>
    </p:spTree>
    <p:extLst>
      <p:ext uri="{BB962C8B-B14F-4D97-AF65-F5344CB8AC3E}">
        <p14:creationId xmlns:p14="http://schemas.microsoft.com/office/powerpoint/2010/main" val="32172801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452D9-6B88-4100-A05B-089C58A05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0D752-DDFA-4540-8660-4BA78D524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this have to do with the deeper things of life, such as our labor and our ability to support ourselves and our families?</a:t>
            </a:r>
          </a:p>
          <a:p>
            <a:r>
              <a:rPr lang="en-US" dirty="0"/>
              <a:t>Is it possible for us share commutatively just exchanges with large numbers of people who are strangers to us?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2246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452D9-6B88-4100-A05B-089C58A05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0D752-DDFA-4540-8660-4BA78D524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this have to do with the deeper things of life, such as our labor and our ability to support ourselves and our families?</a:t>
            </a:r>
          </a:p>
          <a:p>
            <a:r>
              <a:rPr lang="en-US" dirty="0"/>
              <a:t>Is it possible for us share commutatively just exchanges with large numbers of people who are strangers to us?</a:t>
            </a:r>
          </a:p>
          <a:p>
            <a:r>
              <a:rPr lang="en-US" dirty="0"/>
              <a:t>Is it possible to instantiate deeper forms of justice and love than commutative justice for large numbers of people who are strangers to us?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2017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452D9-6B88-4100-A05B-089C58A05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0D752-DDFA-4540-8660-4BA78D524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this have to do with the deeper things of life, such as our labor and our ability to support ourselves and our families?</a:t>
            </a:r>
          </a:p>
          <a:p>
            <a:r>
              <a:rPr lang="en-US" dirty="0"/>
              <a:t>Is it possible for us share commutatively just exchanges with large numbers of people who are strangers to us?</a:t>
            </a:r>
          </a:p>
          <a:p>
            <a:r>
              <a:rPr lang="en-US" dirty="0"/>
              <a:t>Is it possible to instantiate deeper forms of justice and love than commutative justice for large numbers of people who are strangers to us?</a:t>
            </a:r>
          </a:p>
          <a:p>
            <a:r>
              <a:rPr lang="en-US" dirty="0"/>
              <a:t>Are there any reasons why we might owe the most justice we can bring about (whatever level of justice that is) with as many people as possible?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32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613D7-52B4-44D6-8DAC-57817E600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Experiment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63319-E0E7-4FDB-9251-3FD81AEEA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open up our laptops, log into Cengage, and get started with an Experiment!!!</a:t>
            </a:r>
          </a:p>
        </p:txBody>
      </p:sp>
    </p:spTree>
    <p:extLst>
      <p:ext uri="{BB962C8B-B14F-4D97-AF65-F5344CB8AC3E}">
        <p14:creationId xmlns:p14="http://schemas.microsoft.com/office/powerpoint/2010/main" val="77062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4BC4C-3276-471C-AB65-1250FE53E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Experiment Prediction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513A7-8E54-4632-9A27-D43CE031F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Predicted Price = approximately $1.08</a:t>
            </a:r>
          </a:p>
          <a:p>
            <a:r>
              <a:rPr lang="en-US" dirty="0"/>
              <a:t>Predicted Quantity = approximately 12</a:t>
            </a:r>
          </a:p>
        </p:txBody>
      </p:sp>
    </p:spTree>
    <p:extLst>
      <p:ext uri="{BB962C8B-B14F-4D97-AF65-F5344CB8AC3E}">
        <p14:creationId xmlns:p14="http://schemas.microsoft.com/office/powerpoint/2010/main" val="3503547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E3F42-2028-47F5-A56E-BF1C76BB1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was this pattern precise &amp; predictable?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B2497-A8B4-4171-87D2-B367457E6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could have had chaotic prices with no discernable order</a:t>
            </a:r>
          </a:p>
          <a:p>
            <a:r>
              <a:rPr lang="en-US" dirty="0"/>
              <a:t>We could have had a precise order in prices that was unpredictable</a:t>
            </a:r>
          </a:p>
          <a:p>
            <a:r>
              <a:rPr lang="en-US" dirty="0"/>
              <a:t>Instead, we got a precise order in prices that we understand well enough that we can predict</a:t>
            </a:r>
          </a:p>
          <a:p>
            <a:r>
              <a:rPr lang="en-US" dirty="0"/>
              <a:t>How did this happen?</a:t>
            </a:r>
          </a:p>
          <a:p>
            <a:r>
              <a:rPr lang="en-US" dirty="0"/>
              <a:t>To what extent did humans “dream” of this order and create it?</a:t>
            </a:r>
          </a:p>
          <a:p>
            <a:r>
              <a:rPr lang="en-US" dirty="0"/>
              <a:t>If humans did not do so, </a:t>
            </a:r>
            <a:r>
              <a:rPr lang="en-US" i="1" dirty="0"/>
              <a:t>who did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46448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B66D0-4164-4557-8487-2A5EF8757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most you would pay for. . .?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FA4C9-9088-4694-8FB3-1A10226A3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pocket square</a:t>
            </a:r>
          </a:p>
        </p:txBody>
      </p:sp>
    </p:spTree>
    <p:extLst>
      <p:ext uri="{BB962C8B-B14F-4D97-AF65-F5344CB8AC3E}">
        <p14:creationId xmlns:p14="http://schemas.microsoft.com/office/powerpoint/2010/main" val="200635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25678-833C-41E5-A5EA-B618E2958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things we noticed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F9601-1C08-4D4A-91F7-4F8FE8647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you’re willing to pay a high price, you’re still willing to pay a lower price</a:t>
            </a:r>
          </a:p>
          <a:p>
            <a:r>
              <a:rPr lang="en-US" dirty="0"/>
              <a:t>There is a diversity in the maximum price you’d be willing to pay</a:t>
            </a:r>
          </a:p>
        </p:txBody>
      </p:sp>
    </p:spTree>
    <p:extLst>
      <p:ext uri="{BB962C8B-B14F-4D97-AF65-F5344CB8AC3E}">
        <p14:creationId xmlns:p14="http://schemas.microsoft.com/office/powerpoint/2010/main" val="3597850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9386E-38FA-4DFA-927C-6ADF5258C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assumptions </a:t>
            </a:r>
            <a:r>
              <a:rPr lang="en-US" dirty="0">
                <a:sym typeface="Wingdings" panose="05000000000000000000" pitchFamily="2" charset="2"/>
              </a:rPr>
              <a:t> Demand Curves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45BD5-8EFE-41CC-B23D-A6F60A49B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me show on the board how these two assumptions lead to the existence of Demand curves, and to something called the Law of Demand</a:t>
            </a:r>
          </a:p>
        </p:txBody>
      </p:sp>
    </p:spTree>
    <p:extLst>
      <p:ext uri="{BB962C8B-B14F-4D97-AF65-F5344CB8AC3E}">
        <p14:creationId xmlns:p14="http://schemas.microsoft.com/office/powerpoint/2010/main" val="1453872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4345</TotalTime>
  <Words>1644</Words>
  <Application>Microsoft Office PowerPoint</Application>
  <PresentationFormat>Widescreen</PresentationFormat>
  <Paragraphs>137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Wingdings</vt:lpstr>
      <vt:lpstr>Office Theme</vt:lpstr>
      <vt:lpstr>PowerPoint Presentation</vt:lpstr>
      <vt:lpstr>Economy, Divine and Human</vt:lpstr>
      <vt:lpstr>Outline</vt:lpstr>
      <vt:lpstr>Market Experiment</vt:lpstr>
      <vt:lpstr>Market Experiment Prediction</vt:lpstr>
      <vt:lpstr>Why was this pattern precise &amp; predictable?</vt:lpstr>
      <vt:lpstr>What is the most you would pay for. . .?</vt:lpstr>
      <vt:lpstr>Two things we noticed</vt:lpstr>
      <vt:lpstr>Two assumptions  Demand Curves</vt:lpstr>
      <vt:lpstr>Two assumptions  Supply Curves</vt:lpstr>
      <vt:lpstr>Market Equilibrium: why and how?</vt:lpstr>
      <vt:lpstr>Market Experiment: Supply and Demand</vt:lpstr>
      <vt:lpstr>Evidence for these phenomena</vt:lpstr>
      <vt:lpstr>In-class problems: supply &amp; demand changes</vt:lpstr>
      <vt:lpstr>Common Objections to Generalizability</vt:lpstr>
      <vt:lpstr>Common Objections to Generalizability</vt:lpstr>
      <vt:lpstr>Common Objections to Generalizability</vt:lpstr>
      <vt:lpstr>Common Objections to Generalizability</vt:lpstr>
      <vt:lpstr>What have we learned from this?</vt:lpstr>
      <vt:lpstr>What have we learned from this?</vt:lpstr>
      <vt:lpstr>PowerPoint Presentation</vt:lpstr>
      <vt:lpstr>What were we thinking about during exchange?</vt:lpstr>
      <vt:lpstr>What were we thinking about during exchange?</vt:lpstr>
      <vt:lpstr>What were we thinking about during exchange?</vt:lpstr>
      <vt:lpstr>What were we thinking about during exchange?</vt:lpstr>
      <vt:lpstr>What did commutative justice give us?</vt:lpstr>
      <vt:lpstr>What did commutative justice give us?</vt:lpstr>
      <vt:lpstr>What did commutative justice give us?</vt:lpstr>
      <vt:lpstr>Who is left out?</vt:lpstr>
      <vt:lpstr>Who is left out?</vt:lpstr>
      <vt:lpstr>Who is left out?</vt:lpstr>
      <vt:lpstr>Hints of a deeper order</vt:lpstr>
      <vt:lpstr>Hints of a deeper order</vt:lpstr>
      <vt:lpstr>Hints of a deeper order</vt:lpstr>
      <vt:lpstr>Hints of a deeper order</vt:lpstr>
      <vt:lpstr>Questions</vt:lpstr>
      <vt:lpstr>Questions</vt:lpstr>
      <vt:lpstr>Questions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Economy, Divine and Human</dc:title>
  <dc:creator>Kirk Doran</dc:creator>
  <cp:lastModifiedBy>Kirk Doran</cp:lastModifiedBy>
  <cp:revision>122</cp:revision>
  <dcterms:created xsi:type="dcterms:W3CDTF">2023-08-07T14:15:55Z</dcterms:created>
  <dcterms:modified xsi:type="dcterms:W3CDTF">2023-08-28T14:30:45Z</dcterms:modified>
</cp:coreProperties>
</file>