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3" r:id="rId7"/>
    <p:sldId id="264" r:id="rId8"/>
    <p:sldId id="266" r:id="rId9"/>
    <p:sldId id="265" r:id="rId10"/>
    <p:sldId id="260" r:id="rId11"/>
    <p:sldId id="301" r:id="rId12"/>
    <p:sldId id="305" r:id="rId13"/>
    <p:sldId id="292" r:id="rId14"/>
    <p:sldId id="295" r:id="rId15"/>
    <p:sldId id="306" r:id="rId16"/>
    <p:sldId id="307" r:id="rId17"/>
    <p:sldId id="287" r:id="rId18"/>
    <p:sldId id="261" r:id="rId19"/>
    <p:sldId id="369" r:id="rId20"/>
    <p:sldId id="371" r:id="rId21"/>
    <p:sldId id="372" r:id="rId22"/>
    <p:sldId id="373" r:id="rId23"/>
    <p:sldId id="374" r:id="rId24"/>
    <p:sldId id="375" r:id="rId25"/>
    <p:sldId id="376" r:id="rId26"/>
    <p:sldId id="377" r:id="rId27"/>
    <p:sldId id="381" r:id="rId28"/>
    <p:sldId id="382" r:id="rId29"/>
    <p:sldId id="383" r:id="rId30"/>
    <p:sldId id="384"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rk Doran" initials="KD" lastIdx="1" clrIdx="0">
    <p:extLst>
      <p:ext uri="{19B8F6BF-5375-455C-9EA6-DF929625EA0E}">
        <p15:presenceInfo xmlns:p15="http://schemas.microsoft.com/office/powerpoint/2012/main" userId="S-1-5-21-486224272-390164917-1892839861-1070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08-15T12:46:05.688" idx="1">
    <p:pos x="6129" y="1666"/>
    <p:text>Connect this to Stephen Barr!!!!</p:text>
    <p:extLst>
      <p:ext uri="{C676402C-5697-4E1C-873F-D02D1690AC5C}">
        <p15:threadingInfo xmlns:p15="http://schemas.microsoft.com/office/powerpoint/2012/main" timeZoneBias="24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7476A0-C886-457B-924A-F640D2475205}"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DBDB55A6-14B9-4A82-9474-717E9E37DC3A}">
      <dgm:prSet phldrT="[Text]"/>
      <dgm:spPr/>
      <dgm:t>
        <a:bodyPr/>
        <a:lstStyle/>
        <a:p>
          <a:r>
            <a:rPr lang="en-US" dirty="0"/>
            <a:t>Formal institutions (explicit rules, monitoring, and sanctions)</a:t>
          </a:r>
        </a:p>
      </dgm:t>
    </dgm:pt>
    <dgm:pt modelId="{6D7E1E19-3ACE-4E38-B25D-4C8968A8F0DB}" type="parTrans" cxnId="{D31EA125-B87A-4752-AD6F-7612BD5111D9}">
      <dgm:prSet/>
      <dgm:spPr/>
      <dgm:t>
        <a:bodyPr/>
        <a:lstStyle/>
        <a:p>
          <a:endParaRPr lang="en-US"/>
        </a:p>
      </dgm:t>
    </dgm:pt>
    <dgm:pt modelId="{B5C3CC37-A452-4C07-B20E-1C8B82C8721A}" type="sibTrans" cxnId="{D31EA125-B87A-4752-AD6F-7612BD5111D9}">
      <dgm:prSet/>
      <dgm:spPr/>
      <dgm:t>
        <a:bodyPr/>
        <a:lstStyle/>
        <a:p>
          <a:endParaRPr lang="en-US"/>
        </a:p>
      </dgm:t>
    </dgm:pt>
    <dgm:pt modelId="{F21373B4-11B7-425E-869D-BDA444865EE2}">
      <dgm:prSet phldrT="[Text]"/>
      <dgm:spPr/>
      <dgm:t>
        <a:bodyPr/>
        <a:lstStyle/>
        <a:p>
          <a:r>
            <a:rPr lang="en-US" dirty="0"/>
            <a:t>Public goods and common resources (forest management)</a:t>
          </a:r>
        </a:p>
      </dgm:t>
    </dgm:pt>
    <dgm:pt modelId="{65C126DC-C655-45B8-820A-16BEA0161FB7}" type="parTrans" cxnId="{B8D5F85B-0204-4363-925A-6EEAD8086FB8}">
      <dgm:prSet/>
      <dgm:spPr/>
      <dgm:t>
        <a:bodyPr/>
        <a:lstStyle/>
        <a:p>
          <a:endParaRPr lang="en-US"/>
        </a:p>
      </dgm:t>
    </dgm:pt>
    <dgm:pt modelId="{554F5A9B-AE36-40DA-91C2-BC7ADB507C9D}" type="sibTrans" cxnId="{B8D5F85B-0204-4363-925A-6EEAD8086FB8}">
      <dgm:prSet/>
      <dgm:spPr>
        <a:noFill/>
      </dgm:spPr>
      <dgm:t>
        <a:bodyPr/>
        <a:lstStyle/>
        <a:p>
          <a:endParaRPr lang="en-US"/>
        </a:p>
      </dgm:t>
    </dgm:pt>
    <dgm:pt modelId="{4096C351-12AC-4CA2-A37C-AB4158B2B95D}">
      <dgm:prSet phldrT="[Text]"/>
      <dgm:spPr/>
      <dgm:t>
        <a:bodyPr/>
        <a:lstStyle/>
        <a:p>
          <a:r>
            <a:rPr lang="en-US" dirty="0"/>
            <a:t>Market Integration (market proximity)</a:t>
          </a:r>
        </a:p>
      </dgm:t>
    </dgm:pt>
    <dgm:pt modelId="{69585A26-05B4-41FF-A44D-80DBE75ABB9D}" type="parTrans" cxnId="{1DFB714F-82D6-492C-9186-82ED1FBB24D0}">
      <dgm:prSet/>
      <dgm:spPr/>
      <dgm:t>
        <a:bodyPr/>
        <a:lstStyle/>
        <a:p>
          <a:endParaRPr lang="en-US"/>
        </a:p>
      </dgm:t>
    </dgm:pt>
    <dgm:pt modelId="{AB3456B4-ACEF-4E84-9D69-01D63C4C7A09}" type="sibTrans" cxnId="{1DFB714F-82D6-492C-9186-82ED1FBB24D0}">
      <dgm:prSet/>
      <dgm:spPr/>
      <dgm:t>
        <a:bodyPr/>
        <a:lstStyle/>
        <a:p>
          <a:endParaRPr lang="en-US"/>
        </a:p>
      </dgm:t>
    </dgm:pt>
    <dgm:pt modelId="{0DA1B1D8-00C4-41A8-98F8-0A1E73DCC579}">
      <dgm:prSet phldrT="[Text]"/>
      <dgm:spPr/>
      <dgm:t>
        <a:bodyPr/>
        <a:lstStyle/>
        <a:p>
          <a:r>
            <a:rPr lang="en-US" dirty="0"/>
            <a:t>Impersonal </a:t>
          </a:r>
          <a:r>
            <a:rPr lang="en-US" dirty="0" err="1"/>
            <a:t>prosociality</a:t>
          </a:r>
          <a:r>
            <a:rPr lang="en-US" dirty="0"/>
            <a:t> (conditional cooperation)</a:t>
          </a:r>
        </a:p>
      </dgm:t>
    </dgm:pt>
    <dgm:pt modelId="{BE05E8A4-F2EE-49B5-B01E-30955D5D72FA}" type="parTrans" cxnId="{7345A531-0019-40D7-A019-DA5B2DBB9073}">
      <dgm:prSet/>
      <dgm:spPr/>
      <dgm:t>
        <a:bodyPr/>
        <a:lstStyle/>
        <a:p>
          <a:endParaRPr lang="en-US"/>
        </a:p>
      </dgm:t>
    </dgm:pt>
    <dgm:pt modelId="{FAC2C032-C685-4F6B-A68C-538580959557}" type="sibTrans" cxnId="{7345A531-0019-40D7-A019-DA5B2DBB9073}">
      <dgm:prSet/>
      <dgm:spPr/>
      <dgm:t>
        <a:bodyPr/>
        <a:lstStyle/>
        <a:p>
          <a:endParaRPr lang="en-US"/>
        </a:p>
      </dgm:t>
    </dgm:pt>
    <dgm:pt modelId="{773C0BFF-1906-467B-9465-8DC4D6C3588D}">
      <dgm:prSet phldrT="[Text]"/>
      <dgm:spPr/>
      <dgm:t>
        <a:bodyPr/>
        <a:lstStyle/>
        <a:p>
          <a:r>
            <a:rPr lang="en-US" dirty="0"/>
            <a:t>Formation of voluntary associations</a:t>
          </a:r>
        </a:p>
      </dgm:t>
    </dgm:pt>
    <dgm:pt modelId="{91EA100B-5D56-48EF-AED8-D6E2BBE77019}" type="parTrans" cxnId="{AAD16A27-98AA-4D2A-8037-2B86A68AE535}">
      <dgm:prSet/>
      <dgm:spPr/>
      <dgm:t>
        <a:bodyPr/>
        <a:lstStyle/>
        <a:p>
          <a:endParaRPr lang="en-US"/>
        </a:p>
      </dgm:t>
    </dgm:pt>
    <dgm:pt modelId="{3F23BDEC-A4D1-4FAA-856D-725533F523AD}" type="sibTrans" cxnId="{AAD16A27-98AA-4D2A-8037-2B86A68AE535}">
      <dgm:prSet/>
      <dgm:spPr/>
      <dgm:t>
        <a:bodyPr/>
        <a:lstStyle/>
        <a:p>
          <a:endParaRPr lang="en-US"/>
        </a:p>
      </dgm:t>
    </dgm:pt>
    <dgm:pt modelId="{366CFA5B-52FB-4FBD-96A0-D333880D8268}" type="pres">
      <dgm:prSet presAssocID="{737476A0-C886-457B-924A-F640D2475205}" presName="cycle" presStyleCnt="0">
        <dgm:presLayoutVars>
          <dgm:dir/>
          <dgm:resizeHandles val="exact"/>
        </dgm:presLayoutVars>
      </dgm:prSet>
      <dgm:spPr/>
    </dgm:pt>
    <dgm:pt modelId="{E1DBC91E-0FF1-48AA-BF22-8E6DFFA47C8C}" type="pres">
      <dgm:prSet presAssocID="{DBDB55A6-14B9-4A82-9474-717E9E37DC3A}" presName="node" presStyleLbl="node1" presStyleIdx="0" presStyleCnt="5">
        <dgm:presLayoutVars>
          <dgm:bulletEnabled val="1"/>
        </dgm:presLayoutVars>
      </dgm:prSet>
      <dgm:spPr/>
    </dgm:pt>
    <dgm:pt modelId="{6684C075-106E-470C-B924-960F6BEC97B5}" type="pres">
      <dgm:prSet presAssocID="{B5C3CC37-A452-4C07-B20E-1C8B82C8721A}" presName="sibTrans" presStyleLbl="sibTrans2D1" presStyleIdx="0" presStyleCnt="5"/>
      <dgm:spPr/>
    </dgm:pt>
    <dgm:pt modelId="{C3A122C3-9B9A-4CF3-9F80-9AF6296D3E69}" type="pres">
      <dgm:prSet presAssocID="{B5C3CC37-A452-4C07-B20E-1C8B82C8721A}" presName="connectorText" presStyleLbl="sibTrans2D1" presStyleIdx="0" presStyleCnt="5"/>
      <dgm:spPr/>
    </dgm:pt>
    <dgm:pt modelId="{AECCED9A-F524-4A1D-A0E5-4D2B23230815}" type="pres">
      <dgm:prSet presAssocID="{F21373B4-11B7-425E-869D-BDA444865EE2}" presName="node" presStyleLbl="node1" presStyleIdx="1" presStyleCnt="5">
        <dgm:presLayoutVars>
          <dgm:bulletEnabled val="1"/>
        </dgm:presLayoutVars>
      </dgm:prSet>
      <dgm:spPr/>
    </dgm:pt>
    <dgm:pt modelId="{C8A25B75-C5F8-4B32-9BEC-1FFFE74AF76A}" type="pres">
      <dgm:prSet presAssocID="{554F5A9B-AE36-40DA-91C2-BC7ADB507C9D}" presName="sibTrans" presStyleLbl="sibTrans2D1" presStyleIdx="1" presStyleCnt="5" custAng="6917580" custFlipHor="1" custScaleX="89118" custLinFactX="200000" custLinFactY="65939" custLinFactNeighborX="200844" custLinFactNeighborY="100000"/>
      <dgm:spPr/>
    </dgm:pt>
    <dgm:pt modelId="{E41E7165-AE17-40DA-8C2A-C6FCCABCC97C}" type="pres">
      <dgm:prSet presAssocID="{554F5A9B-AE36-40DA-91C2-BC7ADB507C9D}" presName="connectorText" presStyleLbl="sibTrans2D1" presStyleIdx="1" presStyleCnt="5"/>
      <dgm:spPr/>
    </dgm:pt>
    <dgm:pt modelId="{35473971-F399-41AA-8775-2EB618675D10}" type="pres">
      <dgm:prSet presAssocID="{4096C351-12AC-4CA2-A37C-AB4158B2B95D}" presName="node" presStyleLbl="node1" presStyleIdx="2" presStyleCnt="5" custRadScaleRad="198645" custRadScaleInc="281173">
        <dgm:presLayoutVars>
          <dgm:bulletEnabled val="1"/>
        </dgm:presLayoutVars>
      </dgm:prSet>
      <dgm:spPr/>
    </dgm:pt>
    <dgm:pt modelId="{5A43280E-0D95-4CB7-B88A-39E11A48DA90}" type="pres">
      <dgm:prSet presAssocID="{AB3456B4-ACEF-4E84-9D69-01D63C4C7A09}" presName="sibTrans" presStyleLbl="sibTrans2D1" presStyleIdx="2" presStyleCnt="5" custScaleX="177335"/>
      <dgm:spPr/>
    </dgm:pt>
    <dgm:pt modelId="{5D32804F-4FF2-4BA2-A3D7-6B111E909673}" type="pres">
      <dgm:prSet presAssocID="{AB3456B4-ACEF-4E84-9D69-01D63C4C7A09}" presName="connectorText" presStyleLbl="sibTrans2D1" presStyleIdx="2" presStyleCnt="5"/>
      <dgm:spPr/>
    </dgm:pt>
    <dgm:pt modelId="{36A14A64-FD22-4A8B-A6FA-710EB1454859}" type="pres">
      <dgm:prSet presAssocID="{0DA1B1D8-00C4-41A8-98F8-0A1E73DCC579}" presName="node" presStyleLbl="node1" presStyleIdx="3" presStyleCnt="5" custRadScaleRad="20077" custRadScaleInc="-100000">
        <dgm:presLayoutVars>
          <dgm:bulletEnabled val="1"/>
        </dgm:presLayoutVars>
      </dgm:prSet>
      <dgm:spPr/>
    </dgm:pt>
    <dgm:pt modelId="{1F8CF7A5-9CF8-42CE-BD2B-5D88238EA7C6}" type="pres">
      <dgm:prSet presAssocID="{FAC2C032-C685-4F6B-A68C-538580959557}" presName="sibTrans" presStyleLbl="sibTrans2D1" presStyleIdx="3" presStyleCnt="5"/>
      <dgm:spPr/>
    </dgm:pt>
    <dgm:pt modelId="{D6C3FEFB-D000-48CA-A348-898CBD9DF9A9}" type="pres">
      <dgm:prSet presAssocID="{FAC2C032-C685-4F6B-A68C-538580959557}" presName="connectorText" presStyleLbl="sibTrans2D1" presStyleIdx="3" presStyleCnt="5"/>
      <dgm:spPr/>
    </dgm:pt>
    <dgm:pt modelId="{CF7F1BFE-FF38-4490-B471-A2A13B2373CF}" type="pres">
      <dgm:prSet presAssocID="{773C0BFF-1906-467B-9465-8DC4D6C3588D}" presName="node" presStyleLbl="node1" presStyleIdx="4" presStyleCnt="5">
        <dgm:presLayoutVars>
          <dgm:bulletEnabled val="1"/>
        </dgm:presLayoutVars>
      </dgm:prSet>
      <dgm:spPr/>
    </dgm:pt>
    <dgm:pt modelId="{4E780E6E-0CD8-4805-99B6-7D20CEFBC7AA}" type="pres">
      <dgm:prSet presAssocID="{3F23BDEC-A4D1-4FAA-856D-725533F523AD}" presName="sibTrans" presStyleLbl="sibTrans2D1" presStyleIdx="4" presStyleCnt="5"/>
      <dgm:spPr/>
    </dgm:pt>
    <dgm:pt modelId="{3B8F4AB6-6C28-4E7F-96F8-2E95E88AB352}" type="pres">
      <dgm:prSet presAssocID="{3F23BDEC-A4D1-4FAA-856D-725533F523AD}" presName="connectorText" presStyleLbl="sibTrans2D1" presStyleIdx="4" presStyleCnt="5"/>
      <dgm:spPr/>
    </dgm:pt>
  </dgm:ptLst>
  <dgm:cxnLst>
    <dgm:cxn modelId="{1A46A117-E918-470C-AAF3-62921EC21BA0}" type="presOf" srcId="{554F5A9B-AE36-40DA-91C2-BC7ADB507C9D}" destId="{C8A25B75-C5F8-4B32-9BEC-1FFFE74AF76A}" srcOrd="0" destOrd="0" presId="urn:microsoft.com/office/officeart/2005/8/layout/cycle2"/>
    <dgm:cxn modelId="{4F90C924-0EA0-42E2-81AB-E2E11ED92AB0}" type="presOf" srcId="{773C0BFF-1906-467B-9465-8DC4D6C3588D}" destId="{CF7F1BFE-FF38-4490-B471-A2A13B2373CF}" srcOrd="0" destOrd="0" presId="urn:microsoft.com/office/officeart/2005/8/layout/cycle2"/>
    <dgm:cxn modelId="{D31EA125-B87A-4752-AD6F-7612BD5111D9}" srcId="{737476A0-C886-457B-924A-F640D2475205}" destId="{DBDB55A6-14B9-4A82-9474-717E9E37DC3A}" srcOrd="0" destOrd="0" parTransId="{6D7E1E19-3ACE-4E38-B25D-4C8968A8F0DB}" sibTransId="{B5C3CC37-A452-4C07-B20E-1C8B82C8721A}"/>
    <dgm:cxn modelId="{AAD16A27-98AA-4D2A-8037-2B86A68AE535}" srcId="{737476A0-C886-457B-924A-F640D2475205}" destId="{773C0BFF-1906-467B-9465-8DC4D6C3588D}" srcOrd="4" destOrd="0" parTransId="{91EA100B-5D56-48EF-AED8-D6E2BBE77019}" sibTransId="{3F23BDEC-A4D1-4FAA-856D-725533F523AD}"/>
    <dgm:cxn modelId="{7345A531-0019-40D7-A019-DA5B2DBB9073}" srcId="{737476A0-C886-457B-924A-F640D2475205}" destId="{0DA1B1D8-00C4-41A8-98F8-0A1E73DCC579}" srcOrd="3" destOrd="0" parTransId="{BE05E8A4-F2EE-49B5-B01E-30955D5D72FA}" sibTransId="{FAC2C032-C685-4F6B-A68C-538580959557}"/>
    <dgm:cxn modelId="{B8D5F85B-0204-4363-925A-6EEAD8086FB8}" srcId="{737476A0-C886-457B-924A-F640D2475205}" destId="{F21373B4-11B7-425E-869D-BDA444865EE2}" srcOrd="1" destOrd="0" parTransId="{65C126DC-C655-45B8-820A-16BEA0161FB7}" sibTransId="{554F5A9B-AE36-40DA-91C2-BC7ADB507C9D}"/>
    <dgm:cxn modelId="{8FFEA464-F5E8-47D9-BD82-69A8C736185C}" type="presOf" srcId="{AB3456B4-ACEF-4E84-9D69-01D63C4C7A09}" destId="{5A43280E-0D95-4CB7-B88A-39E11A48DA90}" srcOrd="0" destOrd="0" presId="urn:microsoft.com/office/officeart/2005/8/layout/cycle2"/>
    <dgm:cxn modelId="{C2B1764C-D4DA-45DC-9869-D4516E512BC1}" type="presOf" srcId="{B5C3CC37-A452-4C07-B20E-1C8B82C8721A}" destId="{C3A122C3-9B9A-4CF3-9F80-9AF6296D3E69}" srcOrd="1" destOrd="0" presId="urn:microsoft.com/office/officeart/2005/8/layout/cycle2"/>
    <dgm:cxn modelId="{1DFB714F-82D6-492C-9186-82ED1FBB24D0}" srcId="{737476A0-C886-457B-924A-F640D2475205}" destId="{4096C351-12AC-4CA2-A37C-AB4158B2B95D}" srcOrd="2" destOrd="0" parTransId="{69585A26-05B4-41FF-A44D-80DBE75ABB9D}" sibTransId="{AB3456B4-ACEF-4E84-9D69-01D63C4C7A09}"/>
    <dgm:cxn modelId="{DFDEA24F-5656-4CD4-B6D0-CD4937E33FE3}" type="presOf" srcId="{0DA1B1D8-00C4-41A8-98F8-0A1E73DCC579}" destId="{36A14A64-FD22-4A8B-A6FA-710EB1454859}" srcOrd="0" destOrd="0" presId="urn:microsoft.com/office/officeart/2005/8/layout/cycle2"/>
    <dgm:cxn modelId="{65C16E59-5ACD-4C10-9345-583686178DCB}" type="presOf" srcId="{DBDB55A6-14B9-4A82-9474-717E9E37DC3A}" destId="{E1DBC91E-0FF1-48AA-BF22-8E6DFFA47C8C}" srcOrd="0" destOrd="0" presId="urn:microsoft.com/office/officeart/2005/8/layout/cycle2"/>
    <dgm:cxn modelId="{6FF74591-540F-4056-B8E4-5D876A78176F}" type="presOf" srcId="{3F23BDEC-A4D1-4FAA-856D-725533F523AD}" destId="{4E780E6E-0CD8-4805-99B6-7D20CEFBC7AA}" srcOrd="0" destOrd="0" presId="urn:microsoft.com/office/officeart/2005/8/layout/cycle2"/>
    <dgm:cxn modelId="{0877C99E-8B2D-4907-A65A-73E74FEC57DB}" type="presOf" srcId="{AB3456B4-ACEF-4E84-9D69-01D63C4C7A09}" destId="{5D32804F-4FF2-4BA2-A3D7-6B111E909673}" srcOrd="1" destOrd="0" presId="urn:microsoft.com/office/officeart/2005/8/layout/cycle2"/>
    <dgm:cxn modelId="{78BB3AA0-26F3-4225-8EBC-E69A21D93D76}" type="presOf" srcId="{B5C3CC37-A452-4C07-B20E-1C8B82C8721A}" destId="{6684C075-106E-470C-B924-960F6BEC97B5}" srcOrd="0" destOrd="0" presId="urn:microsoft.com/office/officeart/2005/8/layout/cycle2"/>
    <dgm:cxn modelId="{C6DB39B8-BA77-4BBD-B4FA-BE98B02FFD86}" type="presOf" srcId="{554F5A9B-AE36-40DA-91C2-BC7ADB507C9D}" destId="{E41E7165-AE17-40DA-8C2A-C6FCCABCC97C}" srcOrd="1" destOrd="0" presId="urn:microsoft.com/office/officeart/2005/8/layout/cycle2"/>
    <dgm:cxn modelId="{A1E555BE-5C9C-4F81-B64F-E5F576B65177}" type="presOf" srcId="{737476A0-C886-457B-924A-F640D2475205}" destId="{366CFA5B-52FB-4FBD-96A0-D333880D8268}" srcOrd="0" destOrd="0" presId="urn:microsoft.com/office/officeart/2005/8/layout/cycle2"/>
    <dgm:cxn modelId="{87B8C1C4-6169-4581-84DD-0A96E02027B1}" type="presOf" srcId="{4096C351-12AC-4CA2-A37C-AB4158B2B95D}" destId="{35473971-F399-41AA-8775-2EB618675D10}" srcOrd="0" destOrd="0" presId="urn:microsoft.com/office/officeart/2005/8/layout/cycle2"/>
    <dgm:cxn modelId="{2FC793D6-C08E-42BA-A7E0-CE582B1DC956}" type="presOf" srcId="{3F23BDEC-A4D1-4FAA-856D-725533F523AD}" destId="{3B8F4AB6-6C28-4E7F-96F8-2E95E88AB352}" srcOrd="1" destOrd="0" presId="urn:microsoft.com/office/officeart/2005/8/layout/cycle2"/>
    <dgm:cxn modelId="{228C6FDD-0AED-48B3-8EF3-C008A58CFDC3}" type="presOf" srcId="{FAC2C032-C685-4F6B-A68C-538580959557}" destId="{D6C3FEFB-D000-48CA-A348-898CBD9DF9A9}" srcOrd="1" destOrd="0" presId="urn:microsoft.com/office/officeart/2005/8/layout/cycle2"/>
    <dgm:cxn modelId="{56AFB7EB-A0AE-4FCF-A4DF-C9F547853DC7}" type="presOf" srcId="{FAC2C032-C685-4F6B-A68C-538580959557}" destId="{1F8CF7A5-9CF8-42CE-BD2B-5D88238EA7C6}" srcOrd="0" destOrd="0" presId="urn:microsoft.com/office/officeart/2005/8/layout/cycle2"/>
    <dgm:cxn modelId="{B048D1EF-B4CD-4CD4-B757-8C5977162CA0}" type="presOf" srcId="{F21373B4-11B7-425E-869D-BDA444865EE2}" destId="{AECCED9A-F524-4A1D-A0E5-4D2B23230815}" srcOrd="0" destOrd="0" presId="urn:microsoft.com/office/officeart/2005/8/layout/cycle2"/>
    <dgm:cxn modelId="{FF8B6CF5-608A-4D50-8798-AE61D8557A9B}" type="presParOf" srcId="{366CFA5B-52FB-4FBD-96A0-D333880D8268}" destId="{E1DBC91E-0FF1-48AA-BF22-8E6DFFA47C8C}" srcOrd="0" destOrd="0" presId="urn:microsoft.com/office/officeart/2005/8/layout/cycle2"/>
    <dgm:cxn modelId="{BC510485-563A-407E-9E3B-4CC24977971A}" type="presParOf" srcId="{366CFA5B-52FB-4FBD-96A0-D333880D8268}" destId="{6684C075-106E-470C-B924-960F6BEC97B5}" srcOrd="1" destOrd="0" presId="urn:microsoft.com/office/officeart/2005/8/layout/cycle2"/>
    <dgm:cxn modelId="{A6FBD02B-B6DD-49FB-961E-8C9F2DB79AB4}" type="presParOf" srcId="{6684C075-106E-470C-B924-960F6BEC97B5}" destId="{C3A122C3-9B9A-4CF3-9F80-9AF6296D3E69}" srcOrd="0" destOrd="0" presId="urn:microsoft.com/office/officeart/2005/8/layout/cycle2"/>
    <dgm:cxn modelId="{33A27B48-3124-4665-9F76-E452612C84A8}" type="presParOf" srcId="{366CFA5B-52FB-4FBD-96A0-D333880D8268}" destId="{AECCED9A-F524-4A1D-A0E5-4D2B23230815}" srcOrd="2" destOrd="0" presId="urn:microsoft.com/office/officeart/2005/8/layout/cycle2"/>
    <dgm:cxn modelId="{A732AA19-A5BC-4D1E-A83C-5F96688BAB24}" type="presParOf" srcId="{366CFA5B-52FB-4FBD-96A0-D333880D8268}" destId="{C8A25B75-C5F8-4B32-9BEC-1FFFE74AF76A}" srcOrd="3" destOrd="0" presId="urn:microsoft.com/office/officeart/2005/8/layout/cycle2"/>
    <dgm:cxn modelId="{5969D3D5-6650-4872-95B4-CDD305B9CD56}" type="presParOf" srcId="{C8A25B75-C5F8-4B32-9BEC-1FFFE74AF76A}" destId="{E41E7165-AE17-40DA-8C2A-C6FCCABCC97C}" srcOrd="0" destOrd="0" presId="urn:microsoft.com/office/officeart/2005/8/layout/cycle2"/>
    <dgm:cxn modelId="{7A2E00AB-0C15-4393-9885-78E6E149D28F}" type="presParOf" srcId="{366CFA5B-52FB-4FBD-96A0-D333880D8268}" destId="{35473971-F399-41AA-8775-2EB618675D10}" srcOrd="4" destOrd="0" presId="urn:microsoft.com/office/officeart/2005/8/layout/cycle2"/>
    <dgm:cxn modelId="{38CF75ED-7BA6-45D1-BC98-A0A85CA769DD}" type="presParOf" srcId="{366CFA5B-52FB-4FBD-96A0-D333880D8268}" destId="{5A43280E-0D95-4CB7-B88A-39E11A48DA90}" srcOrd="5" destOrd="0" presId="urn:microsoft.com/office/officeart/2005/8/layout/cycle2"/>
    <dgm:cxn modelId="{C8D195E0-A06C-4214-AA31-7B8EF50F23FE}" type="presParOf" srcId="{5A43280E-0D95-4CB7-B88A-39E11A48DA90}" destId="{5D32804F-4FF2-4BA2-A3D7-6B111E909673}" srcOrd="0" destOrd="0" presId="urn:microsoft.com/office/officeart/2005/8/layout/cycle2"/>
    <dgm:cxn modelId="{5A267442-A69F-42C3-AF09-58670FFA3253}" type="presParOf" srcId="{366CFA5B-52FB-4FBD-96A0-D333880D8268}" destId="{36A14A64-FD22-4A8B-A6FA-710EB1454859}" srcOrd="6" destOrd="0" presId="urn:microsoft.com/office/officeart/2005/8/layout/cycle2"/>
    <dgm:cxn modelId="{13576B92-AFFF-4B7C-8456-24360ED74F79}" type="presParOf" srcId="{366CFA5B-52FB-4FBD-96A0-D333880D8268}" destId="{1F8CF7A5-9CF8-42CE-BD2B-5D88238EA7C6}" srcOrd="7" destOrd="0" presId="urn:microsoft.com/office/officeart/2005/8/layout/cycle2"/>
    <dgm:cxn modelId="{0CF9D15F-88B9-401A-807A-DACFBB8234A8}" type="presParOf" srcId="{1F8CF7A5-9CF8-42CE-BD2B-5D88238EA7C6}" destId="{D6C3FEFB-D000-48CA-A348-898CBD9DF9A9}" srcOrd="0" destOrd="0" presId="urn:microsoft.com/office/officeart/2005/8/layout/cycle2"/>
    <dgm:cxn modelId="{10C670E1-69B5-4FBD-A2D6-61D6D872A677}" type="presParOf" srcId="{366CFA5B-52FB-4FBD-96A0-D333880D8268}" destId="{CF7F1BFE-FF38-4490-B471-A2A13B2373CF}" srcOrd="8" destOrd="0" presId="urn:microsoft.com/office/officeart/2005/8/layout/cycle2"/>
    <dgm:cxn modelId="{F5FFD524-A80E-406F-A9A9-C8582D997194}" type="presParOf" srcId="{366CFA5B-52FB-4FBD-96A0-D333880D8268}" destId="{4E780E6E-0CD8-4805-99B6-7D20CEFBC7AA}" srcOrd="9" destOrd="0" presId="urn:microsoft.com/office/officeart/2005/8/layout/cycle2"/>
    <dgm:cxn modelId="{22EE4195-80B1-4288-B2D8-4B50662CA308}" type="presParOf" srcId="{4E780E6E-0CD8-4805-99B6-7D20CEFBC7AA}" destId="{3B8F4AB6-6C28-4E7F-96F8-2E95E88AB352}"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342AA28-A339-4139-8699-904B5688BB6C}" type="doc">
      <dgm:prSet loTypeId="urn:microsoft.com/office/officeart/2005/8/layout/process1" loCatId="process" qsTypeId="urn:microsoft.com/office/officeart/2005/8/quickstyle/simple1" qsCatId="simple" csTypeId="urn:microsoft.com/office/officeart/2005/8/colors/accent1_2" csCatId="accent1" phldr="1"/>
      <dgm:spPr/>
    </dgm:pt>
    <dgm:pt modelId="{6CCEE1ED-437E-4E81-98AB-7F6FA3282F5F}">
      <dgm:prSet phldrT="[Text]"/>
      <dgm:spPr/>
      <dgm:t>
        <a:bodyPr/>
        <a:lstStyle/>
        <a:p>
          <a:r>
            <a:rPr lang="en-US" dirty="0"/>
            <a:t>Humans produce in groups and exchange with each other, producing periodic economic patterns whenever they do so</a:t>
          </a:r>
        </a:p>
      </dgm:t>
    </dgm:pt>
    <dgm:pt modelId="{221B9E85-7237-462E-929A-37C56FE19A1B}" type="parTrans" cxnId="{5A9681FD-7437-44BA-8949-93B23B442450}">
      <dgm:prSet/>
      <dgm:spPr/>
      <dgm:t>
        <a:bodyPr/>
        <a:lstStyle/>
        <a:p>
          <a:endParaRPr lang="en-US"/>
        </a:p>
      </dgm:t>
    </dgm:pt>
    <dgm:pt modelId="{D9A7C944-6DE0-46F3-BC0E-ABEEBAE02730}" type="sibTrans" cxnId="{5A9681FD-7437-44BA-8949-93B23B442450}">
      <dgm:prSet/>
      <dgm:spPr/>
      <dgm:t>
        <a:bodyPr/>
        <a:lstStyle/>
        <a:p>
          <a:endParaRPr lang="en-US"/>
        </a:p>
      </dgm:t>
    </dgm:pt>
    <dgm:pt modelId="{0B166B04-8F0F-4EB7-9A4D-178025CF621D}">
      <dgm:prSet phldrT="[Text]"/>
      <dgm:spPr/>
      <dgm:t>
        <a:bodyPr/>
        <a:lstStyle/>
        <a:p>
          <a:r>
            <a:rPr lang="en-US" dirty="0"/>
            <a:t>Religion attacks mere kinship-based norms and builds up universalizing notions in ethics, behavior, and politics</a:t>
          </a:r>
        </a:p>
        <a:p>
          <a:r>
            <a:rPr lang="en-US" dirty="0"/>
            <a:t>(all </a:t>
          </a:r>
          <a:r>
            <a:rPr lang="en-US" dirty="0" err="1"/>
            <a:t>universalising</a:t>
          </a:r>
          <a:r>
            <a:rPr lang="en-US" dirty="0"/>
            <a:t> religions, but especially Christianity, and especially the Catholic Church, with its stringent MFP)</a:t>
          </a:r>
        </a:p>
      </dgm:t>
    </dgm:pt>
    <dgm:pt modelId="{C0C4A3ED-AAC0-4B6E-AEAD-31321D38E428}" type="parTrans" cxnId="{9F7F6430-25C9-4A80-8539-FA5700CDEBC6}">
      <dgm:prSet/>
      <dgm:spPr/>
      <dgm:t>
        <a:bodyPr/>
        <a:lstStyle/>
        <a:p>
          <a:endParaRPr lang="en-US"/>
        </a:p>
      </dgm:t>
    </dgm:pt>
    <dgm:pt modelId="{2766BE98-F9E6-4D80-8684-99FAD6ED509E}" type="sibTrans" cxnId="{9F7F6430-25C9-4A80-8539-FA5700CDEBC6}">
      <dgm:prSet/>
      <dgm:spPr/>
      <dgm:t>
        <a:bodyPr/>
        <a:lstStyle/>
        <a:p>
          <a:endParaRPr lang="en-US"/>
        </a:p>
      </dgm:t>
    </dgm:pt>
    <dgm:pt modelId="{158CC3A3-1997-4ED1-8331-0521C27C04A9}">
      <dgm:prSet phldrT="[Text]"/>
      <dgm:spPr/>
      <dgm:t>
        <a:bodyPr/>
        <a:lstStyle/>
        <a:p>
          <a:r>
            <a:rPr lang="en-US" dirty="0"/>
            <a:t>Humans produce and exchange enough that economic forces deeply affect everyday life and the shape of society.</a:t>
          </a:r>
        </a:p>
        <a:p>
          <a:r>
            <a:rPr lang="en-US" dirty="0">
              <a:solidFill>
                <a:srgbClr val="FFFF00"/>
              </a:solidFill>
            </a:rPr>
            <a:t>This production and exchange takes place in the context of necessary voluntary associations and social norms, often buttressed by the Church</a:t>
          </a:r>
        </a:p>
      </dgm:t>
    </dgm:pt>
    <dgm:pt modelId="{EC215B98-4550-4BE0-B2FF-D12B278BB47E}" type="parTrans" cxnId="{A3A5DE85-7498-4623-B31E-9D8A7382D91C}">
      <dgm:prSet/>
      <dgm:spPr/>
      <dgm:t>
        <a:bodyPr/>
        <a:lstStyle/>
        <a:p>
          <a:endParaRPr lang="en-US"/>
        </a:p>
      </dgm:t>
    </dgm:pt>
    <dgm:pt modelId="{2B3E791A-A574-4AB6-A70B-83D48AC55F41}" type="sibTrans" cxnId="{A3A5DE85-7498-4623-B31E-9D8A7382D91C}">
      <dgm:prSet/>
      <dgm:spPr/>
      <dgm:t>
        <a:bodyPr/>
        <a:lstStyle/>
        <a:p>
          <a:endParaRPr lang="en-US"/>
        </a:p>
      </dgm:t>
    </dgm:pt>
    <dgm:pt modelId="{E80BC24E-6E30-4D71-BBB8-577F5D3131DF}">
      <dgm:prSet/>
      <dgm:spPr/>
      <dgm:t>
        <a:bodyPr/>
        <a:lstStyle/>
        <a:p>
          <a:r>
            <a:rPr lang="en-US" dirty="0"/>
            <a:t>IF the necessary voluntary associations decline, then various aspects of economic patterns, such as sustainable common resources, advancing public goods, and fair pay for productivity, will decline as well.</a:t>
          </a:r>
        </a:p>
      </dgm:t>
    </dgm:pt>
    <dgm:pt modelId="{51779A4B-3353-4DB6-8F3B-D4998D7CFD32}" type="parTrans" cxnId="{D2FC4770-E40C-4B38-A077-712B1898D4E9}">
      <dgm:prSet/>
      <dgm:spPr/>
      <dgm:t>
        <a:bodyPr/>
        <a:lstStyle/>
        <a:p>
          <a:endParaRPr lang="en-US"/>
        </a:p>
      </dgm:t>
    </dgm:pt>
    <dgm:pt modelId="{D47FE546-1160-4B3B-B5C1-AC6473856DBC}" type="sibTrans" cxnId="{D2FC4770-E40C-4B38-A077-712B1898D4E9}">
      <dgm:prSet/>
      <dgm:spPr/>
      <dgm:t>
        <a:bodyPr/>
        <a:lstStyle/>
        <a:p>
          <a:endParaRPr lang="en-US"/>
        </a:p>
      </dgm:t>
    </dgm:pt>
    <dgm:pt modelId="{316BB696-B68C-4466-8AEE-8CC279DB3DEE}" type="pres">
      <dgm:prSet presAssocID="{0342AA28-A339-4139-8699-904B5688BB6C}" presName="Name0" presStyleCnt="0">
        <dgm:presLayoutVars>
          <dgm:dir/>
          <dgm:resizeHandles val="exact"/>
        </dgm:presLayoutVars>
      </dgm:prSet>
      <dgm:spPr/>
    </dgm:pt>
    <dgm:pt modelId="{0E7FA810-CC85-41E2-BBF1-A7357004A76A}" type="pres">
      <dgm:prSet presAssocID="{6CCEE1ED-437E-4E81-98AB-7F6FA3282F5F}" presName="node" presStyleLbl="node1" presStyleIdx="0" presStyleCnt="4">
        <dgm:presLayoutVars>
          <dgm:bulletEnabled val="1"/>
        </dgm:presLayoutVars>
      </dgm:prSet>
      <dgm:spPr/>
    </dgm:pt>
    <dgm:pt modelId="{600C94DC-860B-4C30-BE60-A260B26DCD35}" type="pres">
      <dgm:prSet presAssocID="{D9A7C944-6DE0-46F3-BC0E-ABEEBAE02730}" presName="sibTrans" presStyleLbl="sibTrans2D1" presStyleIdx="0" presStyleCnt="3"/>
      <dgm:spPr/>
    </dgm:pt>
    <dgm:pt modelId="{A416FFEF-8EEB-4312-9CC0-A656CB9E4720}" type="pres">
      <dgm:prSet presAssocID="{D9A7C944-6DE0-46F3-BC0E-ABEEBAE02730}" presName="connectorText" presStyleLbl="sibTrans2D1" presStyleIdx="0" presStyleCnt="3"/>
      <dgm:spPr/>
    </dgm:pt>
    <dgm:pt modelId="{9600788A-4DA9-409D-A24A-8969ABE64195}" type="pres">
      <dgm:prSet presAssocID="{0B166B04-8F0F-4EB7-9A4D-178025CF621D}" presName="node" presStyleLbl="node1" presStyleIdx="1" presStyleCnt="4">
        <dgm:presLayoutVars>
          <dgm:bulletEnabled val="1"/>
        </dgm:presLayoutVars>
      </dgm:prSet>
      <dgm:spPr/>
    </dgm:pt>
    <dgm:pt modelId="{7C6DAF1E-94BF-46D3-89B9-1C4D8DD81403}" type="pres">
      <dgm:prSet presAssocID="{2766BE98-F9E6-4D80-8684-99FAD6ED509E}" presName="sibTrans" presStyleLbl="sibTrans2D1" presStyleIdx="1" presStyleCnt="3"/>
      <dgm:spPr/>
    </dgm:pt>
    <dgm:pt modelId="{96780F90-350E-4AD3-BFBD-D47D6A38713F}" type="pres">
      <dgm:prSet presAssocID="{2766BE98-F9E6-4D80-8684-99FAD6ED509E}" presName="connectorText" presStyleLbl="sibTrans2D1" presStyleIdx="1" presStyleCnt="3"/>
      <dgm:spPr/>
    </dgm:pt>
    <dgm:pt modelId="{DD8F0B0D-BE61-452E-AFFF-BD470589DF53}" type="pres">
      <dgm:prSet presAssocID="{158CC3A3-1997-4ED1-8331-0521C27C04A9}" presName="node" presStyleLbl="node1" presStyleIdx="2" presStyleCnt="4">
        <dgm:presLayoutVars>
          <dgm:bulletEnabled val="1"/>
        </dgm:presLayoutVars>
      </dgm:prSet>
      <dgm:spPr/>
    </dgm:pt>
    <dgm:pt modelId="{6CE0BB67-C729-42CC-AEF1-3C833094EDA6}" type="pres">
      <dgm:prSet presAssocID="{2B3E791A-A574-4AB6-A70B-83D48AC55F41}" presName="sibTrans" presStyleLbl="sibTrans2D1" presStyleIdx="2" presStyleCnt="3"/>
      <dgm:spPr/>
    </dgm:pt>
    <dgm:pt modelId="{68AF3D73-6449-41AB-8F29-501005CA8CF2}" type="pres">
      <dgm:prSet presAssocID="{2B3E791A-A574-4AB6-A70B-83D48AC55F41}" presName="connectorText" presStyleLbl="sibTrans2D1" presStyleIdx="2" presStyleCnt="3"/>
      <dgm:spPr/>
    </dgm:pt>
    <dgm:pt modelId="{1BEC8EB3-C950-4D82-9CB8-B960AA0AB1CC}" type="pres">
      <dgm:prSet presAssocID="{E80BC24E-6E30-4D71-BBB8-577F5D3131DF}" presName="node" presStyleLbl="node1" presStyleIdx="3" presStyleCnt="4">
        <dgm:presLayoutVars>
          <dgm:bulletEnabled val="1"/>
        </dgm:presLayoutVars>
      </dgm:prSet>
      <dgm:spPr/>
    </dgm:pt>
  </dgm:ptLst>
  <dgm:cxnLst>
    <dgm:cxn modelId="{F17D520D-13FD-4964-A353-6F0EB3752F1F}" type="presOf" srcId="{6CCEE1ED-437E-4E81-98AB-7F6FA3282F5F}" destId="{0E7FA810-CC85-41E2-BBF1-A7357004A76A}" srcOrd="0" destOrd="0" presId="urn:microsoft.com/office/officeart/2005/8/layout/process1"/>
    <dgm:cxn modelId="{9F7F6430-25C9-4A80-8539-FA5700CDEBC6}" srcId="{0342AA28-A339-4139-8699-904B5688BB6C}" destId="{0B166B04-8F0F-4EB7-9A4D-178025CF621D}" srcOrd="1" destOrd="0" parTransId="{C0C4A3ED-AAC0-4B6E-AEAD-31321D38E428}" sibTransId="{2766BE98-F9E6-4D80-8684-99FAD6ED509E}"/>
    <dgm:cxn modelId="{B076A33E-85CD-4FFD-9631-BB31A053D82D}" type="presOf" srcId="{158CC3A3-1997-4ED1-8331-0521C27C04A9}" destId="{DD8F0B0D-BE61-452E-AFFF-BD470589DF53}" srcOrd="0" destOrd="0" presId="urn:microsoft.com/office/officeart/2005/8/layout/process1"/>
    <dgm:cxn modelId="{84793C46-7256-4382-8184-C0A8757EE019}" type="presOf" srcId="{0B166B04-8F0F-4EB7-9A4D-178025CF621D}" destId="{9600788A-4DA9-409D-A24A-8969ABE64195}" srcOrd="0" destOrd="0" presId="urn:microsoft.com/office/officeart/2005/8/layout/process1"/>
    <dgm:cxn modelId="{94C25F67-2B1D-43F7-9032-09AB77217EBB}" type="presOf" srcId="{D9A7C944-6DE0-46F3-BC0E-ABEEBAE02730}" destId="{A416FFEF-8EEB-4312-9CC0-A656CB9E4720}" srcOrd="1" destOrd="0" presId="urn:microsoft.com/office/officeart/2005/8/layout/process1"/>
    <dgm:cxn modelId="{D2FC4770-E40C-4B38-A077-712B1898D4E9}" srcId="{0342AA28-A339-4139-8699-904B5688BB6C}" destId="{E80BC24E-6E30-4D71-BBB8-577F5D3131DF}" srcOrd="3" destOrd="0" parTransId="{51779A4B-3353-4DB6-8F3B-D4998D7CFD32}" sibTransId="{D47FE546-1160-4B3B-B5C1-AC6473856DBC}"/>
    <dgm:cxn modelId="{73A11652-27A2-48E6-B88A-AA4027149D96}" type="presOf" srcId="{E80BC24E-6E30-4D71-BBB8-577F5D3131DF}" destId="{1BEC8EB3-C950-4D82-9CB8-B960AA0AB1CC}" srcOrd="0" destOrd="0" presId="urn:microsoft.com/office/officeart/2005/8/layout/process1"/>
    <dgm:cxn modelId="{DD9FD677-0D66-4C87-9F52-7E72FFBAA8BE}" type="presOf" srcId="{D9A7C944-6DE0-46F3-BC0E-ABEEBAE02730}" destId="{600C94DC-860B-4C30-BE60-A260B26DCD35}" srcOrd="0" destOrd="0" presId="urn:microsoft.com/office/officeart/2005/8/layout/process1"/>
    <dgm:cxn modelId="{B31F5F78-00DE-47E3-9C90-D4C4D89C01AB}" type="presOf" srcId="{2766BE98-F9E6-4D80-8684-99FAD6ED509E}" destId="{7C6DAF1E-94BF-46D3-89B9-1C4D8DD81403}" srcOrd="0" destOrd="0" presId="urn:microsoft.com/office/officeart/2005/8/layout/process1"/>
    <dgm:cxn modelId="{A3A5DE85-7498-4623-B31E-9D8A7382D91C}" srcId="{0342AA28-A339-4139-8699-904B5688BB6C}" destId="{158CC3A3-1997-4ED1-8331-0521C27C04A9}" srcOrd="2" destOrd="0" parTransId="{EC215B98-4550-4BE0-B2FF-D12B278BB47E}" sibTransId="{2B3E791A-A574-4AB6-A70B-83D48AC55F41}"/>
    <dgm:cxn modelId="{5EC40287-42B6-4E19-A4C9-24AC5633CDDB}" type="presOf" srcId="{2766BE98-F9E6-4D80-8684-99FAD6ED509E}" destId="{96780F90-350E-4AD3-BFBD-D47D6A38713F}" srcOrd="1" destOrd="0" presId="urn:microsoft.com/office/officeart/2005/8/layout/process1"/>
    <dgm:cxn modelId="{407C34A2-2F00-4189-A569-BC5807E6DCA9}" type="presOf" srcId="{0342AA28-A339-4139-8699-904B5688BB6C}" destId="{316BB696-B68C-4466-8AEE-8CC279DB3DEE}" srcOrd="0" destOrd="0" presId="urn:microsoft.com/office/officeart/2005/8/layout/process1"/>
    <dgm:cxn modelId="{17D695B2-000D-4920-BAA2-AD55786C8EF9}" type="presOf" srcId="{2B3E791A-A574-4AB6-A70B-83D48AC55F41}" destId="{68AF3D73-6449-41AB-8F29-501005CA8CF2}" srcOrd="1" destOrd="0" presId="urn:microsoft.com/office/officeart/2005/8/layout/process1"/>
    <dgm:cxn modelId="{BA8485F4-A00E-4A0A-9CB2-F81E67D45EC6}" type="presOf" srcId="{2B3E791A-A574-4AB6-A70B-83D48AC55F41}" destId="{6CE0BB67-C729-42CC-AEF1-3C833094EDA6}" srcOrd="0" destOrd="0" presId="urn:microsoft.com/office/officeart/2005/8/layout/process1"/>
    <dgm:cxn modelId="{5A9681FD-7437-44BA-8949-93B23B442450}" srcId="{0342AA28-A339-4139-8699-904B5688BB6C}" destId="{6CCEE1ED-437E-4E81-98AB-7F6FA3282F5F}" srcOrd="0" destOrd="0" parTransId="{221B9E85-7237-462E-929A-37C56FE19A1B}" sibTransId="{D9A7C944-6DE0-46F3-BC0E-ABEEBAE02730}"/>
    <dgm:cxn modelId="{D28A72EC-133C-42D6-9535-F8E1F87F57C5}" type="presParOf" srcId="{316BB696-B68C-4466-8AEE-8CC279DB3DEE}" destId="{0E7FA810-CC85-41E2-BBF1-A7357004A76A}" srcOrd="0" destOrd="0" presId="urn:microsoft.com/office/officeart/2005/8/layout/process1"/>
    <dgm:cxn modelId="{B2CACBD3-AF2F-4064-8E18-3A89E8DED08F}" type="presParOf" srcId="{316BB696-B68C-4466-8AEE-8CC279DB3DEE}" destId="{600C94DC-860B-4C30-BE60-A260B26DCD35}" srcOrd="1" destOrd="0" presId="urn:microsoft.com/office/officeart/2005/8/layout/process1"/>
    <dgm:cxn modelId="{FEB1E269-92EA-4C51-BCA2-2024C6250079}" type="presParOf" srcId="{600C94DC-860B-4C30-BE60-A260B26DCD35}" destId="{A416FFEF-8EEB-4312-9CC0-A656CB9E4720}" srcOrd="0" destOrd="0" presId="urn:microsoft.com/office/officeart/2005/8/layout/process1"/>
    <dgm:cxn modelId="{031AFA6C-C509-4E1F-9434-A2D6C1915E2C}" type="presParOf" srcId="{316BB696-B68C-4466-8AEE-8CC279DB3DEE}" destId="{9600788A-4DA9-409D-A24A-8969ABE64195}" srcOrd="2" destOrd="0" presId="urn:microsoft.com/office/officeart/2005/8/layout/process1"/>
    <dgm:cxn modelId="{287EFE36-85F1-45DA-A6BA-EE2BB788BF49}" type="presParOf" srcId="{316BB696-B68C-4466-8AEE-8CC279DB3DEE}" destId="{7C6DAF1E-94BF-46D3-89B9-1C4D8DD81403}" srcOrd="3" destOrd="0" presId="urn:microsoft.com/office/officeart/2005/8/layout/process1"/>
    <dgm:cxn modelId="{0F52B05A-A56D-4B10-84D3-2DE82B666943}" type="presParOf" srcId="{7C6DAF1E-94BF-46D3-89B9-1C4D8DD81403}" destId="{96780F90-350E-4AD3-BFBD-D47D6A38713F}" srcOrd="0" destOrd="0" presId="urn:microsoft.com/office/officeart/2005/8/layout/process1"/>
    <dgm:cxn modelId="{FB997BE6-9414-4D9E-B53E-64A929353148}" type="presParOf" srcId="{316BB696-B68C-4466-8AEE-8CC279DB3DEE}" destId="{DD8F0B0D-BE61-452E-AFFF-BD470589DF53}" srcOrd="4" destOrd="0" presId="urn:microsoft.com/office/officeart/2005/8/layout/process1"/>
    <dgm:cxn modelId="{164AA6C9-EDA9-45E2-88E6-D278C5AD8280}" type="presParOf" srcId="{316BB696-B68C-4466-8AEE-8CC279DB3DEE}" destId="{6CE0BB67-C729-42CC-AEF1-3C833094EDA6}" srcOrd="5" destOrd="0" presId="urn:microsoft.com/office/officeart/2005/8/layout/process1"/>
    <dgm:cxn modelId="{74B8013D-297B-4281-9047-EE54CD2B2D4B}" type="presParOf" srcId="{6CE0BB67-C729-42CC-AEF1-3C833094EDA6}" destId="{68AF3D73-6449-41AB-8F29-501005CA8CF2}" srcOrd="0" destOrd="0" presId="urn:microsoft.com/office/officeart/2005/8/layout/process1"/>
    <dgm:cxn modelId="{97A1E315-D2C9-4EA5-B76C-E256C7171137}" type="presParOf" srcId="{316BB696-B68C-4466-8AEE-8CC279DB3DEE}" destId="{1BEC8EB3-C950-4D82-9CB8-B960AA0AB1CC}"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DBC91E-0FF1-48AA-BF22-8E6DFFA47C8C}">
      <dsp:nvSpPr>
        <dsp:cNvPr id="0" name=""/>
        <dsp:cNvSpPr/>
      </dsp:nvSpPr>
      <dsp:spPr>
        <a:xfrm>
          <a:off x="4600575" y="231"/>
          <a:ext cx="1314449" cy="13144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Formal institutions (explicit rules, monitoring, and sanctions)</a:t>
          </a:r>
        </a:p>
      </dsp:txBody>
      <dsp:txXfrm>
        <a:off x="4793072" y="192728"/>
        <a:ext cx="929455" cy="929455"/>
      </dsp:txXfrm>
    </dsp:sp>
    <dsp:sp modelId="{6684C075-106E-470C-B924-960F6BEC97B5}">
      <dsp:nvSpPr>
        <dsp:cNvPr id="0" name=""/>
        <dsp:cNvSpPr/>
      </dsp:nvSpPr>
      <dsp:spPr>
        <a:xfrm rot="2160000">
          <a:off x="5873411" y="1009740"/>
          <a:ext cx="349131" cy="4436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5883413" y="1067683"/>
        <a:ext cx="244392" cy="266176"/>
      </dsp:txXfrm>
    </dsp:sp>
    <dsp:sp modelId="{AECCED9A-F524-4A1D-A0E5-4D2B23230815}">
      <dsp:nvSpPr>
        <dsp:cNvPr id="0" name=""/>
        <dsp:cNvSpPr/>
      </dsp:nvSpPr>
      <dsp:spPr>
        <a:xfrm>
          <a:off x="6196918" y="1160042"/>
          <a:ext cx="1314449" cy="13144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Public goods and common resources (forest management)</a:t>
          </a:r>
        </a:p>
      </dsp:txBody>
      <dsp:txXfrm>
        <a:off x="6389415" y="1352539"/>
        <a:ext cx="929455" cy="929455"/>
      </dsp:txXfrm>
    </dsp:sp>
    <dsp:sp modelId="{C8A25B75-C5F8-4B32-9BEC-1FFFE74AF76A}">
      <dsp:nvSpPr>
        <dsp:cNvPr id="0" name=""/>
        <dsp:cNvSpPr/>
      </dsp:nvSpPr>
      <dsp:spPr>
        <a:xfrm rot="5208024" flipH="1">
          <a:off x="9647560" y="3249290"/>
          <a:ext cx="1736079" cy="44362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10800000">
        <a:off x="9717818" y="3404455"/>
        <a:ext cx="1602991" cy="266176"/>
      </dsp:txXfrm>
    </dsp:sp>
    <dsp:sp modelId="{35473971-F399-41AA-8775-2EB618675D10}">
      <dsp:nvSpPr>
        <dsp:cNvPr id="0" name=""/>
        <dsp:cNvSpPr/>
      </dsp:nvSpPr>
      <dsp:spPr>
        <a:xfrm>
          <a:off x="1573278" y="3036888"/>
          <a:ext cx="1314449" cy="13144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Market Integration (market proximity)</a:t>
          </a:r>
        </a:p>
      </dsp:txBody>
      <dsp:txXfrm>
        <a:off x="1765775" y="3229385"/>
        <a:ext cx="929455" cy="929455"/>
      </dsp:txXfrm>
    </dsp:sp>
    <dsp:sp modelId="{5A43280E-0D95-4CB7-B88A-39E11A48DA90}">
      <dsp:nvSpPr>
        <dsp:cNvPr id="0" name=""/>
        <dsp:cNvSpPr/>
      </dsp:nvSpPr>
      <dsp:spPr>
        <a:xfrm rot="20481580">
          <a:off x="2833735" y="2970729"/>
          <a:ext cx="1767378" cy="4436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2837226" y="3080723"/>
        <a:ext cx="1634290" cy="266176"/>
      </dsp:txXfrm>
    </dsp:sp>
    <dsp:sp modelId="{36A14A64-FD22-4A8B-A6FA-710EB1454859}">
      <dsp:nvSpPr>
        <dsp:cNvPr id="0" name=""/>
        <dsp:cNvSpPr/>
      </dsp:nvSpPr>
      <dsp:spPr>
        <a:xfrm>
          <a:off x="4600575" y="2015717"/>
          <a:ext cx="1314449" cy="13144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Impersonal </a:t>
          </a:r>
          <a:r>
            <a:rPr lang="en-US" sz="1200" kern="1200" dirty="0" err="1"/>
            <a:t>prosociality</a:t>
          </a:r>
          <a:r>
            <a:rPr lang="en-US" sz="1200" kern="1200" dirty="0"/>
            <a:t> (conditional cooperation)</a:t>
          </a:r>
        </a:p>
      </dsp:txBody>
      <dsp:txXfrm>
        <a:off x="4793072" y="2208214"/>
        <a:ext cx="929455" cy="929455"/>
      </dsp:txXfrm>
    </dsp:sp>
    <dsp:sp modelId="{1F8CF7A5-9CF8-42CE-BD2B-5D88238EA7C6}">
      <dsp:nvSpPr>
        <dsp:cNvPr id="0" name=""/>
        <dsp:cNvSpPr/>
      </dsp:nvSpPr>
      <dsp:spPr>
        <a:xfrm rot="12491537">
          <a:off x="4334553" y="2026811"/>
          <a:ext cx="263284" cy="4436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10800000">
        <a:off x="4408853" y="2134194"/>
        <a:ext cx="184299" cy="266176"/>
      </dsp:txXfrm>
    </dsp:sp>
    <dsp:sp modelId="{CF7F1BFE-FF38-4490-B471-A2A13B2373CF}">
      <dsp:nvSpPr>
        <dsp:cNvPr id="0" name=""/>
        <dsp:cNvSpPr/>
      </dsp:nvSpPr>
      <dsp:spPr>
        <a:xfrm>
          <a:off x="3004231" y="1160042"/>
          <a:ext cx="1314449" cy="13144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Formation of voluntary associations</a:t>
          </a:r>
        </a:p>
      </dsp:txBody>
      <dsp:txXfrm>
        <a:off x="3196728" y="1352539"/>
        <a:ext cx="929455" cy="929455"/>
      </dsp:txXfrm>
    </dsp:sp>
    <dsp:sp modelId="{4E780E6E-0CD8-4805-99B6-7D20CEFBC7AA}">
      <dsp:nvSpPr>
        <dsp:cNvPr id="0" name=""/>
        <dsp:cNvSpPr/>
      </dsp:nvSpPr>
      <dsp:spPr>
        <a:xfrm rot="19440000">
          <a:off x="4277068" y="1021356"/>
          <a:ext cx="349131" cy="4436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4287070" y="1140863"/>
        <a:ext cx="244392" cy="2661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7FA810-CC85-41E2-BBF1-A7357004A76A}">
      <dsp:nvSpPr>
        <dsp:cNvPr id="0" name=""/>
        <dsp:cNvSpPr/>
      </dsp:nvSpPr>
      <dsp:spPr>
        <a:xfrm>
          <a:off x="4621" y="840571"/>
          <a:ext cx="2020453" cy="267019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Humans produce in groups and exchange with each other, producing periodic economic patterns whenever they do so</a:t>
          </a:r>
        </a:p>
      </dsp:txBody>
      <dsp:txXfrm>
        <a:off x="63798" y="899748"/>
        <a:ext cx="1902099" cy="2551840"/>
      </dsp:txXfrm>
    </dsp:sp>
    <dsp:sp modelId="{600C94DC-860B-4C30-BE60-A260B26DCD35}">
      <dsp:nvSpPr>
        <dsp:cNvPr id="0" name=""/>
        <dsp:cNvSpPr/>
      </dsp:nvSpPr>
      <dsp:spPr>
        <a:xfrm>
          <a:off x="2227119" y="1925132"/>
          <a:ext cx="428336" cy="50107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2227119" y="2025346"/>
        <a:ext cx="299835" cy="300644"/>
      </dsp:txXfrm>
    </dsp:sp>
    <dsp:sp modelId="{9600788A-4DA9-409D-A24A-8969ABE64195}">
      <dsp:nvSpPr>
        <dsp:cNvPr id="0" name=""/>
        <dsp:cNvSpPr/>
      </dsp:nvSpPr>
      <dsp:spPr>
        <a:xfrm>
          <a:off x="2833255" y="840571"/>
          <a:ext cx="2020453" cy="267019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Religion attacks mere kinship-based norms and builds up universalizing notions in ethics, behavior, and politics</a:t>
          </a:r>
        </a:p>
        <a:p>
          <a:pPr marL="0" lvl="0" indent="0" algn="ctr" defTabSz="622300">
            <a:lnSpc>
              <a:spcPct val="90000"/>
            </a:lnSpc>
            <a:spcBef>
              <a:spcPct val="0"/>
            </a:spcBef>
            <a:spcAft>
              <a:spcPct val="35000"/>
            </a:spcAft>
            <a:buNone/>
          </a:pPr>
          <a:r>
            <a:rPr lang="en-US" sz="1400" kern="1200" dirty="0"/>
            <a:t>(all </a:t>
          </a:r>
          <a:r>
            <a:rPr lang="en-US" sz="1400" kern="1200" dirty="0" err="1"/>
            <a:t>universalising</a:t>
          </a:r>
          <a:r>
            <a:rPr lang="en-US" sz="1400" kern="1200" dirty="0"/>
            <a:t> religions, but especially Christianity, and especially the Catholic Church, with its stringent MFP)</a:t>
          </a:r>
        </a:p>
      </dsp:txBody>
      <dsp:txXfrm>
        <a:off x="2892432" y="899748"/>
        <a:ext cx="1902099" cy="2551840"/>
      </dsp:txXfrm>
    </dsp:sp>
    <dsp:sp modelId="{7C6DAF1E-94BF-46D3-89B9-1C4D8DD81403}">
      <dsp:nvSpPr>
        <dsp:cNvPr id="0" name=""/>
        <dsp:cNvSpPr/>
      </dsp:nvSpPr>
      <dsp:spPr>
        <a:xfrm>
          <a:off x="5055754" y="1925132"/>
          <a:ext cx="428336" cy="50107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5055754" y="2025346"/>
        <a:ext cx="299835" cy="300644"/>
      </dsp:txXfrm>
    </dsp:sp>
    <dsp:sp modelId="{DD8F0B0D-BE61-452E-AFFF-BD470589DF53}">
      <dsp:nvSpPr>
        <dsp:cNvPr id="0" name=""/>
        <dsp:cNvSpPr/>
      </dsp:nvSpPr>
      <dsp:spPr>
        <a:xfrm>
          <a:off x="5661890" y="840571"/>
          <a:ext cx="2020453" cy="267019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Humans produce and exchange enough that economic forces deeply affect everyday life and the shape of society.</a:t>
          </a:r>
        </a:p>
        <a:p>
          <a:pPr marL="0" lvl="0" indent="0" algn="ctr" defTabSz="622300">
            <a:lnSpc>
              <a:spcPct val="90000"/>
            </a:lnSpc>
            <a:spcBef>
              <a:spcPct val="0"/>
            </a:spcBef>
            <a:spcAft>
              <a:spcPct val="35000"/>
            </a:spcAft>
            <a:buNone/>
          </a:pPr>
          <a:r>
            <a:rPr lang="en-US" sz="1400" kern="1200" dirty="0">
              <a:solidFill>
                <a:srgbClr val="FFFF00"/>
              </a:solidFill>
            </a:rPr>
            <a:t>This production and exchange takes place in the context of necessary voluntary associations and social norms, often buttressed by the Church</a:t>
          </a:r>
        </a:p>
      </dsp:txBody>
      <dsp:txXfrm>
        <a:off x="5721067" y="899748"/>
        <a:ext cx="1902099" cy="2551840"/>
      </dsp:txXfrm>
    </dsp:sp>
    <dsp:sp modelId="{6CE0BB67-C729-42CC-AEF1-3C833094EDA6}">
      <dsp:nvSpPr>
        <dsp:cNvPr id="0" name=""/>
        <dsp:cNvSpPr/>
      </dsp:nvSpPr>
      <dsp:spPr>
        <a:xfrm>
          <a:off x="7884389" y="1925132"/>
          <a:ext cx="428336" cy="50107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7884389" y="2025346"/>
        <a:ext cx="299835" cy="300644"/>
      </dsp:txXfrm>
    </dsp:sp>
    <dsp:sp modelId="{1BEC8EB3-C950-4D82-9CB8-B960AA0AB1CC}">
      <dsp:nvSpPr>
        <dsp:cNvPr id="0" name=""/>
        <dsp:cNvSpPr/>
      </dsp:nvSpPr>
      <dsp:spPr>
        <a:xfrm>
          <a:off x="8490525" y="840571"/>
          <a:ext cx="2020453" cy="267019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IF the necessary voluntary associations decline, then various aspects of economic patterns, such as sustainable common resources, advancing public goods, and fair pay for productivity, will decline as well.</a:t>
          </a:r>
        </a:p>
      </dsp:txBody>
      <dsp:txXfrm>
        <a:off x="8549702" y="899748"/>
        <a:ext cx="1902099" cy="2551840"/>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CA7D4-99F4-49E1-A599-692296CFE1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FD69F2-58F3-4706-83E1-2C9C552C4C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6532C97-9ADF-4C46-AB2D-B1873BD3C716}"/>
              </a:ext>
            </a:extLst>
          </p:cNvPr>
          <p:cNvSpPr>
            <a:spLocks noGrp="1"/>
          </p:cNvSpPr>
          <p:nvPr>
            <p:ph type="dt" sz="half" idx="10"/>
          </p:nvPr>
        </p:nvSpPr>
        <p:spPr/>
        <p:txBody>
          <a:bodyPr/>
          <a:lstStyle/>
          <a:p>
            <a:fld id="{DDF0A2BE-0AFB-45D4-AA24-F2EF37C79E2B}" type="datetimeFigureOut">
              <a:rPr lang="en-US" smtClean="0"/>
              <a:t>10/11/2023</a:t>
            </a:fld>
            <a:endParaRPr lang="en-US"/>
          </a:p>
        </p:txBody>
      </p:sp>
      <p:sp>
        <p:nvSpPr>
          <p:cNvPr id="5" name="Footer Placeholder 4">
            <a:extLst>
              <a:ext uri="{FF2B5EF4-FFF2-40B4-BE49-F238E27FC236}">
                <a16:creationId xmlns:a16="http://schemas.microsoft.com/office/drawing/2014/main" id="{D42A8166-CDD0-4858-A28F-ABEFEC9326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5DB75B-4B44-4424-8772-A7ABF042B261}"/>
              </a:ext>
            </a:extLst>
          </p:cNvPr>
          <p:cNvSpPr>
            <a:spLocks noGrp="1"/>
          </p:cNvSpPr>
          <p:nvPr>
            <p:ph type="sldNum" sz="quarter" idx="12"/>
          </p:nvPr>
        </p:nvSpPr>
        <p:spPr/>
        <p:txBody>
          <a:bodyPr/>
          <a:lstStyle/>
          <a:p>
            <a:fld id="{A9A9840D-9321-43E9-8ADB-DE182E25801B}" type="slidenum">
              <a:rPr lang="en-US" smtClean="0"/>
              <a:t>‹#›</a:t>
            </a:fld>
            <a:endParaRPr lang="en-US"/>
          </a:p>
        </p:txBody>
      </p:sp>
    </p:spTree>
    <p:extLst>
      <p:ext uri="{BB962C8B-B14F-4D97-AF65-F5344CB8AC3E}">
        <p14:creationId xmlns:p14="http://schemas.microsoft.com/office/powerpoint/2010/main" val="1319872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44AD-F04D-4401-B7D6-251249A79C2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720D770-E0B3-4A00-813A-92DB3C7F417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F0D1C9-186A-4380-9CD4-4EEC8B1BE9AB}"/>
              </a:ext>
            </a:extLst>
          </p:cNvPr>
          <p:cNvSpPr>
            <a:spLocks noGrp="1"/>
          </p:cNvSpPr>
          <p:nvPr>
            <p:ph type="dt" sz="half" idx="10"/>
          </p:nvPr>
        </p:nvSpPr>
        <p:spPr/>
        <p:txBody>
          <a:bodyPr/>
          <a:lstStyle/>
          <a:p>
            <a:fld id="{DDF0A2BE-0AFB-45D4-AA24-F2EF37C79E2B}" type="datetimeFigureOut">
              <a:rPr lang="en-US" smtClean="0"/>
              <a:t>10/11/2023</a:t>
            </a:fld>
            <a:endParaRPr lang="en-US"/>
          </a:p>
        </p:txBody>
      </p:sp>
      <p:sp>
        <p:nvSpPr>
          <p:cNvPr id="5" name="Footer Placeholder 4">
            <a:extLst>
              <a:ext uri="{FF2B5EF4-FFF2-40B4-BE49-F238E27FC236}">
                <a16:creationId xmlns:a16="http://schemas.microsoft.com/office/drawing/2014/main" id="{4C1F3A58-CC3A-4956-8494-DDD3025E30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592D33-CBF0-4C56-8136-D805AA99F2E4}"/>
              </a:ext>
            </a:extLst>
          </p:cNvPr>
          <p:cNvSpPr>
            <a:spLocks noGrp="1"/>
          </p:cNvSpPr>
          <p:nvPr>
            <p:ph type="sldNum" sz="quarter" idx="12"/>
          </p:nvPr>
        </p:nvSpPr>
        <p:spPr/>
        <p:txBody>
          <a:bodyPr/>
          <a:lstStyle/>
          <a:p>
            <a:fld id="{A9A9840D-9321-43E9-8ADB-DE182E25801B}" type="slidenum">
              <a:rPr lang="en-US" smtClean="0"/>
              <a:t>‹#›</a:t>
            </a:fld>
            <a:endParaRPr lang="en-US"/>
          </a:p>
        </p:txBody>
      </p:sp>
    </p:spTree>
    <p:extLst>
      <p:ext uri="{BB962C8B-B14F-4D97-AF65-F5344CB8AC3E}">
        <p14:creationId xmlns:p14="http://schemas.microsoft.com/office/powerpoint/2010/main" val="1287745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675132-4904-4686-8670-89D7604829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35167F-DC11-40C0-81DD-185779E7B3D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316313-0A07-45E8-8806-B3EF026FB4F0}"/>
              </a:ext>
            </a:extLst>
          </p:cNvPr>
          <p:cNvSpPr>
            <a:spLocks noGrp="1"/>
          </p:cNvSpPr>
          <p:nvPr>
            <p:ph type="dt" sz="half" idx="10"/>
          </p:nvPr>
        </p:nvSpPr>
        <p:spPr/>
        <p:txBody>
          <a:bodyPr/>
          <a:lstStyle/>
          <a:p>
            <a:fld id="{DDF0A2BE-0AFB-45D4-AA24-F2EF37C79E2B}" type="datetimeFigureOut">
              <a:rPr lang="en-US" smtClean="0"/>
              <a:t>10/11/2023</a:t>
            </a:fld>
            <a:endParaRPr lang="en-US"/>
          </a:p>
        </p:txBody>
      </p:sp>
      <p:sp>
        <p:nvSpPr>
          <p:cNvPr id="5" name="Footer Placeholder 4">
            <a:extLst>
              <a:ext uri="{FF2B5EF4-FFF2-40B4-BE49-F238E27FC236}">
                <a16:creationId xmlns:a16="http://schemas.microsoft.com/office/drawing/2014/main" id="{6F6BB596-C3D8-43A0-86E8-FA69D5CA78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8FF7D8-154E-480F-8F6F-4A5254A50DC0}"/>
              </a:ext>
            </a:extLst>
          </p:cNvPr>
          <p:cNvSpPr>
            <a:spLocks noGrp="1"/>
          </p:cNvSpPr>
          <p:nvPr>
            <p:ph type="sldNum" sz="quarter" idx="12"/>
          </p:nvPr>
        </p:nvSpPr>
        <p:spPr/>
        <p:txBody>
          <a:bodyPr/>
          <a:lstStyle/>
          <a:p>
            <a:fld id="{A9A9840D-9321-43E9-8ADB-DE182E25801B}" type="slidenum">
              <a:rPr lang="en-US" smtClean="0"/>
              <a:t>‹#›</a:t>
            </a:fld>
            <a:endParaRPr lang="en-US"/>
          </a:p>
        </p:txBody>
      </p:sp>
    </p:spTree>
    <p:extLst>
      <p:ext uri="{BB962C8B-B14F-4D97-AF65-F5344CB8AC3E}">
        <p14:creationId xmlns:p14="http://schemas.microsoft.com/office/powerpoint/2010/main" val="488523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F7FA0-5A78-47E4-AB27-30AAD276FF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B076B1-2612-4606-ADDA-61B71ACA05A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3D68F2-852B-40A7-A93C-3CED84A52B56}"/>
              </a:ext>
            </a:extLst>
          </p:cNvPr>
          <p:cNvSpPr>
            <a:spLocks noGrp="1"/>
          </p:cNvSpPr>
          <p:nvPr>
            <p:ph type="dt" sz="half" idx="10"/>
          </p:nvPr>
        </p:nvSpPr>
        <p:spPr/>
        <p:txBody>
          <a:bodyPr/>
          <a:lstStyle/>
          <a:p>
            <a:fld id="{DDF0A2BE-0AFB-45D4-AA24-F2EF37C79E2B}" type="datetimeFigureOut">
              <a:rPr lang="en-US" smtClean="0"/>
              <a:t>10/11/2023</a:t>
            </a:fld>
            <a:endParaRPr lang="en-US"/>
          </a:p>
        </p:txBody>
      </p:sp>
      <p:sp>
        <p:nvSpPr>
          <p:cNvPr id="5" name="Footer Placeholder 4">
            <a:extLst>
              <a:ext uri="{FF2B5EF4-FFF2-40B4-BE49-F238E27FC236}">
                <a16:creationId xmlns:a16="http://schemas.microsoft.com/office/drawing/2014/main" id="{1BF72D39-8648-48DE-964E-E37D352D29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C5AA15-E50E-4011-A2E8-9041D3F02F94}"/>
              </a:ext>
            </a:extLst>
          </p:cNvPr>
          <p:cNvSpPr>
            <a:spLocks noGrp="1"/>
          </p:cNvSpPr>
          <p:nvPr>
            <p:ph type="sldNum" sz="quarter" idx="12"/>
          </p:nvPr>
        </p:nvSpPr>
        <p:spPr/>
        <p:txBody>
          <a:bodyPr/>
          <a:lstStyle/>
          <a:p>
            <a:fld id="{A9A9840D-9321-43E9-8ADB-DE182E25801B}" type="slidenum">
              <a:rPr lang="en-US" smtClean="0"/>
              <a:t>‹#›</a:t>
            </a:fld>
            <a:endParaRPr lang="en-US"/>
          </a:p>
        </p:txBody>
      </p:sp>
    </p:spTree>
    <p:extLst>
      <p:ext uri="{BB962C8B-B14F-4D97-AF65-F5344CB8AC3E}">
        <p14:creationId xmlns:p14="http://schemas.microsoft.com/office/powerpoint/2010/main" val="422876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80FDF-1BBC-4B21-BC27-01AAEF5D1D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1760528-ADF0-437C-A65E-015F91DE8E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3389F8F-CC56-4E56-B343-34DD9469FA30}"/>
              </a:ext>
            </a:extLst>
          </p:cNvPr>
          <p:cNvSpPr>
            <a:spLocks noGrp="1"/>
          </p:cNvSpPr>
          <p:nvPr>
            <p:ph type="dt" sz="half" idx="10"/>
          </p:nvPr>
        </p:nvSpPr>
        <p:spPr/>
        <p:txBody>
          <a:bodyPr/>
          <a:lstStyle/>
          <a:p>
            <a:fld id="{DDF0A2BE-0AFB-45D4-AA24-F2EF37C79E2B}" type="datetimeFigureOut">
              <a:rPr lang="en-US" smtClean="0"/>
              <a:t>10/11/2023</a:t>
            </a:fld>
            <a:endParaRPr lang="en-US"/>
          </a:p>
        </p:txBody>
      </p:sp>
      <p:sp>
        <p:nvSpPr>
          <p:cNvPr id="5" name="Footer Placeholder 4">
            <a:extLst>
              <a:ext uri="{FF2B5EF4-FFF2-40B4-BE49-F238E27FC236}">
                <a16:creationId xmlns:a16="http://schemas.microsoft.com/office/drawing/2014/main" id="{F5585047-2362-407F-8721-B5CAB880EC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DD17B8-E429-4887-B381-50D83AF688A4}"/>
              </a:ext>
            </a:extLst>
          </p:cNvPr>
          <p:cNvSpPr>
            <a:spLocks noGrp="1"/>
          </p:cNvSpPr>
          <p:nvPr>
            <p:ph type="sldNum" sz="quarter" idx="12"/>
          </p:nvPr>
        </p:nvSpPr>
        <p:spPr/>
        <p:txBody>
          <a:bodyPr/>
          <a:lstStyle/>
          <a:p>
            <a:fld id="{A9A9840D-9321-43E9-8ADB-DE182E25801B}" type="slidenum">
              <a:rPr lang="en-US" smtClean="0"/>
              <a:t>‹#›</a:t>
            </a:fld>
            <a:endParaRPr lang="en-US"/>
          </a:p>
        </p:txBody>
      </p:sp>
    </p:spTree>
    <p:extLst>
      <p:ext uri="{BB962C8B-B14F-4D97-AF65-F5344CB8AC3E}">
        <p14:creationId xmlns:p14="http://schemas.microsoft.com/office/powerpoint/2010/main" val="1730205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26877-CFC5-459D-9322-C87A41E402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33DA69-7C18-4A20-AE46-26654DDAB04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DBBD7FC-A697-4128-84B8-07912EF1214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3F972F-B9EF-42B6-8511-6263B87E3CE7}"/>
              </a:ext>
            </a:extLst>
          </p:cNvPr>
          <p:cNvSpPr>
            <a:spLocks noGrp="1"/>
          </p:cNvSpPr>
          <p:nvPr>
            <p:ph type="dt" sz="half" idx="10"/>
          </p:nvPr>
        </p:nvSpPr>
        <p:spPr/>
        <p:txBody>
          <a:bodyPr/>
          <a:lstStyle/>
          <a:p>
            <a:fld id="{DDF0A2BE-0AFB-45D4-AA24-F2EF37C79E2B}" type="datetimeFigureOut">
              <a:rPr lang="en-US" smtClean="0"/>
              <a:t>10/11/2023</a:t>
            </a:fld>
            <a:endParaRPr lang="en-US"/>
          </a:p>
        </p:txBody>
      </p:sp>
      <p:sp>
        <p:nvSpPr>
          <p:cNvPr id="6" name="Footer Placeholder 5">
            <a:extLst>
              <a:ext uri="{FF2B5EF4-FFF2-40B4-BE49-F238E27FC236}">
                <a16:creationId xmlns:a16="http://schemas.microsoft.com/office/drawing/2014/main" id="{49E25148-F018-430B-8327-34AECBE45E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ED96FC-6C81-4835-925D-EF3FF21B7D73}"/>
              </a:ext>
            </a:extLst>
          </p:cNvPr>
          <p:cNvSpPr>
            <a:spLocks noGrp="1"/>
          </p:cNvSpPr>
          <p:nvPr>
            <p:ph type="sldNum" sz="quarter" idx="12"/>
          </p:nvPr>
        </p:nvSpPr>
        <p:spPr/>
        <p:txBody>
          <a:bodyPr/>
          <a:lstStyle/>
          <a:p>
            <a:fld id="{A9A9840D-9321-43E9-8ADB-DE182E25801B}" type="slidenum">
              <a:rPr lang="en-US" smtClean="0"/>
              <a:t>‹#›</a:t>
            </a:fld>
            <a:endParaRPr lang="en-US"/>
          </a:p>
        </p:txBody>
      </p:sp>
    </p:spTree>
    <p:extLst>
      <p:ext uri="{BB962C8B-B14F-4D97-AF65-F5344CB8AC3E}">
        <p14:creationId xmlns:p14="http://schemas.microsoft.com/office/powerpoint/2010/main" val="307749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0F50B-F415-4B7E-BE9B-2C26A90AE03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3E5A69-EEBD-48BF-8BCF-36F281F5F8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987993E-FEB0-42E6-A35E-1DB7992BA1E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202E814-733A-4ED8-9110-AA32ADD079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F6EBBE4-9A91-4F42-B10E-ADAD9983AFB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50D442-7958-4745-A39B-95160B8BBD8E}"/>
              </a:ext>
            </a:extLst>
          </p:cNvPr>
          <p:cNvSpPr>
            <a:spLocks noGrp="1"/>
          </p:cNvSpPr>
          <p:nvPr>
            <p:ph type="dt" sz="half" idx="10"/>
          </p:nvPr>
        </p:nvSpPr>
        <p:spPr/>
        <p:txBody>
          <a:bodyPr/>
          <a:lstStyle/>
          <a:p>
            <a:fld id="{DDF0A2BE-0AFB-45D4-AA24-F2EF37C79E2B}" type="datetimeFigureOut">
              <a:rPr lang="en-US" smtClean="0"/>
              <a:t>10/11/2023</a:t>
            </a:fld>
            <a:endParaRPr lang="en-US"/>
          </a:p>
        </p:txBody>
      </p:sp>
      <p:sp>
        <p:nvSpPr>
          <p:cNvPr id="8" name="Footer Placeholder 7">
            <a:extLst>
              <a:ext uri="{FF2B5EF4-FFF2-40B4-BE49-F238E27FC236}">
                <a16:creationId xmlns:a16="http://schemas.microsoft.com/office/drawing/2014/main" id="{3E97F159-20E2-4F56-9EE6-70465F35CDE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B25108-7705-46EE-B94D-FAFDBEE5FFA7}"/>
              </a:ext>
            </a:extLst>
          </p:cNvPr>
          <p:cNvSpPr>
            <a:spLocks noGrp="1"/>
          </p:cNvSpPr>
          <p:nvPr>
            <p:ph type="sldNum" sz="quarter" idx="12"/>
          </p:nvPr>
        </p:nvSpPr>
        <p:spPr/>
        <p:txBody>
          <a:bodyPr/>
          <a:lstStyle/>
          <a:p>
            <a:fld id="{A9A9840D-9321-43E9-8ADB-DE182E25801B}" type="slidenum">
              <a:rPr lang="en-US" smtClean="0"/>
              <a:t>‹#›</a:t>
            </a:fld>
            <a:endParaRPr lang="en-US"/>
          </a:p>
        </p:txBody>
      </p:sp>
    </p:spTree>
    <p:extLst>
      <p:ext uri="{BB962C8B-B14F-4D97-AF65-F5344CB8AC3E}">
        <p14:creationId xmlns:p14="http://schemas.microsoft.com/office/powerpoint/2010/main" val="1359542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9414D-2651-4F14-BA0A-C2114DAE00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E316FD4-5C5B-427C-87A1-032289F0CD17}"/>
              </a:ext>
            </a:extLst>
          </p:cNvPr>
          <p:cNvSpPr>
            <a:spLocks noGrp="1"/>
          </p:cNvSpPr>
          <p:nvPr>
            <p:ph type="dt" sz="half" idx="10"/>
          </p:nvPr>
        </p:nvSpPr>
        <p:spPr/>
        <p:txBody>
          <a:bodyPr/>
          <a:lstStyle/>
          <a:p>
            <a:fld id="{DDF0A2BE-0AFB-45D4-AA24-F2EF37C79E2B}" type="datetimeFigureOut">
              <a:rPr lang="en-US" smtClean="0"/>
              <a:t>10/11/2023</a:t>
            </a:fld>
            <a:endParaRPr lang="en-US"/>
          </a:p>
        </p:txBody>
      </p:sp>
      <p:sp>
        <p:nvSpPr>
          <p:cNvPr id="4" name="Footer Placeholder 3">
            <a:extLst>
              <a:ext uri="{FF2B5EF4-FFF2-40B4-BE49-F238E27FC236}">
                <a16:creationId xmlns:a16="http://schemas.microsoft.com/office/drawing/2014/main" id="{75A0F052-C59A-44BE-93BB-195A74C19A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F54639-422E-4E63-8803-FCD8AEF7C57D}"/>
              </a:ext>
            </a:extLst>
          </p:cNvPr>
          <p:cNvSpPr>
            <a:spLocks noGrp="1"/>
          </p:cNvSpPr>
          <p:nvPr>
            <p:ph type="sldNum" sz="quarter" idx="12"/>
          </p:nvPr>
        </p:nvSpPr>
        <p:spPr/>
        <p:txBody>
          <a:bodyPr/>
          <a:lstStyle/>
          <a:p>
            <a:fld id="{A9A9840D-9321-43E9-8ADB-DE182E25801B}" type="slidenum">
              <a:rPr lang="en-US" smtClean="0"/>
              <a:t>‹#›</a:t>
            </a:fld>
            <a:endParaRPr lang="en-US"/>
          </a:p>
        </p:txBody>
      </p:sp>
    </p:spTree>
    <p:extLst>
      <p:ext uri="{BB962C8B-B14F-4D97-AF65-F5344CB8AC3E}">
        <p14:creationId xmlns:p14="http://schemas.microsoft.com/office/powerpoint/2010/main" val="1944853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75610F-19AA-4206-AE50-A2803480FD5E}"/>
              </a:ext>
            </a:extLst>
          </p:cNvPr>
          <p:cNvSpPr>
            <a:spLocks noGrp="1"/>
          </p:cNvSpPr>
          <p:nvPr>
            <p:ph type="dt" sz="half" idx="10"/>
          </p:nvPr>
        </p:nvSpPr>
        <p:spPr/>
        <p:txBody>
          <a:bodyPr/>
          <a:lstStyle/>
          <a:p>
            <a:fld id="{DDF0A2BE-0AFB-45D4-AA24-F2EF37C79E2B}" type="datetimeFigureOut">
              <a:rPr lang="en-US" smtClean="0"/>
              <a:t>10/11/2023</a:t>
            </a:fld>
            <a:endParaRPr lang="en-US"/>
          </a:p>
        </p:txBody>
      </p:sp>
      <p:sp>
        <p:nvSpPr>
          <p:cNvPr id="3" name="Footer Placeholder 2">
            <a:extLst>
              <a:ext uri="{FF2B5EF4-FFF2-40B4-BE49-F238E27FC236}">
                <a16:creationId xmlns:a16="http://schemas.microsoft.com/office/drawing/2014/main" id="{818C58A6-8D1B-419F-A006-D1DE56F4161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BA3A1-2E66-46C8-8957-57440F2EAEFE}"/>
              </a:ext>
            </a:extLst>
          </p:cNvPr>
          <p:cNvSpPr>
            <a:spLocks noGrp="1"/>
          </p:cNvSpPr>
          <p:nvPr>
            <p:ph type="sldNum" sz="quarter" idx="12"/>
          </p:nvPr>
        </p:nvSpPr>
        <p:spPr/>
        <p:txBody>
          <a:bodyPr/>
          <a:lstStyle/>
          <a:p>
            <a:fld id="{A9A9840D-9321-43E9-8ADB-DE182E25801B}" type="slidenum">
              <a:rPr lang="en-US" smtClean="0"/>
              <a:t>‹#›</a:t>
            </a:fld>
            <a:endParaRPr lang="en-US"/>
          </a:p>
        </p:txBody>
      </p:sp>
    </p:spTree>
    <p:extLst>
      <p:ext uri="{BB962C8B-B14F-4D97-AF65-F5344CB8AC3E}">
        <p14:creationId xmlns:p14="http://schemas.microsoft.com/office/powerpoint/2010/main" val="284944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EFD45-1A7C-489C-8ABB-65B4B5081B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6C5F40E-FF1D-4D14-ACE1-41878460C4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DF9C620-97FC-4B21-9397-E87D991290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DB78A91-2FC5-4B46-8CDA-44CE15532DD3}"/>
              </a:ext>
            </a:extLst>
          </p:cNvPr>
          <p:cNvSpPr>
            <a:spLocks noGrp="1"/>
          </p:cNvSpPr>
          <p:nvPr>
            <p:ph type="dt" sz="half" idx="10"/>
          </p:nvPr>
        </p:nvSpPr>
        <p:spPr/>
        <p:txBody>
          <a:bodyPr/>
          <a:lstStyle/>
          <a:p>
            <a:fld id="{DDF0A2BE-0AFB-45D4-AA24-F2EF37C79E2B}" type="datetimeFigureOut">
              <a:rPr lang="en-US" smtClean="0"/>
              <a:t>10/11/2023</a:t>
            </a:fld>
            <a:endParaRPr lang="en-US"/>
          </a:p>
        </p:txBody>
      </p:sp>
      <p:sp>
        <p:nvSpPr>
          <p:cNvPr id="6" name="Footer Placeholder 5">
            <a:extLst>
              <a:ext uri="{FF2B5EF4-FFF2-40B4-BE49-F238E27FC236}">
                <a16:creationId xmlns:a16="http://schemas.microsoft.com/office/drawing/2014/main" id="{63140B99-9691-4A1A-921E-223DA69870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EBE2BE-6487-414D-9A09-FE8517BEC2F9}"/>
              </a:ext>
            </a:extLst>
          </p:cNvPr>
          <p:cNvSpPr>
            <a:spLocks noGrp="1"/>
          </p:cNvSpPr>
          <p:nvPr>
            <p:ph type="sldNum" sz="quarter" idx="12"/>
          </p:nvPr>
        </p:nvSpPr>
        <p:spPr/>
        <p:txBody>
          <a:bodyPr/>
          <a:lstStyle/>
          <a:p>
            <a:fld id="{A9A9840D-9321-43E9-8ADB-DE182E25801B}" type="slidenum">
              <a:rPr lang="en-US" smtClean="0"/>
              <a:t>‹#›</a:t>
            </a:fld>
            <a:endParaRPr lang="en-US"/>
          </a:p>
        </p:txBody>
      </p:sp>
    </p:spTree>
    <p:extLst>
      <p:ext uri="{BB962C8B-B14F-4D97-AF65-F5344CB8AC3E}">
        <p14:creationId xmlns:p14="http://schemas.microsoft.com/office/powerpoint/2010/main" val="3673196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81B54-59C4-4F8C-A2FD-48306B6E4C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57771C8-C944-4ACA-8DB1-FDC9C280BD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55ABEE8-77D0-48F2-A275-86F9E2D8C0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6AF67C7-73D5-4A3A-901E-E6D684D43D60}"/>
              </a:ext>
            </a:extLst>
          </p:cNvPr>
          <p:cNvSpPr>
            <a:spLocks noGrp="1"/>
          </p:cNvSpPr>
          <p:nvPr>
            <p:ph type="dt" sz="half" idx="10"/>
          </p:nvPr>
        </p:nvSpPr>
        <p:spPr/>
        <p:txBody>
          <a:bodyPr/>
          <a:lstStyle/>
          <a:p>
            <a:fld id="{DDF0A2BE-0AFB-45D4-AA24-F2EF37C79E2B}" type="datetimeFigureOut">
              <a:rPr lang="en-US" smtClean="0"/>
              <a:t>10/11/2023</a:t>
            </a:fld>
            <a:endParaRPr lang="en-US"/>
          </a:p>
        </p:txBody>
      </p:sp>
      <p:sp>
        <p:nvSpPr>
          <p:cNvPr id="6" name="Footer Placeholder 5">
            <a:extLst>
              <a:ext uri="{FF2B5EF4-FFF2-40B4-BE49-F238E27FC236}">
                <a16:creationId xmlns:a16="http://schemas.microsoft.com/office/drawing/2014/main" id="{7DFDF75E-0CA0-41FF-BEB2-05C4E9368A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BDF523-390F-4739-A453-E0533F7E470D}"/>
              </a:ext>
            </a:extLst>
          </p:cNvPr>
          <p:cNvSpPr>
            <a:spLocks noGrp="1"/>
          </p:cNvSpPr>
          <p:nvPr>
            <p:ph type="sldNum" sz="quarter" idx="12"/>
          </p:nvPr>
        </p:nvSpPr>
        <p:spPr/>
        <p:txBody>
          <a:bodyPr/>
          <a:lstStyle/>
          <a:p>
            <a:fld id="{A9A9840D-9321-43E9-8ADB-DE182E25801B}" type="slidenum">
              <a:rPr lang="en-US" smtClean="0"/>
              <a:t>‹#›</a:t>
            </a:fld>
            <a:endParaRPr lang="en-US"/>
          </a:p>
        </p:txBody>
      </p:sp>
    </p:spTree>
    <p:extLst>
      <p:ext uri="{BB962C8B-B14F-4D97-AF65-F5344CB8AC3E}">
        <p14:creationId xmlns:p14="http://schemas.microsoft.com/office/powerpoint/2010/main" val="1309256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E32698-A91A-482A-9E6B-2C60465787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FF3A9E-8CB8-481A-B3B2-B8D1AFA2CD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8B7DF4-E23D-41FA-9B07-410783B6D7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F0A2BE-0AFB-45D4-AA24-F2EF37C79E2B}" type="datetimeFigureOut">
              <a:rPr lang="en-US" smtClean="0"/>
              <a:t>10/11/2023</a:t>
            </a:fld>
            <a:endParaRPr lang="en-US"/>
          </a:p>
        </p:txBody>
      </p:sp>
      <p:sp>
        <p:nvSpPr>
          <p:cNvPr id="5" name="Footer Placeholder 4">
            <a:extLst>
              <a:ext uri="{FF2B5EF4-FFF2-40B4-BE49-F238E27FC236}">
                <a16:creationId xmlns:a16="http://schemas.microsoft.com/office/drawing/2014/main" id="{72D542E5-EB3F-424A-B5BB-42D7645A86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1BB0B72-CF9C-4F26-BFCD-65F6C5A04E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A9840D-9321-43E9-8ADB-DE182E25801B}" type="slidenum">
              <a:rPr lang="en-US" smtClean="0"/>
              <a:t>‹#›</a:t>
            </a:fld>
            <a:endParaRPr lang="en-US"/>
          </a:p>
        </p:txBody>
      </p:sp>
    </p:spTree>
    <p:extLst>
      <p:ext uri="{BB962C8B-B14F-4D97-AF65-F5344CB8AC3E}">
        <p14:creationId xmlns:p14="http://schemas.microsoft.com/office/powerpoint/2010/main" val="2005766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91158-5221-4803-8578-4893AEB88709}"/>
              </a:ext>
            </a:extLst>
          </p:cNvPr>
          <p:cNvSpPr>
            <a:spLocks noGrp="1"/>
          </p:cNvSpPr>
          <p:nvPr>
            <p:ph type="ctrTitle"/>
          </p:nvPr>
        </p:nvSpPr>
        <p:spPr/>
        <p:txBody>
          <a:bodyPr/>
          <a:lstStyle/>
          <a:p>
            <a:r>
              <a:rPr lang="en-US" dirty="0"/>
              <a:t>Economy, Divine and Human</a:t>
            </a:r>
          </a:p>
        </p:txBody>
      </p:sp>
      <p:sp>
        <p:nvSpPr>
          <p:cNvPr id="3" name="Subtitle 2">
            <a:extLst>
              <a:ext uri="{FF2B5EF4-FFF2-40B4-BE49-F238E27FC236}">
                <a16:creationId xmlns:a16="http://schemas.microsoft.com/office/drawing/2014/main" id="{1EC95F33-3E8A-48CD-B441-C16254ECB54E}"/>
              </a:ext>
            </a:extLst>
          </p:cNvPr>
          <p:cNvSpPr>
            <a:spLocks noGrp="1"/>
          </p:cNvSpPr>
          <p:nvPr>
            <p:ph type="subTitle" idx="1"/>
          </p:nvPr>
        </p:nvSpPr>
        <p:spPr/>
        <p:txBody>
          <a:bodyPr/>
          <a:lstStyle/>
          <a:p>
            <a:r>
              <a:rPr lang="en-US" dirty="0"/>
              <a:t>10/11/2023</a:t>
            </a:r>
          </a:p>
          <a:p>
            <a:r>
              <a:rPr lang="en-US" dirty="0"/>
              <a:t>Midterm Review</a:t>
            </a:r>
          </a:p>
        </p:txBody>
      </p:sp>
    </p:spTree>
    <p:extLst>
      <p:ext uri="{BB962C8B-B14F-4D97-AF65-F5344CB8AC3E}">
        <p14:creationId xmlns:p14="http://schemas.microsoft.com/office/powerpoint/2010/main" val="3946412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09979-018B-4EC6-B837-8D9BB7A71BC8}"/>
              </a:ext>
            </a:extLst>
          </p:cNvPr>
          <p:cNvSpPr>
            <a:spLocks noGrp="1"/>
          </p:cNvSpPr>
          <p:nvPr>
            <p:ph type="title"/>
          </p:nvPr>
        </p:nvSpPr>
        <p:spPr/>
        <p:txBody>
          <a:bodyPr/>
          <a:lstStyle/>
          <a:p>
            <a:r>
              <a:rPr lang="en-US" dirty="0"/>
              <a:t>Main points from Family/Society/Markets part of the course </a:t>
            </a:r>
          </a:p>
        </p:txBody>
      </p:sp>
      <p:sp>
        <p:nvSpPr>
          <p:cNvPr id="3" name="Content Placeholder 2">
            <a:extLst>
              <a:ext uri="{FF2B5EF4-FFF2-40B4-BE49-F238E27FC236}">
                <a16:creationId xmlns:a16="http://schemas.microsoft.com/office/drawing/2014/main" id="{0660945F-CAAC-45E1-AE40-7E9AD528DC1B}"/>
              </a:ext>
            </a:extLst>
          </p:cNvPr>
          <p:cNvSpPr>
            <a:spLocks noGrp="1"/>
          </p:cNvSpPr>
          <p:nvPr>
            <p:ph idx="1"/>
          </p:nvPr>
        </p:nvSpPr>
        <p:spPr/>
        <p:txBody>
          <a:bodyPr/>
          <a:lstStyle/>
          <a:p>
            <a:r>
              <a:rPr lang="en-US" dirty="0"/>
              <a:t>We had several lectures on the Family/Society/Markets part of the course, each of which is important for the midterm.</a:t>
            </a:r>
          </a:p>
          <a:p>
            <a:r>
              <a:rPr lang="en-US" dirty="0"/>
              <a:t>We had two readings from this section, both of which were important for the overall context of what we learned.</a:t>
            </a:r>
          </a:p>
          <a:p>
            <a:r>
              <a:rPr lang="en-US" dirty="0"/>
              <a:t>One essay prompt will be on the paper “Kin-based Institutions and Economic Development” by </a:t>
            </a:r>
            <a:r>
              <a:rPr lang="en-US" dirty="0" err="1"/>
              <a:t>Bahrami</a:t>
            </a:r>
            <a:r>
              <a:rPr lang="en-US" dirty="0"/>
              <a:t>-Rad et al.</a:t>
            </a:r>
          </a:p>
          <a:p>
            <a:pPr lvl="1"/>
            <a:r>
              <a:rPr lang="en-US" dirty="0"/>
              <a:t>Since it’s only one of the six options, you don’t need to know this well if you find it boring!! (but if you love it, you can write your essay on this one!).</a:t>
            </a:r>
          </a:p>
        </p:txBody>
      </p:sp>
    </p:spTree>
    <p:extLst>
      <p:ext uri="{BB962C8B-B14F-4D97-AF65-F5344CB8AC3E}">
        <p14:creationId xmlns:p14="http://schemas.microsoft.com/office/powerpoint/2010/main" val="1902334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3E8FF-8907-4D16-A4FC-03FD99CBFDAD}"/>
              </a:ext>
            </a:extLst>
          </p:cNvPr>
          <p:cNvSpPr>
            <a:spLocks noGrp="1"/>
          </p:cNvSpPr>
          <p:nvPr>
            <p:ph type="title"/>
          </p:nvPr>
        </p:nvSpPr>
        <p:spPr/>
        <p:txBody>
          <a:bodyPr/>
          <a:lstStyle/>
          <a:p>
            <a:r>
              <a:rPr lang="en-US" dirty="0"/>
              <a:t>Kin-based societies</a:t>
            </a:r>
          </a:p>
        </p:txBody>
      </p:sp>
      <p:sp>
        <p:nvSpPr>
          <p:cNvPr id="3" name="Content Placeholder 2">
            <a:extLst>
              <a:ext uri="{FF2B5EF4-FFF2-40B4-BE49-F238E27FC236}">
                <a16:creationId xmlns:a16="http://schemas.microsoft.com/office/drawing/2014/main" id="{877F3421-D5A1-49D4-A292-E0119968160A}"/>
              </a:ext>
            </a:extLst>
          </p:cNvPr>
          <p:cNvSpPr>
            <a:spLocks noGrp="1"/>
          </p:cNvSpPr>
          <p:nvPr>
            <p:ph idx="1"/>
          </p:nvPr>
        </p:nvSpPr>
        <p:spPr/>
        <p:txBody>
          <a:bodyPr/>
          <a:lstStyle/>
          <a:p>
            <a:r>
              <a:rPr lang="en-US" dirty="0"/>
              <a:t>Success and respect in this world hinge on adroitly navigating these kin-based institutions. This often means:</a:t>
            </a:r>
          </a:p>
          <a:p>
            <a:pPr lvl="1"/>
            <a:r>
              <a:rPr lang="en-US" dirty="0"/>
              <a:t>(1) conforming to fellow in-group members</a:t>
            </a:r>
          </a:p>
          <a:p>
            <a:pPr lvl="1"/>
            <a:r>
              <a:rPr lang="en-US" dirty="0"/>
              <a:t>(2) deferring to authorities like elders or sages</a:t>
            </a:r>
          </a:p>
          <a:p>
            <a:pPr lvl="1"/>
            <a:r>
              <a:rPr lang="en-US" dirty="0"/>
              <a:t>(3) policing the behavior of those close to you (but not strangers)</a:t>
            </a:r>
          </a:p>
          <a:p>
            <a:pPr lvl="1"/>
            <a:r>
              <a:rPr lang="en-US" dirty="0"/>
              <a:t>(4) sharply distinguishing your in-group from everyone else, and</a:t>
            </a:r>
          </a:p>
          <a:p>
            <a:pPr lvl="1"/>
            <a:r>
              <a:rPr lang="en-US" dirty="0"/>
              <a:t>(5) promoting your network’s collective success whenever possible.</a:t>
            </a:r>
          </a:p>
        </p:txBody>
      </p:sp>
    </p:spTree>
    <p:extLst>
      <p:ext uri="{BB962C8B-B14F-4D97-AF65-F5344CB8AC3E}">
        <p14:creationId xmlns:p14="http://schemas.microsoft.com/office/powerpoint/2010/main" val="1052734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3850-593F-45B0-8B8E-8BB58FEA932E}"/>
              </a:ext>
            </a:extLst>
          </p:cNvPr>
          <p:cNvSpPr>
            <a:spLocks noGrp="1"/>
          </p:cNvSpPr>
          <p:nvPr>
            <p:ph type="title"/>
          </p:nvPr>
        </p:nvSpPr>
        <p:spPr/>
        <p:txBody>
          <a:bodyPr/>
          <a:lstStyle/>
          <a:p>
            <a:r>
              <a:rPr lang="en-US" dirty="0"/>
              <a:t>Highly Individualistic Societies</a:t>
            </a:r>
          </a:p>
        </p:txBody>
      </p:sp>
      <p:sp>
        <p:nvSpPr>
          <p:cNvPr id="3" name="Content Placeholder 2">
            <a:extLst>
              <a:ext uri="{FF2B5EF4-FFF2-40B4-BE49-F238E27FC236}">
                <a16:creationId xmlns:a16="http://schemas.microsoft.com/office/drawing/2014/main" id="{8A378817-DDC1-48AC-BAB8-6E1D7BC8A92C}"/>
              </a:ext>
            </a:extLst>
          </p:cNvPr>
          <p:cNvSpPr>
            <a:spLocks noGrp="1"/>
          </p:cNvSpPr>
          <p:nvPr>
            <p:ph idx="1"/>
          </p:nvPr>
        </p:nvSpPr>
        <p:spPr/>
        <p:txBody>
          <a:bodyPr/>
          <a:lstStyle/>
          <a:p>
            <a:r>
              <a:rPr lang="en-US" dirty="0"/>
              <a:t>Imagine the psychology needed to navigate a world with few inherited ties in which success and respect depend on: </a:t>
            </a:r>
          </a:p>
          <a:p>
            <a:pPr lvl="1"/>
            <a:r>
              <a:rPr lang="en-US" dirty="0"/>
              <a:t>(1) honoring one’s own special attributes</a:t>
            </a:r>
          </a:p>
          <a:p>
            <a:pPr lvl="1"/>
            <a:r>
              <a:rPr lang="en-US" dirty="0"/>
              <a:t>(2) attracting friends, mates, and business partners with those attributes</a:t>
            </a:r>
          </a:p>
          <a:p>
            <a:pPr lvl="1"/>
            <a:r>
              <a:rPr lang="en-US" dirty="0"/>
              <a:t>(3) sustaining relationships with them where the endurance of the relationship (in the case of friends and business partners) or the flourishing of the relationship (in the case of marriage) happens by investments made by the free choice of the individuals in question</a:t>
            </a:r>
          </a:p>
        </p:txBody>
      </p:sp>
    </p:spTree>
    <p:extLst>
      <p:ext uri="{BB962C8B-B14F-4D97-AF65-F5344CB8AC3E}">
        <p14:creationId xmlns:p14="http://schemas.microsoft.com/office/powerpoint/2010/main" val="3497301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49FEE-C3F0-49F4-9473-E7C56C8AF6CC}"/>
              </a:ext>
            </a:extLst>
          </p:cNvPr>
          <p:cNvSpPr>
            <a:spLocks noGrp="1"/>
          </p:cNvSpPr>
          <p:nvPr>
            <p:ph type="title"/>
          </p:nvPr>
        </p:nvSpPr>
        <p:spPr/>
        <p:txBody>
          <a:bodyPr/>
          <a:lstStyle/>
          <a:p>
            <a:r>
              <a:rPr lang="en-US" dirty="0"/>
              <a:t>Pre-Christian Europe</a:t>
            </a:r>
          </a:p>
        </p:txBody>
      </p:sp>
      <p:sp>
        <p:nvSpPr>
          <p:cNvPr id="3" name="Content Placeholder 2">
            <a:extLst>
              <a:ext uri="{FF2B5EF4-FFF2-40B4-BE49-F238E27FC236}">
                <a16:creationId xmlns:a16="http://schemas.microsoft.com/office/drawing/2014/main" id="{A90B6F69-0EDC-4688-B84C-A35F45F80A19}"/>
              </a:ext>
            </a:extLst>
          </p:cNvPr>
          <p:cNvSpPr>
            <a:spLocks noGrp="1"/>
          </p:cNvSpPr>
          <p:nvPr>
            <p:ph idx="1"/>
          </p:nvPr>
        </p:nvSpPr>
        <p:spPr/>
        <p:txBody>
          <a:bodyPr>
            <a:normAutofit lnSpcReduction="10000"/>
          </a:bodyPr>
          <a:lstStyle/>
          <a:p>
            <a:pPr marL="514350" indent="-514350">
              <a:buAutoNum type="arabicParenBoth"/>
            </a:pPr>
            <a:r>
              <a:rPr lang="en-US" dirty="0"/>
              <a:t>People lived enmeshed in kin-based organizations within tribal groups or networks. Extended family households were part of larger kin-groups (clans, houses, lineages, etc.), some of which were called </a:t>
            </a:r>
            <a:r>
              <a:rPr lang="en-US" dirty="0" err="1"/>
              <a:t>sippen</a:t>
            </a:r>
            <a:r>
              <a:rPr lang="en-US" dirty="0"/>
              <a:t> (Germanic) or septs (Celtic).</a:t>
            </a:r>
          </a:p>
          <a:p>
            <a:pPr marL="514350" indent="-514350">
              <a:buAutoNum type="arabicParenBoth"/>
            </a:pPr>
            <a:r>
              <a:rPr lang="en-US" dirty="0"/>
              <a:t>Inheritance and </a:t>
            </a:r>
            <a:r>
              <a:rPr lang="en-US" dirty="0" err="1"/>
              <a:t>postmarital</a:t>
            </a:r>
            <a:r>
              <a:rPr lang="en-US" dirty="0"/>
              <a:t> residence had patrilineal biases: people often lived in extended patrilineal households, and wives moved to live with their husband’s kinfolk.</a:t>
            </a:r>
          </a:p>
          <a:p>
            <a:pPr marL="514350" indent="-514350">
              <a:buAutoNum type="arabicParenBoth"/>
            </a:pPr>
            <a:r>
              <a:rPr lang="en-US" dirty="0"/>
              <a:t>Many kinship units collectively owned or controlled territory. Even where individual ownership existed, kinfolk often retained inheritance rights such that lands couldn’t be sold or otherwise transferred without the consent of relatives.</a:t>
            </a:r>
          </a:p>
        </p:txBody>
      </p:sp>
    </p:spTree>
    <p:extLst>
      <p:ext uri="{BB962C8B-B14F-4D97-AF65-F5344CB8AC3E}">
        <p14:creationId xmlns:p14="http://schemas.microsoft.com/office/powerpoint/2010/main" val="15615939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A324B-588F-4131-9D03-CBC08FF2C501}"/>
              </a:ext>
            </a:extLst>
          </p:cNvPr>
          <p:cNvSpPr>
            <a:spLocks noGrp="1"/>
          </p:cNvSpPr>
          <p:nvPr>
            <p:ph type="title"/>
          </p:nvPr>
        </p:nvSpPr>
        <p:spPr/>
        <p:txBody>
          <a:bodyPr/>
          <a:lstStyle/>
          <a:p>
            <a:r>
              <a:rPr lang="en-US" dirty="0"/>
              <a:t>The Church’s MFP</a:t>
            </a:r>
          </a:p>
        </p:txBody>
      </p:sp>
      <p:sp>
        <p:nvSpPr>
          <p:cNvPr id="3" name="Content Placeholder 2">
            <a:extLst>
              <a:ext uri="{FF2B5EF4-FFF2-40B4-BE49-F238E27FC236}">
                <a16:creationId xmlns:a16="http://schemas.microsoft.com/office/drawing/2014/main" id="{869C2961-7D72-49ED-8A9F-CDA2EA20375D}"/>
              </a:ext>
            </a:extLst>
          </p:cNvPr>
          <p:cNvSpPr>
            <a:spLocks noGrp="1"/>
          </p:cNvSpPr>
          <p:nvPr>
            <p:ph idx="1"/>
          </p:nvPr>
        </p:nvSpPr>
        <p:spPr/>
        <p:txBody>
          <a:bodyPr/>
          <a:lstStyle/>
          <a:p>
            <a:pPr marL="514350" indent="-514350">
              <a:buAutoNum type="arabicParenBoth"/>
            </a:pPr>
            <a:r>
              <a:rPr lang="en-US" dirty="0"/>
              <a:t>Prohibited marriage to blood relatives. These prohibitions were gradually extended to include quite distant relatives, up to sixth cousins. This essentially tabooed marriage or sex between those who shared one or more of their 128 great-great-great-great-great-grandparents. </a:t>
            </a:r>
          </a:p>
          <a:p>
            <a:pPr marL="514350" indent="-514350">
              <a:buAutoNum type="arabicParenBoth"/>
            </a:pPr>
            <a:r>
              <a:rPr lang="en-US" dirty="0"/>
              <a:t>Prohibited marriage to affinal kin within the circle of tabooed blood relatives. If your husband died, you couldn’t then marry his brother, your bother-in-law. In the eyes of the Church, your husband’s brother became like your real brother (incest!).</a:t>
            </a:r>
          </a:p>
        </p:txBody>
      </p:sp>
    </p:spTree>
    <p:extLst>
      <p:ext uri="{BB962C8B-B14F-4D97-AF65-F5344CB8AC3E}">
        <p14:creationId xmlns:p14="http://schemas.microsoft.com/office/powerpoint/2010/main" val="20913888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66F55-5233-4362-B6FE-D018FD976EEA}"/>
              </a:ext>
            </a:extLst>
          </p:cNvPr>
          <p:cNvSpPr>
            <a:spLocks noGrp="1"/>
          </p:cNvSpPr>
          <p:nvPr>
            <p:ph type="title"/>
          </p:nvPr>
        </p:nvSpPr>
        <p:spPr/>
        <p:txBody>
          <a:bodyPr/>
          <a:lstStyle/>
          <a:p>
            <a:r>
              <a:rPr lang="en-US" dirty="0"/>
              <a:t>The Oromo, markets, &amp; voluntary associations</a:t>
            </a:r>
          </a:p>
        </p:txBody>
      </p:sp>
      <p:graphicFrame>
        <p:nvGraphicFramePr>
          <p:cNvPr id="4" name="Content Placeholder 3">
            <a:extLst>
              <a:ext uri="{FF2B5EF4-FFF2-40B4-BE49-F238E27FC236}">
                <a16:creationId xmlns:a16="http://schemas.microsoft.com/office/drawing/2014/main" id="{2224253B-7661-4148-A88A-73BCC13CA2E6}"/>
              </a:ext>
            </a:extLst>
          </p:cNvPr>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5" name="Group 4">
            <a:extLst>
              <a:ext uri="{FF2B5EF4-FFF2-40B4-BE49-F238E27FC236}">
                <a16:creationId xmlns:a16="http://schemas.microsoft.com/office/drawing/2014/main" id="{ADD67DBC-9984-4746-A4BB-9E8447F34D77}"/>
              </a:ext>
            </a:extLst>
          </p:cNvPr>
          <p:cNvGrpSpPr/>
          <p:nvPr/>
        </p:nvGrpSpPr>
        <p:grpSpPr>
          <a:xfrm rot="6692645">
            <a:off x="6769086" y="3779480"/>
            <a:ext cx="269564" cy="443626"/>
            <a:chOff x="5884527" y="2965870"/>
            <a:chExt cx="269564" cy="443626"/>
          </a:xfrm>
        </p:grpSpPr>
        <p:sp>
          <p:nvSpPr>
            <p:cNvPr id="6" name="Arrow: Right 5">
              <a:extLst>
                <a:ext uri="{FF2B5EF4-FFF2-40B4-BE49-F238E27FC236}">
                  <a16:creationId xmlns:a16="http://schemas.microsoft.com/office/drawing/2014/main" id="{2ED4201A-9B94-49C4-B191-CCC1F2F1538A}"/>
                </a:ext>
              </a:extLst>
            </p:cNvPr>
            <p:cNvSpPr/>
            <p:nvPr/>
          </p:nvSpPr>
          <p:spPr>
            <a:xfrm rot="12843401">
              <a:off x="5884527" y="2965870"/>
              <a:ext cx="269564" cy="44362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7" name="Arrow: Right 4">
              <a:extLst>
                <a:ext uri="{FF2B5EF4-FFF2-40B4-BE49-F238E27FC236}">
                  <a16:creationId xmlns:a16="http://schemas.microsoft.com/office/drawing/2014/main" id="{6E72FFC9-6AE7-4419-897B-9EADC31576A7}"/>
                </a:ext>
              </a:extLst>
            </p:cNvPr>
            <p:cNvSpPr txBox="1"/>
            <p:nvPr/>
          </p:nvSpPr>
          <p:spPr>
            <a:xfrm rot="23643401">
              <a:off x="5958461" y="3077239"/>
              <a:ext cx="188695" cy="2661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p:txBody>
        </p:sp>
      </p:grpSp>
    </p:spTree>
    <p:extLst>
      <p:ext uri="{BB962C8B-B14F-4D97-AF65-F5344CB8AC3E}">
        <p14:creationId xmlns:p14="http://schemas.microsoft.com/office/powerpoint/2010/main" val="15884509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6472FCF-C1CC-42B7-A2DC-4B634DFA6720}"/>
              </a:ext>
            </a:extLst>
          </p:cNvPr>
          <p:cNvPicPr>
            <a:picLocks noChangeAspect="1"/>
          </p:cNvPicPr>
          <p:nvPr/>
        </p:nvPicPr>
        <p:blipFill>
          <a:blip r:embed="rId2"/>
          <a:stretch>
            <a:fillRect/>
          </a:stretch>
        </p:blipFill>
        <p:spPr>
          <a:xfrm>
            <a:off x="2480040" y="449577"/>
            <a:ext cx="7231920" cy="5958845"/>
          </a:xfrm>
          <a:prstGeom prst="rect">
            <a:avLst/>
          </a:prstGeom>
        </p:spPr>
      </p:pic>
    </p:spTree>
    <p:extLst>
      <p:ext uri="{BB962C8B-B14F-4D97-AF65-F5344CB8AC3E}">
        <p14:creationId xmlns:p14="http://schemas.microsoft.com/office/powerpoint/2010/main" val="1376702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322BF-A817-4DD2-BB61-50884961A1DA}"/>
              </a:ext>
            </a:extLst>
          </p:cNvPr>
          <p:cNvSpPr>
            <a:spLocks noGrp="1"/>
          </p:cNvSpPr>
          <p:nvPr>
            <p:ph type="title"/>
          </p:nvPr>
        </p:nvSpPr>
        <p:spPr/>
        <p:txBody>
          <a:bodyPr/>
          <a:lstStyle/>
          <a:p>
            <a:r>
              <a:rPr lang="en-US" dirty="0"/>
              <a:t>If voluntary associations decline. . . we have the ills of nineteenth century industrialization</a:t>
            </a:r>
          </a:p>
        </p:txBody>
      </p:sp>
      <p:graphicFrame>
        <p:nvGraphicFramePr>
          <p:cNvPr id="4" name="Content Placeholder 3">
            <a:extLst>
              <a:ext uri="{FF2B5EF4-FFF2-40B4-BE49-F238E27FC236}">
                <a16:creationId xmlns:a16="http://schemas.microsoft.com/office/drawing/2014/main" id="{92861A16-F966-46BF-9BB0-A30948CAC91B}"/>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8635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A979B-983B-410E-8750-247A80B8DFC8}"/>
              </a:ext>
            </a:extLst>
          </p:cNvPr>
          <p:cNvSpPr>
            <a:spLocks noGrp="1"/>
          </p:cNvSpPr>
          <p:nvPr>
            <p:ph type="title"/>
          </p:nvPr>
        </p:nvSpPr>
        <p:spPr/>
        <p:txBody>
          <a:bodyPr/>
          <a:lstStyle/>
          <a:p>
            <a:r>
              <a:rPr lang="en-US" dirty="0"/>
              <a:t>Main points from the Theology section of the course</a:t>
            </a:r>
          </a:p>
        </p:txBody>
      </p:sp>
      <p:sp>
        <p:nvSpPr>
          <p:cNvPr id="3" name="Content Placeholder 2">
            <a:extLst>
              <a:ext uri="{FF2B5EF4-FFF2-40B4-BE49-F238E27FC236}">
                <a16:creationId xmlns:a16="http://schemas.microsoft.com/office/drawing/2014/main" id="{57DB2EA1-37E5-45F5-8078-CEFE6C6B4C31}"/>
              </a:ext>
            </a:extLst>
          </p:cNvPr>
          <p:cNvSpPr>
            <a:spLocks noGrp="1"/>
          </p:cNvSpPr>
          <p:nvPr>
            <p:ph idx="1"/>
          </p:nvPr>
        </p:nvSpPr>
        <p:spPr/>
        <p:txBody>
          <a:bodyPr/>
          <a:lstStyle/>
          <a:p>
            <a:r>
              <a:rPr lang="en-US" dirty="0"/>
              <a:t>We had several lectures from this part of the course, each of which is important for the midterm.</a:t>
            </a:r>
          </a:p>
          <a:p>
            <a:r>
              <a:rPr lang="en-US" dirty="0"/>
              <a:t>The readings are again important for context, but it is hard to remember Thomas in the original writing, so we won’t be testing you on these in depth.</a:t>
            </a:r>
          </a:p>
          <a:p>
            <a:r>
              <a:rPr lang="en-US" dirty="0"/>
              <a:t>Let’s go through the most important points one by one.</a:t>
            </a:r>
          </a:p>
        </p:txBody>
      </p:sp>
    </p:spTree>
    <p:extLst>
      <p:ext uri="{BB962C8B-B14F-4D97-AF65-F5344CB8AC3E}">
        <p14:creationId xmlns:p14="http://schemas.microsoft.com/office/powerpoint/2010/main" val="17839060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9A8DE-6BFF-4317-A493-BC96346ADB3D}"/>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6A74CD79-B7F2-4807-BCED-757DD66ACF85}"/>
              </a:ext>
            </a:extLst>
          </p:cNvPr>
          <p:cNvSpPr>
            <a:spLocks noGrp="1"/>
          </p:cNvSpPr>
          <p:nvPr>
            <p:ph idx="1"/>
          </p:nvPr>
        </p:nvSpPr>
        <p:spPr/>
        <p:txBody>
          <a:bodyPr/>
          <a:lstStyle/>
          <a:p>
            <a:r>
              <a:rPr lang="en-US" dirty="0"/>
              <a:t>Deduction 1</a:t>
            </a:r>
          </a:p>
          <a:p>
            <a:pPr lvl="1"/>
            <a:r>
              <a:rPr lang="en-US" dirty="0"/>
              <a:t>If caused causes could exist without a first cause, they would constitute a middle with nothing before it.</a:t>
            </a:r>
          </a:p>
          <a:p>
            <a:pPr lvl="1"/>
            <a:r>
              <a:rPr lang="en-US" dirty="0"/>
              <a:t>But it is impossible for there to be a middle with nothing before it.</a:t>
            </a:r>
          </a:p>
          <a:p>
            <a:pPr lvl="1"/>
            <a:r>
              <a:rPr lang="en-US" dirty="0"/>
              <a:t>Therefore, caused causes cannot exist without a first cause.</a:t>
            </a:r>
          </a:p>
        </p:txBody>
      </p:sp>
    </p:spTree>
    <p:extLst>
      <p:ext uri="{BB962C8B-B14F-4D97-AF65-F5344CB8AC3E}">
        <p14:creationId xmlns:p14="http://schemas.microsoft.com/office/powerpoint/2010/main" val="218217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A6DD3-C9C7-4D94-8275-5DAF063B9F84}"/>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3A8D6A20-368E-4DA7-AEAE-14254E992DF4}"/>
              </a:ext>
            </a:extLst>
          </p:cNvPr>
          <p:cNvSpPr>
            <a:spLocks noGrp="1"/>
          </p:cNvSpPr>
          <p:nvPr>
            <p:ph idx="1"/>
          </p:nvPr>
        </p:nvSpPr>
        <p:spPr/>
        <p:txBody>
          <a:bodyPr/>
          <a:lstStyle/>
          <a:p>
            <a:r>
              <a:rPr lang="en-US" dirty="0"/>
              <a:t>(1) Prayer</a:t>
            </a:r>
          </a:p>
          <a:p>
            <a:r>
              <a:rPr lang="en-US" dirty="0"/>
              <a:t>(2) Structure of the Midterm</a:t>
            </a:r>
          </a:p>
          <a:p>
            <a:r>
              <a:rPr lang="en-US" dirty="0"/>
              <a:t>(3) Main points from Economics part of the course</a:t>
            </a:r>
          </a:p>
          <a:p>
            <a:r>
              <a:rPr lang="en-US" dirty="0"/>
              <a:t>(4) Main points from Family/Society/Markets part of the course</a:t>
            </a:r>
          </a:p>
          <a:p>
            <a:r>
              <a:rPr lang="en-US" dirty="0"/>
              <a:t>(5) Main points from the Theology part of the course</a:t>
            </a:r>
          </a:p>
          <a:p>
            <a:r>
              <a:rPr lang="en-US" dirty="0"/>
              <a:t>(6) Any questions from all of you?</a:t>
            </a:r>
          </a:p>
          <a:p>
            <a:r>
              <a:rPr lang="en-US" dirty="0"/>
              <a:t>(7) Have an AWESOME break!!!</a:t>
            </a:r>
          </a:p>
        </p:txBody>
      </p:sp>
    </p:spTree>
    <p:extLst>
      <p:ext uri="{BB962C8B-B14F-4D97-AF65-F5344CB8AC3E}">
        <p14:creationId xmlns:p14="http://schemas.microsoft.com/office/powerpoint/2010/main" val="2004401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9A8DE-6BFF-4317-A493-BC96346ADB3D}"/>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6A74CD79-B7F2-4807-BCED-757DD66ACF85}"/>
              </a:ext>
            </a:extLst>
          </p:cNvPr>
          <p:cNvSpPr>
            <a:spLocks noGrp="1"/>
          </p:cNvSpPr>
          <p:nvPr>
            <p:ph idx="1"/>
          </p:nvPr>
        </p:nvSpPr>
        <p:spPr/>
        <p:txBody>
          <a:bodyPr/>
          <a:lstStyle/>
          <a:p>
            <a:r>
              <a:rPr lang="en-US" dirty="0"/>
              <a:t>Deduction 3</a:t>
            </a:r>
          </a:p>
          <a:p>
            <a:pPr lvl="1"/>
            <a:r>
              <a:rPr lang="en-US" dirty="0"/>
              <a:t>From either Deduction 1 or Deduction 2, it is evident that if causes exist at all, there must be at least one first and uncaused cause.</a:t>
            </a:r>
          </a:p>
          <a:p>
            <a:pPr lvl="1"/>
            <a:r>
              <a:rPr lang="en-US" dirty="0"/>
              <a:t>But causes do exist.</a:t>
            </a:r>
          </a:p>
          <a:p>
            <a:pPr lvl="1"/>
            <a:r>
              <a:rPr lang="en-US" dirty="0"/>
              <a:t>Therefore, there is at least one first and uncaused cause.</a:t>
            </a:r>
          </a:p>
        </p:txBody>
      </p:sp>
    </p:spTree>
    <p:extLst>
      <p:ext uri="{BB962C8B-B14F-4D97-AF65-F5344CB8AC3E}">
        <p14:creationId xmlns:p14="http://schemas.microsoft.com/office/powerpoint/2010/main" val="36999355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9A8DE-6BFF-4317-A493-BC96346ADB3D}"/>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6A74CD79-B7F2-4807-BCED-757DD66ACF85}"/>
              </a:ext>
            </a:extLst>
          </p:cNvPr>
          <p:cNvSpPr>
            <a:spLocks noGrp="1"/>
          </p:cNvSpPr>
          <p:nvPr>
            <p:ph idx="1"/>
          </p:nvPr>
        </p:nvSpPr>
        <p:spPr/>
        <p:txBody>
          <a:bodyPr>
            <a:normAutofit lnSpcReduction="10000"/>
          </a:bodyPr>
          <a:lstStyle/>
          <a:p>
            <a:r>
              <a:rPr lang="en-US" dirty="0"/>
              <a:t>Deduction 4</a:t>
            </a:r>
          </a:p>
          <a:p>
            <a:pPr lvl="1"/>
            <a:r>
              <a:rPr lang="en-US" dirty="0"/>
              <a:t>Two first causes would have to share a common nature (that of a self-existing thing) and hence would have to differ by a combination of this common nature with some distinctive addition in the case of at least one of them.</a:t>
            </a:r>
          </a:p>
          <a:p>
            <a:pPr lvl="1"/>
            <a:r>
              <a:rPr lang="en-US" dirty="0"/>
              <a:t>The common nature itself would be indifferent to this addition, since it can exist with it in one case, without it in the other.</a:t>
            </a:r>
          </a:p>
          <a:p>
            <a:pPr lvl="1"/>
            <a:r>
              <a:rPr lang="en-US" dirty="0"/>
              <a:t>Where something is combined with a feature to which it is indifferent, there is a prior cause, a combiner.</a:t>
            </a:r>
          </a:p>
          <a:p>
            <a:pPr lvl="1"/>
            <a:r>
              <a:rPr lang="en-US" dirty="0"/>
              <a:t>Hence, one of our two hypothetical first causes would depend, for its distinctness from the other one, on a prior cause. This means it would depend for its very existence upon a prior cause, and hence, it would not be a first cause at all.</a:t>
            </a:r>
          </a:p>
          <a:p>
            <a:pPr lvl="1"/>
            <a:r>
              <a:rPr lang="en-US" dirty="0"/>
              <a:t>Therefore, there cannot be two first causes, but only one at most.</a:t>
            </a:r>
          </a:p>
        </p:txBody>
      </p:sp>
    </p:spTree>
    <p:extLst>
      <p:ext uri="{BB962C8B-B14F-4D97-AF65-F5344CB8AC3E}">
        <p14:creationId xmlns:p14="http://schemas.microsoft.com/office/powerpoint/2010/main" val="12291615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9C5CC-88C3-4717-8B28-0AFA4F51501C}"/>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0711B683-D4A3-4005-844D-0F59C7A824AB}"/>
              </a:ext>
            </a:extLst>
          </p:cNvPr>
          <p:cNvSpPr>
            <a:spLocks noGrp="1"/>
          </p:cNvSpPr>
          <p:nvPr>
            <p:ph idx="1"/>
          </p:nvPr>
        </p:nvSpPr>
        <p:spPr/>
        <p:txBody>
          <a:bodyPr/>
          <a:lstStyle/>
          <a:p>
            <a:r>
              <a:rPr lang="en-US" dirty="0"/>
              <a:t>Deduction 5</a:t>
            </a:r>
          </a:p>
          <a:p>
            <a:pPr lvl="1"/>
            <a:r>
              <a:rPr lang="en-US" dirty="0"/>
              <a:t>There is at least one first cause (deduction 3).</a:t>
            </a:r>
          </a:p>
          <a:p>
            <a:pPr lvl="1"/>
            <a:r>
              <a:rPr lang="en-US" dirty="0"/>
              <a:t>There is at most one first cause (deduction 4).</a:t>
            </a:r>
          </a:p>
          <a:p>
            <a:pPr lvl="1"/>
            <a:r>
              <a:rPr lang="en-US" dirty="0"/>
              <a:t>Therefore, there is one and only one first cause.</a:t>
            </a:r>
          </a:p>
        </p:txBody>
      </p:sp>
    </p:spTree>
    <p:extLst>
      <p:ext uri="{BB962C8B-B14F-4D97-AF65-F5344CB8AC3E}">
        <p14:creationId xmlns:p14="http://schemas.microsoft.com/office/powerpoint/2010/main" val="26807118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9C5CC-88C3-4717-8B28-0AFA4F51501C}"/>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0711B683-D4A3-4005-844D-0F59C7A824AB}"/>
              </a:ext>
            </a:extLst>
          </p:cNvPr>
          <p:cNvSpPr>
            <a:spLocks noGrp="1"/>
          </p:cNvSpPr>
          <p:nvPr>
            <p:ph idx="1"/>
          </p:nvPr>
        </p:nvSpPr>
        <p:spPr/>
        <p:txBody>
          <a:bodyPr/>
          <a:lstStyle/>
          <a:p>
            <a:r>
              <a:rPr lang="en-US" dirty="0"/>
              <a:t>Deduction 6</a:t>
            </a:r>
          </a:p>
          <a:p>
            <a:pPr lvl="1"/>
            <a:r>
              <a:rPr lang="en-US" dirty="0"/>
              <a:t>Since there is only one self-existing thing (deductions 3 and 4), all other things have their existence through a cause.</a:t>
            </a:r>
          </a:p>
          <a:p>
            <a:pPr lvl="1"/>
            <a:r>
              <a:rPr lang="en-US" dirty="0"/>
              <a:t>And all things that have existence through a cause depend on a first cause (deduction 1 or 2), of which there is only one (deduction 5).</a:t>
            </a:r>
          </a:p>
          <a:p>
            <a:pPr lvl="1"/>
            <a:r>
              <a:rPr lang="en-US" dirty="0"/>
              <a:t>Therefore, all things other than the first cause depend on the first cause for their existence (they might also depend on other causes as well).</a:t>
            </a:r>
          </a:p>
        </p:txBody>
      </p:sp>
    </p:spTree>
    <p:extLst>
      <p:ext uri="{BB962C8B-B14F-4D97-AF65-F5344CB8AC3E}">
        <p14:creationId xmlns:p14="http://schemas.microsoft.com/office/powerpoint/2010/main" val="21915076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9C5CC-88C3-4717-8B28-0AFA4F51501C}"/>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0711B683-D4A3-4005-844D-0F59C7A824AB}"/>
              </a:ext>
            </a:extLst>
          </p:cNvPr>
          <p:cNvSpPr>
            <a:spLocks noGrp="1"/>
          </p:cNvSpPr>
          <p:nvPr>
            <p:ph idx="1"/>
          </p:nvPr>
        </p:nvSpPr>
        <p:spPr/>
        <p:txBody>
          <a:bodyPr/>
          <a:lstStyle/>
          <a:p>
            <a:r>
              <a:rPr lang="en-US" dirty="0"/>
              <a:t>Deduction 7</a:t>
            </a:r>
          </a:p>
          <a:p>
            <a:pPr lvl="1"/>
            <a:r>
              <a:rPr lang="en-US" dirty="0"/>
              <a:t>A change cannot exist without something else existing (namely, its subject).</a:t>
            </a:r>
          </a:p>
          <a:p>
            <a:pPr lvl="1"/>
            <a:r>
              <a:rPr lang="en-US" dirty="0"/>
              <a:t>The first cause can exist without anything else existing.</a:t>
            </a:r>
          </a:p>
          <a:p>
            <a:pPr lvl="1"/>
            <a:r>
              <a:rPr lang="en-US" dirty="0"/>
              <a:t>Therefore, the first cause is not a change.</a:t>
            </a:r>
          </a:p>
        </p:txBody>
      </p:sp>
    </p:spTree>
    <p:extLst>
      <p:ext uri="{BB962C8B-B14F-4D97-AF65-F5344CB8AC3E}">
        <p14:creationId xmlns:p14="http://schemas.microsoft.com/office/powerpoint/2010/main" val="34395684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9C5CC-88C3-4717-8B28-0AFA4F51501C}"/>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0711B683-D4A3-4005-844D-0F59C7A824AB}"/>
              </a:ext>
            </a:extLst>
          </p:cNvPr>
          <p:cNvSpPr>
            <a:spLocks noGrp="1"/>
          </p:cNvSpPr>
          <p:nvPr>
            <p:ph idx="1"/>
          </p:nvPr>
        </p:nvSpPr>
        <p:spPr/>
        <p:txBody>
          <a:bodyPr/>
          <a:lstStyle/>
          <a:p>
            <a:r>
              <a:rPr lang="en-US" dirty="0"/>
              <a:t>Deduction 8</a:t>
            </a:r>
          </a:p>
          <a:p>
            <a:pPr lvl="1"/>
            <a:r>
              <a:rPr lang="en-US" dirty="0"/>
              <a:t>All change is other than the first cause (deduction 7).</a:t>
            </a:r>
          </a:p>
          <a:p>
            <a:pPr lvl="1"/>
            <a:r>
              <a:rPr lang="en-US" dirty="0"/>
              <a:t>What is other than the first cause is caused by the first cause (deduction 6).</a:t>
            </a:r>
          </a:p>
          <a:p>
            <a:pPr lvl="1"/>
            <a:r>
              <a:rPr lang="en-US" dirty="0"/>
              <a:t>Therefore, all change is caused by the first cause.</a:t>
            </a:r>
          </a:p>
        </p:txBody>
      </p:sp>
    </p:spTree>
    <p:extLst>
      <p:ext uri="{BB962C8B-B14F-4D97-AF65-F5344CB8AC3E}">
        <p14:creationId xmlns:p14="http://schemas.microsoft.com/office/powerpoint/2010/main" val="1339159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9C5CC-88C3-4717-8B28-0AFA4F51501C}"/>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0711B683-D4A3-4005-844D-0F59C7A824AB}"/>
              </a:ext>
            </a:extLst>
          </p:cNvPr>
          <p:cNvSpPr>
            <a:spLocks noGrp="1"/>
          </p:cNvSpPr>
          <p:nvPr>
            <p:ph idx="1"/>
          </p:nvPr>
        </p:nvSpPr>
        <p:spPr/>
        <p:txBody>
          <a:bodyPr/>
          <a:lstStyle/>
          <a:p>
            <a:r>
              <a:rPr lang="en-US" dirty="0"/>
              <a:t>Deduction 9</a:t>
            </a:r>
          </a:p>
          <a:p>
            <a:pPr lvl="1"/>
            <a:r>
              <a:rPr lang="en-US" dirty="0"/>
              <a:t>If the first cause could change, it would be giving and receiving this change to and from itself (because of deduction 8).</a:t>
            </a:r>
          </a:p>
          <a:p>
            <a:pPr lvl="1"/>
            <a:r>
              <a:rPr lang="en-US" dirty="0"/>
              <a:t>But nothing can both give and receive a change to and from itself unless it is divisible into cause and effect, whereas the first cause is not thus divisible.</a:t>
            </a:r>
          </a:p>
          <a:p>
            <a:pPr lvl="1"/>
            <a:r>
              <a:rPr lang="en-US" dirty="0"/>
              <a:t>Therefore, the first cause cannot change.</a:t>
            </a:r>
          </a:p>
          <a:p>
            <a:pPr lvl="1"/>
            <a:r>
              <a:rPr lang="en-US" dirty="0"/>
              <a:t>Similarly, if the first cause had any potential for some further actuality than what it now has, then, when it was receiving it, it would be both giving and receiving it without any distinction between the giver and the receiver, which is absurd. So the first cause cannot have any potential.</a:t>
            </a:r>
          </a:p>
        </p:txBody>
      </p:sp>
    </p:spTree>
    <p:extLst>
      <p:ext uri="{BB962C8B-B14F-4D97-AF65-F5344CB8AC3E}">
        <p14:creationId xmlns:p14="http://schemas.microsoft.com/office/powerpoint/2010/main" val="28228209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C656B-02A1-45B0-BE55-74C0624B9A36}"/>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94553323-91A7-4A5D-A5EE-DC4883918063}"/>
              </a:ext>
            </a:extLst>
          </p:cNvPr>
          <p:cNvSpPr>
            <a:spLocks noGrp="1"/>
          </p:cNvSpPr>
          <p:nvPr>
            <p:ph idx="1"/>
          </p:nvPr>
        </p:nvSpPr>
        <p:spPr/>
        <p:txBody>
          <a:bodyPr/>
          <a:lstStyle/>
          <a:p>
            <a:r>
              <a:rPr lang="en-US" dirty="0"/>
              <a:t>Deduction 13:</a:t>
            </a:r>
          </a:p>
          <a:p>
            <a:pPr lvl="1"/>
            <a:r>
              <a:rPr lang="en-US" dirty="0"/>
              <a:t>A principal productive cause </a:t>
            </a:r>
            <a:r>
              <a:rPr lang="en-US" dirty="0" err="1"/>
              <a:t>precontains</a:t>
            </a:r>
            <a:r>
              <a:rPr lang="en-US" dirty="0"/>
              <a:t> in itself (in a simpler and superior way) whatever actualities it causes in other things (turnip axiom).</a:t>
            </a:r>
          </a:p>
          <a:p>
            <a:pPr lvl="1"/>
            <a:r>
              <a:rPr lang="en-US" dirty="0"/>
              <a:t>The first cause is the principal productive cause of all actualities in all things (deduction 6).</a:t>
            </a:r>
          </a:p>
          <a:p>
            <a:pPr lvl="1"/>
            <a:r>
              <a:rPr lang="en-US" dirty="0"/>
              <a:t>Therefore, the first cause </a:t>
            </a:r>
            <a:r>
              <a:rPr lang="en-US" dirty="0" err="1"/>
              <a:t>precontains</a:t>
            </a:r>
            <a:r>
              <a:rPr lang="en-US" dirty="0"/>
              <a:t> in itself (in a simpler and superior way) all actualities in all things.</a:t>
            </a:r>
          </a:p>
          <a:p>
            <a:pPr lvl="1"/>
            <a:r>
              <a:rPr lang="en-US" dirty="0"/>
              <a:t>Corollary: Consequently (deductions 9 and 13), when some actuality that we can name (such as “exists” or “acts”) need not include any potential or limitation in its meaning (as “changes” or “cat” must), then that actuality must be attributed to the first cause.</a:t>
            </a:r>
          </a:p>
          <a:p>
            <a:pPr lvl="1"/>
            <a:endParaRPr lang="en-US" dirty="0"/>
          </a:p>
        </p:txBody>
      </p:sp>
    </p:spTree>
    <p:extLst>
      <p:ext uri="{BB962C8B-B14F-4D97-AF65-F5344CB8AC3E}">
        <p14:creationId xmlns:p14="http://schemas.microsoft.com/office/powerpoint/2010/main" val="23894915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C878B-5328-4E03-ABCE-0DDA05B8F794}"/>
              </a:ext>
            </a:extLst>
          </p:cNvPr>
          <p:cNvSpPr>
            <a:spLocks noGrp="1"/>
          </p:cNvSpPr>
          <p:nvPr>
            <p:ph type="title"/>
          </p:nvPr>
        </p:nvSpPr>
        <p:spPr/>
        <p:txBody>
          <a:bodyPr/>
          <a:lstStyle/>
          <a:p>
            <a:r>
              <a:rPr lang="en-US" dirty="0"/>
              <a:t>Central Deductions</a:t>
            </a:r>
          </a:p>
        </p:txBody>
      </p:sp>
      <p:sp>
        <p:nvSpPr>
          <p:cNvPr id="3" name="Content Placeholder 2">
            <a:extLst>
              <a:ext uri="{FF2B5EF4-FFF2-40B4-BE49-F238E27FC236}">
                <a16:creationId xmlns:a16="http://schemas.microsoft.com/office/drawing/2014/main" id="{38AF047D-4552-454E-894D-09D6ACC96E98}"/>
              </a:ext>
            </a:extLst>
          </p:cNvPr>
          <p:cNvSpPr>
            <a:spLocks noGrp="1"/>
          </p:cNvSpPr>
          <p:nvPr>
            <p:ph idx="1"/>
          </p:nvPr>
        </p:nvSpPr>
        <p:spPr/>
        <p:txBody>
          <a:bodyPr/>
          <a:lstStyle/>
          <a:p>
            <a:r>
              <a:rPr lang="en-US" dirty="0"/>
              <a:t>Deduction 14:</a:t>
            </a:r>
          </a:p>
          <a:p>
            <a:pPr lvl="1"/>
            <a:r>
              <a:rPr lang="en-US" dirty="0"/>
              <a:t>When some actuality that we can name need not include any potential or limitation in its meaning, then that actuality must be attributed to the first cause (corollary to deduction 13).</a:t>
            </a:r>
          </a:p>
          <a:p>
            <a:pPr lvl="1"/>
            <a:r>
              <a:rPr lang="en-US" dirty="0"/>
              <a:t>“Intelligence” is an actuality that we can name that need not include any potential or limitation in its meaning (since what understands all things, not just some, and actually understands them and is not merely potential to understanding them, would still deserve to be called “intelligent”).</a:t>
            </a:r>
          </a:p>
          <a:p>
            <a:pPr lvl="1"/>
            <a:r>
              <a:rPr lang="en-US" dirty="0"/>
              <a:t>Therefore, intelligence must be attributed to the first cause.</a:t>
            </a:r>
          </a:p>
        </p:txBody>
      </p:sp>
    </p:spTree>
    <p:extLst>
      <p:ext uri="{BB962C8B-B14F-4D97-AF65-F5344CB8AC3E}">
        <p14:creationId xmlns:p14="http://schemas.microsoft.com/office/powerpoint/2010/main" val="30312400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6A8D1-D410-4D26-9D43-E9CB9E372E97}"/>
              </a:ext>
            </a:extLst>
          </p:cNvPr>
          <p:cNvSpPr>
            <a:spLocks noGrp="1"/>
          </p:cNvSpPr>
          <p:nvPr>
            <p:ph type="title"/>
          </p:nvPr>
        </p:nvSpPr>
        <p:spPr/>
        <p:txBody>
          <a:bodyPr/>
          <a:lstStyle/>
          <a:p>
            <a:r>
              <a:rPr lang="en-US" dirty="0"/>
              <a:t>Brent Reading</a:t>
            </a:r>
          </a:p>
        </p:txBody>
      </p:sp>
      <p:sp>
        <p:nvSpPr>
          <p:cNvPr id="3" name="Content Placeholder 2">
            <a:extLst>
              <a:ext uri="{FF2B5EF4-FFF2-40B4-BE49-F238E27FC236}">
                <a16:creationId xmlns:a16="http://schemas.microsoft.com/office/drawing/2014/main" id="{8B79E731-9F00-4653-89E8-A4A6F0F3954F}"/>
              </a:ext>
            </a:extLst>
          </p:cNvPr>
          <p:cNvSpPr>
            <a:spLocks noGrp="1"/>
          </p:cNvSpPr>
          <p:nvPr>
            <p:ph idx="1"/>
          </p:nvPr>
        </p:nvSpPr>
        <p:spPr/>
        <p:txBody>
          <a:bodyPr/>
          <a:lstStyle/>
          <a:p>
            <a:r>
              <a:rPr lang="en-US" dirty="0"/>
              <a:t>What is the ultimate purpose of the orderly universe according to Aquinas?</a:t>
            </a:r>
          </a:p>
          <a:p>
            <a:pPr lvl="1"/>
            <a:r>
              <a:rPr lang="en-US" dirty="0"/>
              <a:t>To allow human beings to know God and his attributes through contemplation of the world’s order.</a:t>
            </a:r>
          </a:p>
          <a:p>
            <a:r>
              <a:rPr lang="en-US" dirty="0"/>
              <a:t>According to Aquinas, how do we know God?</a:t>
            </a:r>
          </a:p>
          <a:p>
            <a:pPr lvl="1"/>
            <a:r>
              <a:rPr lang="en-US" dirty="0"/>
              <a:t>Through the order of the whole universe.</a:t>
            </a:r>
          </a:p>
          <a:p>
            <a:endParaRPr lang="en-US" dirty="0"/>
          </a:p>
        </p:txBody>
      </p:sp>
    </p:spTree>
    <p:extLst>
      <p:ext uri="{BB962C8B-B14F-4D97-AF65-F5344CB8AC3E}">
        <p14:creationId xmlns:p14="http://schemas.microsoft.com/office/powerpoint/2010/main" val="85878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42462-9446-4B58-9885-F8CDE6F08DE0}"/>
              </a:ext>
            </a:extLst>
          </p:cNvPr>
          <p:cNvSpPr>
            <a:spLocks noGrp="1"/>
          </p:cNvSpPr>
          <p:nvPr>
            <p:ph type="title"/>
          </p:nvPr>
        </p:nvSpPr>
        <p:spPr/>
        <p:txBody>
          <a:bodyPr/>
          <a:lstStyle/>
          <a:p>
            <a:r>
              <a:rPr lang="en-US" dirty="0"/>
              <a:t>Structure of Midterm</a:t>
            </a:r>
          </a:p>
        </p:txBody>
      </p:sp>
      <p:sp>
        <p:nvSpPr>
          <p:cNvPr id="3" name="Content Placeholder 2">
            <a:extLst>
              <a:ext uri="{FF2B5EF4-FFF2-40B4-BE49-F238E27FC236}">
                <a16:creationId xmlns:a16="http://schemas.microsoft.com/office/drawing/2014/main" id="{1D46849D-72EC-4BEC-A9B7-88C2703FE6CC}"/>
              </a:ext>
            </a:extLst>
          </p:cNvPr>
          <p:cNvSpPr>
            <a:spLocks noGrp="1"/>
          </p:cNvSpPr>
          <p:nvPr>
            <p:ph idx="1"/>
          </p:nvPr>
        </p:nvSpPr>
        <p:spPr/>
        <p:txBody>
          <a:bodyPr/>
          <a:lstStyle/>
          <a:p>
            <a:r>
              <a:rPr lang="en-US" dirty="0"/>
              <a:t>The midterm is in-class on Monday, October 23</a:t>
            </a:r>
          </a:p>
          <a:p>
            <a:r>
              <a:rPr lang="en-US" dirty="0"/>
              <a:t>The first part will consist of about 20 multiple choice questions, each of which should take about 2 minutes to answer.</a:t>
            </a:r>
          </a:p>
          <a:p>
            <a:r>
              <a:rPr lang="en-US" dirty="0"/>
              <a:t>The second part will consist of a one page essay. You’ll have about six prompts to choose from, and you will pick one.</a:t>
            </a:r>
          </a:p>
          <a:p>
            <a:r>
              <a:rPr lang="en-US" dirty="0"/>
              <a:t>The essay should take about 30 minutes to write.</a:t>
            </a:r>
          </a:p>
          <a:p>
            <a:r>
              <a:rPr lang="en-US" dirty="0"/>
              <a:t>I expect most of you will finish the midterm about 5 or 10 minutes early.</a:t>
            </a:r>
          </a:p>
        </p:txBody>
      </p:sp>
    </p:spTree>
    <p:extLst>
      <p:ext uri="{BB962C8B-B14F-4D97-AF65-F5344CB8AC3E}">
        <p14:creationId xmlns:p14="http://schemas.microsoft.com/office/powerpoint/2010/main" val="3998350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D8ECC-2772-41C1-80E3-2DB0F3F64362}"/>
              </a:ext>
            </a:extLst>
          </p:cNvPr>
          <p:cNvSpPr>
            <a:spLocks noGrp="1"/>
          </p:cNvSpPr>
          <p:nvPr>
            <p:ph type="title"/>
          </p:nvPr>
        </p:nvSpPr>
        <p:spPr/>
        <p:txBody>
          <a:bodyPr/>
          <a:lstStyle/>
          <a:p>
            <a:r>
              <a:rPr lang="en-US" dirty="0"/>
              <a:t>Antonio’s Aquinas on Humans lecture</a:t>
            </a:r>
          </a:p>
        </p:txBody>
      </p:sp>
      <p:sp>
        <p:nvSpPr>
          <p:cNvPr id="3" name="Content Placeholder 2">
            <a:extLst>
              <a:ext uri="{FF2B5EF4-FFF2-40B4-BE49-F238E27FC236}">
                <a16:creationId xmlns:a16="http://schemas.microsoft.com/office/drawing/2014/main" id="{6D1C1C93-5D9B-4BA9-AB39-F742BF42BAAA}"/>
              </a:ext>
            </a:extLst>
          </p:cNvPr>
          <p:cNvSpPr>
            <a:spLocks noGrp="1"/>
          </p:cNvSpPr>
          <p:nvPr>
            <p:ph idx="1"/>
          </p:nvPr>
        </p:nvSpPr>
        <p:spPr/>
        <p:txBody>
          <a:bodyPr/>
          <a:lstStyle/>
          <a:p>
            <a:r>
              <a:rPr lang="en-US" dirty="0"/>
              <a:t>Please review the main points on definition of a person, who a human is, definition of substance, act of being, and essence.</a:t>
            </a:r>
          </a:p>
        </p:txBody>
      </p:sp>
    </p:spTree>
    <p:extLst>
      <p:ext uri="{BB962C8B-B14F-4D97-AF65-F5344CB8AC3E}">
        <p14:creationId xmlns:p14="http://schemas.microsoft.com/office/powerpoint/2010/main" val="2667246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C2FC8-19A6-4E37-9B29-F5FAEF4D3DA3}"/>
              </a:ext>
            </a:extLst>
          </p:cNvPr>
          <p:cNvSpPr>
            <a:spLocks noGrp="1"/>
          </p:cNvSpPr>
          <p:nvPr>
            <p:ph type="title"/>
          </p:nvPr>
        </p:nvSpPr>
        <p:spPr/>
        <p:txBody>
          <a:bodyPr/>
          <a:lstStyle/>
          <a:p>
            <a:r>
              <a:rPr lang="en-US" dirty="0"/>
              <a:t>Main points from the Economics part of the course</a:t>
            </a:r>
          </a:p>
        </p:txBody>
      </p:sp>
      <p:sp>
        <p:nvSpPr>
          <p:cNvPr id="3" name="Content Placeholder 2">
            <a:extLst>
              <a:ext uri="{FF2B5EF4-FFF2-40B4-BE49-F238E27FC236}">
                <a16:creationId xmlns:a16="http://schemas.microsoft.com/office/drawing/2014/main" id="{A17EF785-EF10-45DB-8175-A945E99B23B7}"/>
              </a:ext>
            </a:extLst>
          </p:cNvPr>
          <p:cNvSpPr>
            <a:spLocks noGrp="1"/>
          </p:cNvSpPr>
          <p:nvPr>
            <p:ph idx="1"/>
          </p:nvPr>
        </p:nvSpPr>
        <p:spPr/>
        <p:txBody>
          <a:bodyPr/>
          <a:lstStyle/>
          <a:p>
            <a:r>
              <a:rPr lang="en-US" dirty="0"/>
              <a:t>We had several chapters to read from Mankiw – these were important for getting you ready for lecture, but they won’t be important for the midterm itself.</a:t>
            </a:r>
          </a:p>
          <a:p>
            <a:r>
              <a:rPr lang="en-US" dirty="0"/>
              <a:t>We had several economics lectures, each of which is important for the Midterm.</a:t>
            </a:r>
          </a:p>
          <a:p>
            <a:r>
              <a:rPr lang="en-US" dirty="0"/>
              <a:t>We had one important econ reading – the one from </a:t>
            </a:r>
            <a:r>
              <a:rPr lang="en-US" dirty="0" err="1"/>
              <a:t>Gode</a:t>
            </a:r>
            <a:r>
              <a:rPr lang="en-US" dirty="0"/>
              <a:t> and Sunder.</a:t>
            </a:r>
          </a:p>
          <a:p>
            <a:r>
              <a:rPr lang="en-US" dirty="0"/>
              <a:t>Let’s go through points from each of these.</a:t>
            </a:r>
          </a:p>
        </p:txBody>
      </p:sp>
    </p:spTree>
    <p:extLst>
      <p:ext uri="{BB962C8B-B14F-4D97-AF65-F5344CB8AC3E}">
        <p14:creationId xmlns:p14="http://schemas.microsoft.com/office/powerpoint/2010/main" val="3596435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B7EEF-74A5-412A-B496-F704C71844AF}"/>
              </a:ext>
            </a:extLst>
          </p:cNvPr>
          <p:cNvSpPr>
            <a:spLocks noGrp="1"/>
          </p:cNvSpPr>
          <p:nvPr>
            <p:ph type="title"/>
          </p:nvPr>
        </p:nvSpPr>
        <p:spPr/>
        <p:txBody>
          <a:bodyPr/>
          <a:lstStyle/>
          <a:p>
            <a:r>
              <a:rPr lang="en-US" dirty="0"/>
              <a:t>Lecture 2</a:t>
            </a:r>
          </a:p>
        </p:txBody>
      </p:sp>
      <p:sp>
        <p:nvSpPr>
          <p:cNvPr id="3" name="Content Placeholder 2">
            <a:extLst>
              <a:ext uri="{FF2B5EF4-FFF2-40B4-BE49-F238E27FC236}">
                <a16:creationId xmlns:a16="http://schemas.microsoft.com/office/drawing/2014/main" id="{08599C9A-B94F-4CD5-B6BB-B77597C94AA0}"/>
              </a:ext>
            </a:extLst>
          </p:cNvPr>
          <p:cNvSpPr>
            <a:spLocks noGrp="1"/>
          </p:cNvSpPr>
          <p:nvPr>
            <p:ph idx="1"/>
          </p:nvPr>
        </p:nvSpPr>
        <p:spPr/>
        <p:txBody>
          <a:bodyPr/>
          <a:lstStyle/>
          <a:p>
            <a:r>
              <a:rPr lang="en-US" dirty="0"/>
              <a:t>Market Experiment</a:t>
            </a:r>
          </a:p>
          <a:p>
            <a:r>
              <a:rPr lang="en-US" dirty="0"/>
              <a:t>Two assumptions </a:t>
            </a:r>
            <a:r>
              <a:rPr lang="en-US" dirty="0">
                <a:sym typeface="Wingdings" panose="05000000000000000000" pitchFamily="2" charset="2"/>
              </a:rPr>
              <a:t> Existence of Demand Curves, Law of Demand</a:t>
            </a:r>
          </a:p>
          <a:p>
            <a:r>
              <a:rPr lang="en-US" dirty="0">
                <a:sym typeface="Wingdings" panose="05000000000000000000" pitchFamily="2" charset="2"/>
              </a:rPr>
              <a:t>Two assumptions  Existence of Supply Curves, Law of Supply</a:t>
            </a:r>
          </a:p>
          <a:p>
            <a:r>
              <a:rPr lang="en-US" dirty="0">
                <a:sym typeface="Wingdings" panose="05000000000000000000" pitchFamily="2" charset="2"/>
              </a:rPr>
              <a:t>Market Equilibration: Why and How?</a:t>
            </a:r>
          </a:p>
          <a:p>
            <a:endParaRPr lang="en-US" dirty="0"/>
          </a:p>
        </p:txBody>
      </p:sp>
    </p:spTree>
    <p:extLst>
      <p:ext uri="{BB962C8B-B14F-4D97-AF65-F5344CB8AC3E}">
        <p14:creationId xmlns:p14="http://schemas.microsoft.com/office/powerpoint/2010/main" val="4112257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6B1C7-B35C-4FDE-930C-9EB04EFF0985}"/>
              </a:ext>
            </a:extLst>
          </p:cNvPr>
          <p:cNvSpPr>
            <a:spLocks noGrp="1"/>
          </p:cNvSpPr>
          <p:nvPr>
            <p:ph type="title"/>
          </p:nvPr>
        </p:nvSpPr>
        <p:spPr/>
        <p:txBody>
          <a:bodyPr/>
          <a:lstStyle/>
          <a:p>
            <a:r>
              <a:rPr lang="en-US" dirty="0"/>
              <a:t>Lecture 3</a:t>
            </a:r>
          </a:p>
        </p:txBody>
      </p:sp>
      <p:sp>
        <p:nvSpPr>
          <p:cNvPr id="3" name="Content Placeholder 2">
            <a:extLst>
              <a:ext uri="{FF2B5EF4-FFF2-40B4-BE49-F238E27FC236}">
                <a16:creationId xmlns:a16="http://schemas.microsoft.com/office/drawing/2014/main" id="{CC815169-E8C5-407E-B8FF-11EF67BC0674}"/>
              </a:ext>
            </a:extLst>
          </p:cNvPr>
          <p:cNvSpPr>
            <a:spLocks noGrp="1"/>
          </p:cNvSpPr>
          <p:nvPr>
            <p:ph idx="1"/>
          </p:nvPr>
        </p:nvSpPr>
        <p:spPr/>
        <p:txBody>
          <a:bodyPr/>
          <a:lstStyle/>
          <a:p>
            <a:r>
              <a:rPr lang="en-US" dirty="0"/>
              <a:t>The Problem of Joint Production</a:t>
            </a:r>
          </a:p>
          <a:p>
            <a:r>
              <a:rPr lang="en-US" dirty="0"/>
              <a:t>Production Experiment</a:t>
            </a:r>
          </a:p>
          <a:p>
            <a:r>
              <a:rPr lang="en-US" dirty="0"/>
              <a:t>Law of Diminishing Marginal Product</a:t>
            </a:r>
          </a:p>
          <a:p>
            <a:r>
              <a:rPr lang="en-US" dirty="0"/>
              <a:t>VMPL = MPL * P</a:t>
            </a:r>
          </a:p>
          <a:p>
            <a:r>
              <a:rPr lang="en-US" dirty="0"/>
              <a:t>Labor Demand = VMPL</a:t>
            </a:r>
          </a:p>
          <a:p>
            <a:r>
              <a:rPr lang="en-US" dirty="0"/>
              <a:t>Negotiating on the margin and commutative justice</a:t>
            </a:r>
          </a:p>
          <a:p>
            <a:r>
              <a:rPr lang="en-US" dirty="0"/>
              <a:t>Workers paid their VMPL</a:t>
            </a:r>
          </a:p>
          <a:p>
            <a:endParaRPr lang="en-US" dirty="0"/>
          </a:p>
        </p:txBody>
      </p:sp>
    </p:spTree>
    <p:extLst>
      <p:ext uri="{BB962C8B-B14F-4D97-AF65-F5344CB8AC3E}">
        <p14:creationId xmlns:p14="http://schemas.microsoft.com/office/powerpoint/2010/main" val="1882087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923D8-A03E-4F8D-9ECE-F2FAC5B3F4C9}"/>
              </a:ext>
            </a:extLst>
          </p:cNvPr>
          <p:cNvSpPr>
            <a:spLocks noGrp="1"/>
          </p:cNvSpPr>
          <p:nvPr>
            <p:ph type="title"/>
          </p:nvPr>
        </p:nvSpPr>
        <p:spPr/>
        <p:txBody>
          <a:bodyPr/>
          <a:lstStyle/>
          <a:p>
            <a:r>
              <a:rPr lang="en-US" dirty="0"/>
              <a:t>Lecture 4</a:t>
            </a:r>
          </a:p>
        </p:txBody>
      </p:sp>
      <p:sp>
        <p:nvSpPr>
          <p:cNvPr id="3" name="Content Placeholder 2">
            <a:extLst>
              <a:ext uri="{FF2B5EF4-FFF2-40B4-BE49-F238E27FC236}">
                <a16:creationId xmlns:a16="http://schemas.microsoft.com/office/drawing/2014/main" id="{1DF37783-6473-40DF-9177-AC3FDCCAA3C1}"/>
              </a:ext>
            </a:extLst>
          </p:cNvPr>
          <p:cNvSpPr>
            <a:spLocks noGrp="1"/>
          </p:cNvSpPr>
          <p:nvPr>
            <p:ph idx="1"/>
          </p:nvPr>
        </p:nvSpPr>
        <p:spPr/>
        <p:txBody>
          <a:bodyPr/>
          <a:lstStyle/>
          <a:p>
            <a:r>
              <a:rPr lang="en-US" dirty="0"/>
              <a:t>Definitions: </a:t>
            </a:r>
            <a:r>
              <a:rPr lang="en-US" dirty="0" err="1"/>
              <a:t>rivalness</a:t>
            </a:r>
            <a:r>
              <a:rPr lang="en-US" dirty="0"/>
              <a:t>, excludability</a:t>
            </a:r>
          </a:p>
          <a:p>
            <a:r>
              <a:rPr lang="en-US" dirty="0"/>
              <a:t>Definitions: four types of goods, and example</a:t>
            </a:r>
          </a:p>
          <a:p>
            <a:r>
              <a:rPr lang="en-US" dirty="0"/>
              <a:t>Markets for private goods</a:t>
            </a:r>
          </a:p>
          <a:p>
            <a:r>
              <a:rPr lang="en-US" dirty="0"/>
              <a:t>Markets and monopolies</a:t>
            </a:r>
          </a:p>
          <a:p>
            <a:r>
              <a:rPr lang="en-US" dirty="0"/>
              <a:t>Markets and common resources</a:t>
            </a:r>
          </a:p>
          <a:p>
            <a:r>
              <a:rPr lang="en-US" dirty="0"/>
              <a:t>Markets and public goods</a:t>
            </a:r>
          </a:p>
          <a:p>
            <a:endParaRPr lang="en-US" dirty="0"/>
          </a:p>
        </p:txBody>
      </p:sp>
    </p:spTree>
    <p:extLst>
      <p:ext uri="{BB962C8B-B14F-4D97-AF65-F5344CB8AC3E}">
        <p14:creationId xmlns:p14="http://schemas.microsoft.com/office/powerpoint/2010/main" val="4279315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B8863-82F7-4C7B-BE09-67FCB1D96BE7}"/>
              </a:ext>
            </a:extLst>
          </p:cNvPr>
          <p:cNvSpPr>
            <a:spLocks noGrp="1"/>
          </p:cNvSpPr>
          <p:nvPr>
            <p:ph type="title"/>
          </p:nvPr>
        </p:nvSpPr>
        <p:spPr/>
        <p:txBody>
          <a:bodyPr/>
          <a:lstStyle/>
          <a:p>
            <a:r>
              <a:rPr lang="en-US" dirty="0"/>
              <a:t>Lecture 5</a:t>
            </a:r>
          </a:p>
        </p:txBody>
      </p:sp>
      <p:sp>
        <p:nvSpPr>
          <p:cNvPr id="3" name="Content Placeholder 2">
            <a:extLst>
              <a:ext uri="{FF2B5EF4-FFF2-40B4-BE49-F238E27FC236}">
                <a16:creationId xmlns:a16="http://schemas.microsoft.com/office/drawing/2014/main" id="{6F2B9959-1C9A-4E5F-9CCE-5DDE0A6DB14C}"/>
              </a:ext>
            </a:extLst>
          </p:cNvPr>
          <p:cNvSpPr>
            <a:spLocks noGrp="1"/>
          </p:cNvSpPr>
          <p:nvPr>
            <p:ph idx="1"/>
          </p:nvPr>
        </p:nvSpPr>
        <p:spPr/>
        <p:txBody>
          <a:bodyPr/>
          <a:lstStyle/>
          <a:p>
            <a:r>
              <a:rPr lang="en-US" dirty="0"/>
              <a:t>Necessity of Increasing Returns for Per Capita Economic Growth</a:t>
            </a:r>
          </a:p>
          <a:p>
            <a:r>
              <a:rPr lang="en-US" dirty="0"/>
              <a:t>Necessity of a non-rival input to production for Increasing Returns</a:t>
            </a:r>
          </a:p>
          <a:p>
            <a:r>
              <a:rPr lang="en-US" dirty="0"/>
              <a:t>Knowledge and population</a:t>
            </a:r>
          </a:p>
        </p:txBody>
      </p:sp>
    </p:spTree>
    <p:extLst>
      <p:ext uri="{BB962C8B-B14F-4D97-AF65-F5344CB8AC3E}">
        <p14:creationId xmlns:p14="http://schemas.microsoft.com/office/powerpoint/2010/main" val="2293849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149C8-9579-46E9-A051-E2514539FB60}"/>
              </a:ext>
            </a:extLst>
          </p:cNvPr>
          <p:cNvSpPr>
            <a:spLocks noGrp="1"/>
          </p:cNvSpPr>
          <p:nvPr>
            <p:ph type="title"/>
          </p:nvPr>
        </p:nvSpPr>
        <p:spPr/>
        <p:txBody>
          <a:bodyPr/>
          <a:lstStyle/>
          <a:p>
            <a:r>
              <a:rPr lang="en-US" dirty="0"/>
              <a:t>Lecture 6 and </a:t>
            </a:r>
            <a:r>
              <a:rPr lang="en-US" dirty="0" err="1"/>
              <a:t>Gode</a:t>
            </a:r>
            <a:r>
              <a:rPr lang="en-US" dirty="0"/>
              <a:t> and Sunder reading</a:t>
            </a:r>
          </a:p>
        </p:txBody>
      </p:sp>
      <p:sp>
        <p:nvSpPr>
          <p:cNvPr id="3" name="Content Placeholder 2">
            <a:extLst>
              <a:ext uri="{FF2B5EF4-FFF2-40B4-BE49-F238E27FC236}">
                <a16:creationId xmlns:a16="http://schemas.microsoft.com/office/drawing/2014/main" id="{9EDBED4D-BDCC-4D95-B67A-8E557B219D21}"/>
              </a:ext>
            </a:extLst>
          </p:cNvPr>
          <p:cNvSpPr>
            <a:spLocks noGrp="1"/>
          </p:cNvSpPr>
          <p:nvPr>
            <p:ph idx="1"/>
          </p:nvPr>
        </p:nvSpPr>
        <p:spPr/>
        <p:txBody>
          <a:bodyPr/>
          <a:lstStyle/>
          <a:p>
            <a:r>
              <a:rPr lang="en-US" dirty="0"/>
              <a:t>Why are markets equilibrating with zero-intelligence constrained traders?</a:t>
            </a:r>
          </a:p>
        </p:txBody>
      </p:sp>
    </p:spTree>
    <p:extLst>
      <p:ext uri="{BB962C8B-B14F-4D97-AF65-F5344CB8AC3E}">
        <p14:creationId xmlns:p14="http://schemas.microsoft.com/office/powerpoint/2010/main" val="12199417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2029</Words>
  <Application>Microsoft Office PowerPoint</Application>
  <PresentationFormat>Widescreen</PresentationFormat>
  <Paragraphs>150</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Wingdings</vt:lpstr>
      <vt:lpstr>Office Theme</vt:lpstr>
      <vt:lpstr>Economy, Divine and Human</vt:lpstr>
      <vt:lpstr>Outline</vt:lpstr>
      <vt:lpstr>Structure of Midterm</vt:lpstr>
      <vt:lpstr>Main points from the Economics part of the course</vt:lpstr>
      <vt:lpstr>Lecture 2</vt:lpstr>
      <vt:lpstr>Lecture 3</vt:lpstr>
      <vt:lpstr>Lecture 4</vt:lpstr>
      <vt:lpstr>Lecture 5</vt:lpstr>
      <vt:lpstr>Lecture 6 and Gode and Sunder reading</vt:lpstr>
      <vt:lpstr>Main points from Family/Society/Markets part of the course </vt:lpstr>
      <vt:lpstr>Kin-based societies</vt:lpstr>
      <vt:lpstr>Highly Individualistic Societies</vt:lpstr>
      <vt:lpstr>Pre-Christian Europe</vt:lpstr>
      <vt:lpstr>The Church’s MFP</vt:lpstr>
      <vt:lpstr>The Oromo, markets, &amp; voluntary associations</vt:lpstr>
      <vt:lpstr>PowerPoint Presentation</vt:lpstr>
      <vt:lpstr>If voluntary associations decline. . . we have the ills of nineteenth century industrialization</vt:lpstr>
      <vt:lpstr>Main points from the Theology section of the course</vt:lpstr>
      <vt:lpstr>Central Deductions</vt:lpstr>
      <vt:lpstr>Central Deductions</vt:lpstr>
      <vt:lpstr>Central Deductions</vt:lpstr>
      <vt:lpstr>Central Deductions</vt:lpstr>
      <vt:lpstr>Central Deductions</vt:lpstr>
      <vt:lpstr>Central Deductions</vt:lpstr>
      <vt:lpstr>Central Deductions</vt:lpstr>
      <vt:lpstr>Central Deductions</vt:lpstr>
      <vt:lpstr>Central Deductions</vt:lpstr>
      <vt:lpstr>Central Deductions</vt:lpstr>
      <vt:lpstr>Brent Reading</vt:lpstr>
      <vt:lpstr>Antonio’s Aquinas on Humans lecture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Economy, Divine and Human</dc:title>
  <dc:creator>Kirk Doran</dc:creator>
  <cp:lastModifiedBy>Kirk Doran</cp:lastModifiedBy>
  <cp:revision>52</cp:revision>
  <dcterms:created xsi:type="dcterms:W3CDTF">2023-10-11T13:35:33Z</dcterms:created>
  <dcterms:modified xsi:type="dcterms:W3CDTF">2023-10-11T14:38:28Z</dcterms:modified>
</cp:coreProperties>
</file>