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9" r:id="rId3"/>
    <p:sldId id="400" r:id="rId4"/>
    <p:sldId id="401" r:id="rId5"/>
    <p:sldId id="403" r:id="rId6"/>
    <p:sldId id="402" r:id="rId7"/>
    <p:sldId id="404" r:id="rId8"/>
    <p:sldId id="405" r:id="rId9"/>
    <p:sldId id="406" r:id="rId10"/>
    <p:sldId id="407" r:id="rId11"/>
    <p:sldId id="408" r:id="rId12"/>
    <p:sldId id="409" r:id="rId13"/>
    <p:sldId id="410" r:id="rId14"/>
    <p:sldId id="411" r:id="rId15"/>
    <p:sldId id="412" r:id="rId16"/>
    <p:sldId id="413" r:id="rId17"/>
    <p:sldId id="414" r:id="rId18"/>
    <p:sldId id="462" r:id="rId19"/>
    <p:sldId id="463" r:id="rId20"/>
    <p:sldId id="415" r:id="rId21"/>
    <p:sldId id="416" r:id="rId22"/>
    <p:sldId id="417" r:id="rId23"/>
    <p:sldId id="418" r:id="rId24"/>
    <p:sldId id="419" r:id="rId25"/>
    <p:sldId id="420" r:id="rId26"/>
    <p:sldId id="421" r:id="rId27"/>
    <p:sldId id="422" r:id="rId28"/>
    <p:sldId id="423" r:id="rId29"/>
    <p:sldId id="424" r:id="rId30"/>
    <p:sldId id="425" r:id="rId31"/>
    <p:sldId id="426" r:id="rId32"/>
    <p:sldId id="427" r:id="rId33"/>
    <p:sldId id="428" r:id="rId34"/>
    <p:sldId id="429" r:id="rId35"/>
    <p:sldId id="430" r:id="rId36"/>
    <p:sldId id="431" r:id="rId37"/>
    <p:sldId id="432" r:id="rId38"/>
    <p:sldId id="433" r:id="rId39"/>
    <p:sldId id="434" r:id="rId40"/>
    <p:sldId id="435" r:id="rId41"/>
    <p:sldId id="436" r:id="rId42"/>
    <p:sldId id="437" r:id="rId43"/>
    <p:sldId id="438" r:id="rId44"/>
    <p:sldId id="439" r:id="rId45"/>
    <p:sldId id="440" r:id="rId46"/>
    <p:sldId id="441" r:id="rId47"/>
    <p:sldId id="442" r:id="rId48"/>
    <p:sldId id="443" r:id="rId49"/>
    <p:sldId id="444" r:id="rId50"/>
    <p:sldId id="445" r:id="rId51"/>
    <p:sldId id="446" r:id="rId52"/>
    <p:sldId id="447" r:id="rId53"/>
    <p:sldId id="464" r:id="rId54"/>
    <p:sldId id="465" r:id="rId55"/>
    <p:sldId id="466" r:id="rId56"/>
    <p:sldId id="467" r:id="rId57"/>
    <p:sldId id="468" r:id="rId58"/>
    <p:sldId id="469" r:id="rId59"/>
    <p:sldId id="470" r:id="rId60"/>
    <p:sldId id="471" r:id="rId61"/>
    <p:sldId id="448" r:id="rId62"/>
    <p:sldId id="381" r:id="rId63"/>
    <p:sldId id="382" r:id="rId64"/>
    <p:sldId id="383" r:id="rId65"/>
    <p:sldId id="384" r:id="rId66"/>
    <p:sldId id="385" r:id="rId67"/>
    <p:sldId id="453" r:id="rId68"/>
    <p:sldId id="454" r:id="rId69"/>
    <p:sldId id="472" r:id="rId70"/>
    <p:sldId id="473" r:id="rId71"/>
    <p:sldId id="455" r:id="rId72"/>
    <p:sldId id="474" r:id="rId73"/>
    <p:sldId id="475" r:id="rId74"/>
    <p:sldId id="476" r:id="rId75"/>
    <p:sldId id="456" r:id="rId76"/>
    <p:sldId id="477" r:id="rId77"/>
    <p:sldId id="459" r:id="rId78"/>
    <p:sldId id="458" r:id="rId79"/>
    <p:sldId id="460" r:id="rId80"/>
    <p:sldId id="461" r:id="rId81"/>
    <p:sldId id="326" r:id="rId8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k Doran" initials="KD" lastIdx="1" clrIdx="0">
    <p:extLst>
      <p:ext uri="{19B8F6BF-5375-455C-9EA6-DF929625EA0E}">
        <p15:presenceInfo xmlns:p15="http://schemas.microsoft.com/office/powerpoint/2012/main" userId="S-1-5-21-486224272-390164917-1892839861-1070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86" d="100"/>
          <a:sy n="86" d="100"/>
        </p:scale>
        <p:origin x="4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31FC4-2F0C-4A47-BAF2-2AEDAEF7AB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89FD4C-8545-4581-971E-9E559CD474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5D20C0-181F-4004-999A-B0740302E2EB}"/>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5" name="Footer Placeholder 4">
            <a:extLst>
              <a:ext uri="{FF2B5EF4-FFF2-40B4-BE49-F238E27FC236}">
                <a16:creationId xmlns:a16="http://schemas.microsoft.com/office/drawing/2014/main" id="{24E544A0-3F99-48F7-9E55-2AF5340982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A688B-C642-4CC2-ACC3-F8BF481AA435}"/>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13892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660F2-8F4B-45B1-A7AD-FB52F9490F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C516E4-0424-4343-A08E-51BBD56CB24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5DCFF-754A-4AE7-AF33-8A234FA45156}"/>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5" name="Footer Placeholder 4">
            <a:extLst>
              <a:ext uri="{FF2B5EF4-FFF2-40B4-BE49-F238E27FC236}">
                <a16:creationId xmlns:a16="http://schemas.microsoft.com/office/drawing/2014/main" id="{20F5BA03-A9C8-4D32-97A1-8324DFC4DC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A767F-176F-4A7C-8E02-85044D6C4F09}"/>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277457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0B59BC-DC8F-47D8-8F59-D2CC88FFF9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81B7A2-FD37-486D-9138-B51C21224D7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D0F3EB-32C0-417F-9DBF-0F85F26215ED}"/>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5" name="Footer Placeholder 4">
            <a:extLst>
              <a:ext uri="{FF2B5EF4-FFF2-40B4-BE49-F238E27FC236}">
                <a16:creationId xmlns:a16="http://schemas.microsoft.com/office/drawing/2014/main" id="{FF5CB533-4351-4C6F-A5F4-F7F6CE337D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D76E1-2A15-4F8C-B392-7103FCAB1C5C}"/>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260587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10CE1-7767-4107-A232-D816D19D16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C2778F-805B-46DA-8E3F-46FC61FC1A6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626909-001F-4701-A533-8A9AEDC4A8C5}"/>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5" name="Footer Placeholder 4">
            <a:extLst>
              <a:ext uri="{FF2B5EF4-FFF2-40B4-BE49-F238E27FC236}">
                <a16:creationId xmlns:a16="http://schemas.microsoft.com/office/drawing/2014/main" id="{129443EC-20CC-468B-873F-CD53368AE5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954CEF-1DD0-4D62-B2DC-38A76EE328C2}"/>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2379010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77AF8-7D69-4D95-AB94-1615DD2EEE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EC3F9D-6060-4258-8F00-F859282DFB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AAC2E47-CA61-4E3D-B0D3-CEEC9357DF7D}"/>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5" name="Footer Placeholder 4">
            <a:extLst>
              <a:ext uri="{FF2B5EF4-FFF2-40B4-BE49-F238E27FC236}">
                <a16:creationId xmlns:a16="http://schemas.microsoft.com/office/drawing/2014/main" id="{9BEFBC32-A277-4FFA-A2D0-1F47F9AEF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EBA05-CD9A-4102-B0A8-D5784C4D9EC3}"/>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281616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5FB9A-A8F5-49F9-9EB4-C59263DA27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B274E3-B861-4AF6-A62F-05A3D279B9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657ECE-41AB-44EC-AA76-BA873C74923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B87E65-53F0-4BA6-AA4A-E0E2B62CC897}"/>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6" name="Footer Placeholder 5">
            <a:extLst>
              <a:ext uri="{FF2B5EF4-FFF2-40B4-BE49-F238E27FC236}">
                <a16:creationId xmlns:a16="http://schemas.microsoft.com/office/drawing/2014/main" id="{B7BDF02D-CCAD-4C10-B5A4-5374CC6822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D3F915-1727-4496-B6BA-64F05560D857}"/>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31324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6C1A3-2AC8-464F-9987-759B45CF38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6AE86E-AF5F-419A-B940-611E2EDB3B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F4CCD75-C8F5-4B24-9C1A-1DC51A4882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341ED7-CD78-432B-B740-B7F1461E81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C2C66CB-F5EF-4714-90C7-31F64C9074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893C88-4AD5-4035-9367-341B1864E1CB}"/>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8" name="Footer Placeholder 7">
            <a:extLst>
              <a:ext uri="{FF2B5EF4-FFF2-40B4-BE49-F238E27FC236}">
                <a16:creationId xmlns:a16="http://schemas.microsoft.com/office/drawing/2014/main" id="{7DE85E9B-9194-4CF4-A517-223D75D0B9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4C943F-6A0D-4386-92D5-E2732A85DEDB}"/>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4036651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1DDA7-A033-467E-AB38-D922490709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8A208F-1AAC-4711-B4D7-CE1A8F07DC9A}"/>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4" name="Footer Placeholder 3">
            <a:extLst>
              <a:ext uri="{FF2B5EF4-FFF2-40B4-BE49-F238E27FC236}">
                <a16:creationId xmlns:a16="http://schemas.microsoft.com/office/drawing/2014/main" id="{776C013B-AFFA-4AC0-9D68-1329C3D5A4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0567D8-AA56-40F1-8B50-17C032EFA540}"/>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3000815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B13C76-1EC6-4AC7-9705-BEC355B565DE}"/>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3" name="Footer Placeholder 2">
            <a:extLst>
              <a:ext uri="{FF2B5EF4-FFF2-40B4-BE49-F238E27FC236}">
                <a16:creationId xmlns:a16="http://schemas.microsoft.com/office/drawing/2014/main" id="{AFC7B02C-575A-4706-91BC-988252538A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EAE9FA-6603-4DFE-9542-17E369EB75CF}"/>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166174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B6F7-BB7D-4FF0-AEB4-149A84D346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B53888-6C0C-4DB0-B863-36308A9FCB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50B6C3-2E0E-42D0-9376-92DB6B98A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DA8BE6-591E-46B2-B7A4-890BB59BC92C}"/>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6" name="Footer Placeholder 5">
            <a:extLst>
              <a:ext uri="{FF2B5EF4-FFF2-40B4-BE49-F238E27FC236}">
                <a16:creationId xmlns:a16="http://schemas.microsoft.com/office/drawing/2014/main" id="{81F7700D-3E51-4AEC-942A-F0F838E28D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DCF3C5-AE34-4395-BCE8-E4373B4DF890}"/>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3150421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DEB21-6D03-4A3E-9897-0F865245CA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87A612-8888-49C2-96F9-D2076976DB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BC673DA-CDB7-4B17-BB47-5B4C2BAC59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EE89DE2-AA71-4174-86A1-8D71AA2B48E7}"/>
              </a:ext>
            </a:extLst>
          </p:cNvPr>
          <p:cNvSpPr>
            <a:spLocks noGrp="1"/>
          </p:cNvSpPr>
          <p:nvPr>
            <p:ph type="dt" sz="half" idx="10"/>
          </p:nvPr>
        </p:nvSpPr>
        <p:spPr/>
        <p:txBody>
          <a:bodyPr/>
          <a:lstStyle/>
          <a:p>
            <a:fld id="{BC2288E4-004C-4292-B98E-4F02D989FDB4}" type="datetimeFigureOut">
              <a:rPr lang="en-US" smtClean="0"/>
              <a:t>9/30/2023</a:t>
            </a:fld>
            <a:endParaRPr lang="en-US"/>
          </a:p>
        </p:txBody>
      </p:sp>
      <p:sp>
        <p:nvSpPr>
          <p:cNvPr id="6" name="Footer Placeholder 5">
            <a:extLst>
              <a:ext uri="{FF2B5EF4-FFF2-40B4-BE49-F238E27FC236}">
                <a16:creationId xmlns:a16="http://schemas.microsoft.com/office/drawing/2014/main" id="{8CDE660D-827E-41CE-9D12-B0414A247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648904-8927-4FD7-A16A-1D12A7E2550D}"/>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321172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798E9E-B6A5-449B-8B87-A52AF2F1B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AF9444-FD1D-494C-8513-3C4634507E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2FAAAC-27B1-4DD3-869F-BBEC5D59EA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288E4-004C-4292-B98E-4F02D989FDB4}" type="datetimeFigureOut">
              <a:rPr lang="en-US" smtClean="0"/>
              <a:t>9/30/2023</a:t>
            </a:fld>
            <a:endParaRPr lang="en-US"/>
          </a:p>
        </p:txBody>
      </p:sp>
      <p:sp>
        <p:nvSpPr>
          <p:cNvPr id="5" name="Footer Placeholder 4">
            <a:extLst>
              <a:ext uri="{FF2B5EF4-FFF2-40B4-BE49-F238E27FC236}">
                <a16:creationId xmlns:a16="http://schemas.microsoft.com/office/drawing/2014/main" id="{D403794B-17EA-4916-9758-F9CB917BA7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13C729-0A0C-4583-B674-38A1E038FA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D8D09-DAAC-4286-A4DE-B897D4A24CAE}" type="slidenum">
              <a:rPr lang="en-US" smtClean="0"/>
              <a:t>‹#›</a:t>
            </a:fld>
            <a:endParaRPr lang="en-US"/>
          </a:p>
        </p:txBody>
      </p:sp>
    </p:spTree>
    <p:extLst>
      <p:ext uri="{BB962C8B-B14F-4D97-AF65-F5344CB8AC3E}">
        <p14:creationId xmlns:p14="http://schemas.microsoft.com/office/powerpoint/2010/main" val="2630740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A5ECD-12E4-4841-90B7-4CE424017873}"/>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D924431B-C88C-4FBE-B8EF-22D620AC583A}"/>
              </a:ext>
            </a:extLst>
          </p:cNvPr>
          <p:cNvSpPr>
            <a:spLocks noGrp="1"/>
          </p:cNvSpPr>
          <p:nvPr>
            <p:ph type="subTitle" idx="1"/>
          </p:nvPr>
        </p:nvSpPr>
        <p:spPr/>
        <p:txBody>
          <a:bodyPr>
            <a:normAutofit lnSpcReduction="10000"/>
          </a:bodyPr>
          <a:lstStyle/>
          <a:p>
            <a:r>
              <a:rPr lang="en-US" dirty="0"/>
              <a:t>Professor Kirk Doran</a:t>
            </a:r>
          </a:p>
          <a:p>
            <a:endParaRPr lang="en-US" dirty="0"/>
          </a:p>
          <a:p>
            <a:r>
              <a:rPr lang="en-US" dirty="0"/>
              <a:t>Lecture 12: Monday, October 2, 2023</a:t>
            </a:r>
          </a:p>
          <a:p>
            <a:r>
              <a:rPr lang="en-US" dirty="0"/>
              <a:t>God and Order</a:t>
            </a:r>
          </a:p>
        </p:txBody>
      </p:sp>
    </p:spTree>
    <p:extLst>
      <p:ext uri="{BB962C8B-B14F-4D97-AF65-F5344CB8AC3E}">
        <p14:creationId xmlns:p14="http://schemas.microsoft.com/office/powerpoint/2010/main" val="2294701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normAutofit/>
          </a:bodyPr>
          <a:lstStyle/>
          <a:p>
            <a:r>
              <a:rPr lang="en-US" dirty="0"/>
              <a:t>Ah, but some materials seem to move themselves!</a:t>
            </a:r>
          </a:p>
          <a:p>
            <a:r>
              <a:rPr lang="en-US" dirty="0"/>
              <a:t>Magnets attract each other without our assistance.</a:t>
            </a:r>
          </a:p>
          <a:p>
            <a:r>
              <a:rPr lang="en-US" dirty="0"/>
              <a:t>Heavy bodies fall to the ground without having to be talked into it.</a:t>
            </a:r>
          </a:p>
          <a:p>
            <a:r>
              <a:rPr lang="en-US" dirty="0"/>
              <a:t>Living things move about of their own accord.</a:t>
            </a:r>
          </a:p>
          <a:p>
            <a:r>
              <a:rPr lang="en-US" dirty="0"/>
              <a:t>There must be, then, some most basic material in things that is not just passive but also active and has motion of itself, and this (they thought) will be the first cause we seek.</a:t>
            </a:r>
          </a:p>
          <a:p>
            <a:r>
              <a:rPr lang="en-US" dirty="0"/>
              <a:t>Water splashes about, perhaps, but it also sits stagnant. That can’t be it.</a:t>
            </a:r>
          </a:p>
        </p:txBody>
      </p:sp>
    </p:spTree>
    <p:extLst>
      <p:ext uri="{BB962C8B-B14F-4D97-AF65-F5344CB8AC3E}">
        <p14:creationId xmlns:p14="http://schemas.microsoft.com/office/powerpoint/2010/main" val="183469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normAutofit/>
          </a:bodyPr>
          <a:lstStyle/>
          <a:p>
            <a:r>
              <a:rPr lang="en-US" dirty="0"/>
              <a:t>So it was that Heraclitus introduced fire as the basic constituent in things; it was the basic material and the prime mover in one.</a:t>
            </a:r>
          </a:p>
          <a:p>
            <a:r>
              <a:rPr lang="en-US" dirty="0"/>
              <a:t>Fire could turn itself into all things, and all things could turn back into fire.</a:t>
            </a:r>
          </a:p>
          <a:p>
            <a:r>
              <a:rPr lang="en-US" dirty="0"/>
              <a:t>“All things are exchanged for fire, and fire for all things“, he said.</a:t>
            </a:r>
          </a:p>
          <a:p>
            <a:r>
              <a:rPr lang="en-US" dirty="0"/>
              <a:t>Commenting on this theory, twentieth-century theoretical physicist Werner Heisenberg once wrote that “modern physics is in some way extremely near to the doctrines of Heraclitus. If we replace the word ‘fire’ by the word ‘energy’ we can almost repeat his statements word for word from our modern point of view” (Heisenberg, 1962).</a:t>
            </a:r>
          </a:p>
        </p:txBody>
      </p:sp>
    </p:spTree>
    <p:extLst>
      <p:ext uri="{BB962C8B-B14F-4D97-AF65-F5344CB8AC3E}">
        <p14:creationId xmlns:p14="http://schemas.microsoft.com/office/powerpoint/2010/main" val="3243733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normAutofit/>
          </a:bodyPr>
          <a:lstStyle/>
          <a:p>
            <a:r>
              <a:rPr lang="en-US" dirty="0"/>
              <a:t>In the East, the Taoists spoke of the Tao, which was not something above or outside the world of change, but underlying it, and which was responsible for the movements and changes we witness, and which it was wiser to cooperate with than to fight.</a:t>
            </a:r>
          </a:p>
          <a:p>
            <a:r>
              <a:rPr lang="en-US" dirty="0"/>
              <a:t>It too was both mover and material in one.</a:t>
            </a:r>
          </a:p>
          <a:p>
            <a:endParaRPr lang="en-US" dirty="0"/>
          </a:p>
        </p:txBody>
      </p:sp>
    </p:spTree>
    <p:extLst>
      <p:ext uri="{BB962C8B-B14F-4D97-AF65-F5344CB8AC3E}">
        <p14:creationId xmlns:p14="http://schemas.microsoft.com/office/powerpoint/2010/main" val="876134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normAutofit/>
          </a:bodyPr>
          <a:lstStyle/>
          <a:p>
            <a:r>
              <a:rPr lang="en-US" dirty="0"/>
              <a:t>In this general conception of a self-moving matter, we have our first serious candidate for the first cause of all things.</a:t>
            </a:r>
          </a:p>
          <a:p>
            <a:r>
              <a:rPr lang="en-US" dirty="0"/>
              <a:t>Many a modern scientist is satisfied with it.</a:t>
            </a:r>
          </a:p>
          <a:p>
            <a:r>
              <a:rPr lang="en-US" dirty="0"/>
              <a:t>Communist philosophers have talked it up.</a:t>
            </a:r>
          </a:p>
          <a:p>
            <a:r>
              <a:rPr lang="en-US" dirty="0"/>
              <a:t>And it would appear to fulfil the requirements of the last lecture. </a:t>
            </a:r>
          </a:p>
        </p:txBody>
      </p:sp>
    </p:spTree>
    <p:extLst>
      <p:ext uri="{BB962C8B-B14F-4D97-AF65-F5344CB8AC3E}">
        <p14:creationId xmlns:p14="http://schemas.microsoft.com/office/powerpoint/2010/main" val="282603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normAutofit fontScale="92500" lnSpcReduction="10000"/>
          </a:bodyPr>
          <a:lstStyle/>
          <a:p>
            <a:r>
              <a:rPr lang="en-US" dirty="0"/>
              <a:t>If we suppose there is some single, bottommost material in the world, and if we allow it to have just the right inherent tendencies to motion and change, would we not have found the first cause of all things?</a:t>
            </a:r>
          </a:p>
          <a:p>
            <a:r>
              <a:rPr lang="en-US" dirty="0"/>
              <a:t>It would be a cause of the coming to be of all the outwardly manifest shapes and varieties and modes that come and go within it.</a:t>
            </a:r>
          </a:p>
          <a:p>
            <a:r>
              <a:rPr lang="en-US" dirty="0"/>
              <a:t>It would produce all these by the motions and changes within itself.</a:t>
            </a:r>
          </a:p>
          <a:p>
            <a:r>
              <a:rPr lang="en-US" dirty="0"/>
              <a:t>It would also be a cause of the being of things, as long as they endured, as the brick and mortar sustain the existence of a house.</a:t>
            </a:r>
          </a:p>
          <a:p>
            <a:r>
              <a:rPr lang="en-US" dirty="0"/>
              <a:t>And the bottommost matter itself, involving in itself no combinations of forms, but only underlying all such things, could simply be, without need of any cause for its existence.</a:t>
            </a:r>
          </a:p>
        </p:txBody>
      </p:sp>
    </p:spTree>
    <p:extLst>
      <p:ext uri="{BB962C8B-B14F-4D97-AF65-F5344CB8AC3E}">
        <p14:creationId xmlns:p14="http://schemas.microsoft.com/office/powerpoint/2010/main" val="1123539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normAutofit/>
          </a:bodyPr>
          <a:lstStyle/>
          <a:p>
            <a:r>
              <a:rPr lang="en-US" dirty="0"/>
              <a:t>It turns out this could not be true.</a:t>
            </a:r>
          </a:p>
          <a:p>
            <a:r>
              <a:rPr lang="en-US" dirty="0"/>
              <a:t>Matter is not the first cause.</a:t>
            </a:r>
          </a:p>
          <a:p>
            <a:r>
              <a:rPr lang="en-US" dirty="0"/>
              <a:t>It is impossible for it to be so.</a:t>
            </a:r>
          </a:p>
          <a:p>
            <a:r>
              <a:rPr lang="en-US" dirty="0"/>
              <a:t>Matter is subject to motion, to change, and has potential (to be defined soon).</a:t>
            </a:r>
          </a:p>
          <a:p>
            <a:r>
              <a:rPr lang="en-US" dirty="0"/>
              <a:t>The first cause, on the other hand, is not subject to motion or change, and is purely actual (to be defined soon).</a:t>
            </a:r>
          </a:p>
        </p:txBody>
      </p:sp>
    </p:spTree>
    <p:extLst>
      <p:ext uri="{BB962C8B-B14F-4D97-AF65-F5344CB8AC3E}">
        <p14:creationId xmlns:p14="http://schemas.microsoft.com/office/powerpoint/2010/main" val="1840683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It is easy to see that the first cause cannot </a:t>
            </a:r>
            <a:r>
              <a:rPr lang="en-US" i="1" dirty="0"/>
              <a:t>be</a:t>
            </a:r>
            <a:r>
              <a:rPr lang="en-US" dirty="0"/>
              <a:t> a motion of some kind.</a:t>
            </a:r>
          </a:p>
          <a:p>
            <a:r>
              <a:rPr lang="en-US" dirty="0"/>
              <a:t>Every motion is the motion </a:t>
            </a:r>
            <a:r>
              <a:rPr lang="en-US" i="1" dirty="0"/>
              <a:t>of</a:t>
            </a:r>
            <a:r>
              <a:rPr lang="en-US" dirty="0"/>
              <a:t> something. </a:t>
            </a:r>
          </a:p>
          <a:p>
            <a:r>
              <a:rPr lang="en-US" dirty="0"/>
              <a:t>This waving motion is an act of my hand, and that falling motion is an act of that stone.</a:t>
            </a:r>
          </a:p>
          <a:p>
            <a:r>
              <a:rPr lang="en-US" dirty="0"/>
              <a:t>The thing the motion belongs to is called the subject of the motion, or the mobile, and it is plain that no particular motion can exist without the particular mobile to which it belongs.</a:t>
            </a:r>
          </a:p>
          <a:p>
            <a:r>
              <a:rPr lang="en-US" dirty="0"/>
              <a:t>So every motion is the kind of thing that can only exist if something else exists – which can’t be true of the first cause.</a:t>
            </a:r>
          </a:p>
          <a:p>
            <a:endParaRPr lang="en-US" dirty="0"/>
          </a:p>
        </p:txBody>
      </p:sp>
    </p:spTree>
    <p:extLst>
      <p:ext uri="{BB962C8B-B14F-4D97-AF65-F5344CB8AC3E}">
        <p14:creationId xmlns:p14="http://schemas.microsoft.com/office/powerpoint/2010/main" val="3054454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It is also true that the first cause cannot have a motion of any kind.</a:t>
            </a:r>
          </a:p>
          <a:p>
            <a:r>
              <a:rPr lang="en-US" dirty="0"/>
              <a:t>That is a bit trickier to see.</a:t>
            </a:r>
          </a:p>
          <a:p>
            <a:r>
              <a:rPr lang="en-US" dirty="0"/>
              <a:t>We have already made an inroad, however.</a:t>
            </a:r>
          </a:p>
          <a:p>
            <a:endParaRPr lang="en-US" dirty="0"/>
          </a:p>
        </p:txBody>
      </p:sp>
    </p:spTree>
    <p:extLst>
      <p:ext uri="{BB962C8B-B14F-4D97-AF65-F5344CB8AC3E}">
        <p14:creationId xmlns:p14="http://schemas.microsoft.com/office/powerpoint/2010/main" val="4269650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It is also true that the first cause cannot have a motion of any kind.</a:t>
            </a:r>
          </a:p>
          <a:p>
            <a:r>
              <a:rPr lang="en-US" dirty="0"/>
              <a:t>That is a bit trickier to see.</a:t>
            </a:r>
          </a:p>
          <a:p>
            <a:r>
              <a:rPr lang="en-US" dirty="0"/>
              <a:t>We have already made an inroad, however.</a:t>
            </a:r>
          </a:p>
          <a:p>
            <a:r>
              <a:rPr lang="en-US" dirty="0"/>
              <a:t>Since the first cause cannot be a motion, it follows conversely that every motion is something other than the first cause.</a:t>
            </a:r>
          </a:p>
          <a:p>
            <a:endParaRPr lang="en-US" dirty="0"/>
          </a:p>
        </p:txBody>
      </p:sp>
    </p:spTree>
    <p:extLst>
      <p:ext uri="{BB962C8B-B14F-4D97-AF65-F5344CB8AC3E}">
        <p14:creationId xmlns:p14="http://schemas.microsoft.com/office/powerpoint/2010/main" val="3346683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It is also true that the first cause cannot have a motion of any kind.</a:t>
            </a:r>
          </a:p>
          <a:p>
            <a:r>
              <a:rPr lang="en-US" dirty="0"/>
              <a:t>That is a bit trickier to see.</a:t>
            </a:r>
          </a:p>
          <a:p>
            <a:r>
              <a:rPr lang="en-US" dirty="0"/>
              <a:t>We have already made an inroad, however.</a:t>
            </a:r>
          </a:p>
          <a:p>
            <a:r>
              <a:rPr lang="en-US" dirty="0"/>
              <a:t>Since the first cause cannot be a motion, it follows conversely that every motion is something other than the first cause.</a:t>
            </a:r>
          </a:p>
          <a:p>
            <a:r>
              <a:rPr lang="en-US" dirty="0"/>
              <a:t>But everything other than the first cause is an effect and is caused by the first cause, according to the corollaries from the last lecture.</a:t>
            </a:r>
          </a:p>
          <a:p>
            <a:endParaRPr lang="en-US" dirty="0"/>
          </a:p>
        </p:txBody>
      </p:sp>
    </p:spTree>
    <p:extLst>
      <p:ext uri="{BB962C8B-B14F-4D97-AF65-F5344CB8AC3E}">
        <p14:creationId xmlns:p14="http://schemas.microsoft.com/office/powerpoint/2010/main" val="1286538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CE0B5-1F47-4D7D-9962-448604674D1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1FC7739D-D49C-4AF0-B7D0-19ED3BED948E}"/>
              </a:ext>
            </a:extLst>
          </p:cNvPr>
          <p:cNvSpPr>
            <a:spLocks noGrp="1"/>
          </p:cNvSpPr>
          <p:nvPr>
            <p:ph idx="1"/>
          </p:nvPr>
        </p:nvSpPr>
        <p:spPr/>
        <p:txBody>
          <a:bodyPr>
            <a:normAutofit fontScale="77500" lnSpcReduction="20000"/>
          </a:bodyPr>
          <a:lstStyle/>
          <a:p>
            <a:pPr marL="0" indent="0">
              <a:buNone/>
            </a:pPr>
            <a:r>
              <a:rPr lang="en-US" dirty="0"/>
              <a:t>(1) Prayer</a:t>
            </a:r>
          </a:p>
          <a:p>
            <a:pPr marL="0" indent="0">
              <a:buNone/>
            </a:pPr>
            <a:r>
              <a:rPr lang="en-US" dirty="0"/>
              <a:t>(2) Introduction</a:t>
            </a:r>
          </a:p>
          <a:p>
            <a:pPr marL="0" indent="0">
              <a:buNone/>
            </a:pPr>
            <a:r>
              <a:rPr lang="en-US" dirty="0"/>
              <a:t>(3) Change and motion</a:t>
            </a:r>
          </a:p>
          <a:p>
            <a:pPr marL="0" indent="0">
              <a:buNone/>
            </a:pPr>
            <a:r>
              <a:rPr lang="en-US" dirty="0"/>
              <a:t>(4) Potential and Actuality</a:t>
            </a:r>
          </a:p>
          <a:p>
            <a:pPr marL="0" indent="0">
              <a:buNone/>
            </a:pPr>
            <a:r>
              <a:rPr lang="en-US" dirty="0"/>
              <a:t>(5) The First Cause and Change</a:t>
            </a:r>
          </a:p>
          <a:p>
            <a:pPr marL="0" indent="0">
              <a:buNone/>
            </a:pPr>
            <a:r>
              <a:rPr lang="en-US" dirty="0"/>
              <a:t>(6) The First Cause, Matter, and Dimensionality</a:t>
            </a:r>
          </a:p>
          <a:p>
            <a:pPr marL="0" indent="0">
              <a:buNone/>
            </a:pPr>
            <a:r>
              <a:rPr lang="en-US" dirty="0"/>
              <a:t>(7) Principle Productive Causes and the Turnip Axiom</a:t>
            </a:r>
          </a:p>
          <a:p>
            <a:pPr marL="0" indent="0">
              <a:buNone/>
            </a:pPr>
            <a:r>
              <a:rPr lang="en-US" dirty="0"/>
              <a:t>(8) The Most Intensely Existing Thing</a:t>
            </a:r>
          </a:p>
          <a:p>
            <a:pPr marL="0" indent="0">
              <a:buNone/>
            </a:pPr>
            <a:r>
              <a:rPr lang="en-US" dirty="0"/>
              <a:t>(9) The Intelligence of the First Cause</a:t>
            </a:r>
          </a:p>
          <a:p>
            <a:pPr marL="0" indent="0">
              <a:buNone/>
            </a:pPr>
            <a:r>
              <a:rPr lang="en-US" dirty="0"/>
              <a:t>(10) Modern Physics and Ancient Faith</a:t>
            </a:r>
          </a:p>
          <a:p>
            <a:pPr marL="0" indent="0">
              <a:buNone/>
            </a:pPr>
            <a:r>
              <a:rPr lang="en-US" dirty="0"/>
              <a:t>(11) Unities of Order</a:t>
            </a:r>
          </a:p>
          <a:p>
            <a:pPr marL="0" indent="0">
              <a:buNone/>
            </a:pPr>
            <a:r>
              <a:rPr lang="en-US" dirty="0"/>
              <a:t>(12) Next Steps!</a:t>
            </a:r>
          </a:p>
        </p:txBody>
      </p:sp>
    </p:spTree>
    <p:extLst>
      <p:ext uri="{BB962C8B-B14F-4D97-AF65-F5344CB8AC3E}">
        <p14:creationId xmlns:p14="http://schemas.microsoft.com/office/powerpoint/2010/main" val="1664725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So every motion is an effect that is caused by the first cause (and usually other intermediate causes too, but at least by the first cause).</a:t>
            </a:r>
          </a:p>
          <a:p>
            <a:r>
              <a:rPr lang="en-US" dirty="0"/>
              <a:t>That is helpful, because now we know that if motion could belong to the first cause, the first cause would be causing this motion in itself.</a:t>
            </a:r>
          </a:p>
          <a:p>
            <a:r>
              <a:rPr lang="en-US" dirty="0"/>
              <a:t>It would be moving itself.</a:t>
            </a:r>
          </a:p>
          <a:p>
            <a:r>
              <a:rPr lang="en-US" dirty="0"/>
              <a:t>This gives us something we can sink our teeth into.</a:t>
            </a:r>
          </a:p>
          <a:p>
            <a:r>
              <a:rPr lang="en-US" dirty="0"/>
              <a:t>Is the first cause a self-mover?</a:t>
            </a:r>
          </a:p>
          <a:p>
            <a:r>
              <a:rPr lang="en-US" dirty="0"/>
              <a:t>That is what the whole question boils down to.</a:t>
            </a:r>
          </a:p>
          <a:p>
            <a:endParaRPr lang="en-US" dirty="0"/>
          </a:p>
        </p:txBody>
      </p:sp>
    </p:spTree>
    <p:extLst>
      <p:ext uri="{BB962C8B-B14F-4D97-AF65-F5344CB8AC3E}">
        <p14:creationId xmlns:p14="http://schemas.microsoft.com/office/powerpoint/2010/main" val="3326334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The thing about self-movers is that they necessarily have a minimum of two parts – one part moving the other.</a:t>
            </a:r>
          </a:p>
          <a:p>
            <a:r>
              <a:rPr lang="en-US" dirty="0"/>
              <a:t>The whole cannot move the whole.</a:t>
            </a:r>
          </a:p>
          <a:p>
            <a:r>
              <a:rPr lang="en-US" dirty="0"/>
              <a:t>It would be impossible to run through all the examples of self-movers and their parts to verify the general truth that they move themselves by one part moving another.</a:t>
            </a:r>
          </a:p>
          <a:p>
            <a:r>
              <a:rPr lang="en-US" dirty="0"/>
              <a:t>But there is no need, for there is a general reason why no self mover can move itself as a whole and why it must instead comprise distinct parts, some of which move others.</a:t>
            </a:r>
          </a:p>
          <a:p>
            <a:endParaRPr lang="en-US" dirty="0"/>
          </a:p>
        </p:txBody>
      </p:sp>
    </p:spTree>
    <p:extLst>
      <p:ext uri="{BB962C8B-B14F-4D97-AF65-F5344CB8AC3E}">
        <p14:creationId xmlns:p14="http://schemas.microsoft.com/office/powerpoint/2010/main" val="3936911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The reason is this.</a:t>
            </a:r>
          </a:p>
          <a:p>
            <a:r>
              <a:rPr lang="en-US" dirty="0"/>
              <a:t>To move something is to give it motion.</a:t>
            </a:r>
          </a:p>
          <a:p>
            <a:r>
              <a:rPr lang="en-US" dirty="0"/>
              <a:t>To be moved by something is to receive motion from it.</a:t>
            </a:r>
          </a:p>
          <a:p>
            <a:r>
              <a:rPr lang="en-US" dirty="0"/>
              <a:t>And it is not possible for the same thing both to give and to receive the very same thing at the very same time.</a:t>
            </a:r>
          </a:p>
          <a:p>
            <a:r>
              <a:rPr lang="en-US" dirty="0"/>
              <a:t>I can give myself a haircut, but really one part of me gives it and quite another receives it.</a:t>
            </a:r>
          </a:p>
          <a:p>
            <a:r>
              <a:rPr lang="en-US" dirty="0"/>
              <a:t>It is therefore impossible for something to give and receive its own motion to and from itself.</a:t>
            </a:r>
          </a:p>
          <a:p>
            <a:endParaRPr lang="en-US" dirty="0"/>
          </a:p>
        </p:txBody>
      </p:sp>
    </p:spTree>
    <p:extLst>
      <p:ext uri="{BB962C8B-B14F-4D97-AF65-F5344CB8AC3E}">
        <p14:creationId xmlns:p14="http://schemas.microsoft.com/office/powerpoint/2010/main" val="4284379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It is not possible for something to move itself, then, unless there is a real distinction in it between what is causing the motion and what is only receiving it but not causing it.</a:t>
            </a:r>
          </a:p>
          <a:p>
            <a:r>
              <a:rPr lang="en-US" dirty="0"/>
              <a:t>But, if there is such a distinction, then there would be two things, not one, and the actual first cause would have to be the thing causing the motion but not receiving it.</a:t>
            </a:r>
          </a:p>
          <a:p>
            <a:endParaRPr lang="en-US" dirty="0"/>
          </a:p>
        </p:txBody>
      </p:sp>
    </p:spTree>
    <p:extLst>
      <p:ext uri="{BB962C8B-B14F-4D97-AF65-F5344CB8AC3E}">
        <p14:creationId xmlns:p14="http://schemas.microsoft.com/office/powerpoint/2010/main" val="2961282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This brings out that all motion and mobile things must depend on something immobile.</a:t>
            </a:r>
          </a:p>
          <a:p>
            <a:r>
              <a:rPr lang="en-US" dirty="0"/>
              <a:t>To some extent, that is true even on a less-than-global scale.</a:t>
            </a:r>
          </a:p>
          <a:p>
            <a:r>
              <a:rPr lang="en-US" dirty="0"/>
              <a:t>The shoulder rotates in an immobile socket.</a:t>
            </a:r>
          </a:p>
          <a:p>
            <a:r>
              <a:rPr lang="en-US" dirty="0"/>
              <a:t>And Lao-tzu observed that “to turn a wheel, although thirty spokes must revolve, the axle must remain motionless; so both the moving and the non-moving are needed to produce revolution.”</a:t>
            </a:r>
          </a:p>
          <a:p>
            <a:endParaRPr lang="en-US" dirty="0"/>
          </a:p>
        </p:txBody>
      </p:sp>
    </p:spTree>
    <p:extLst>
      <p:ext uri="{BB962C8B-B14F-4D97-AF65-F5344CB8AC3E}">
        <p14:creationId xmlns:p14="http://schemas.microsoft.com/office/powerpoint/2010/main" val="4219176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8BF6-C4A2-48F0-BE54-5A871815EDD0}"/>
              </a:ext>
            </a:extLst>
          </p:cNvPr>
          <p:cNvSpPr>
            <a:spLocks noGrp="1"/>
          </p:cNvSpPr>
          <p:nvPr>
            <p:ph type="title"/>
          </p:nvPr>
        </p:nvSpPr>
        <p:spPr/>
        <p:txBody>
          <a:bodyPr/>
          <a:lstStyle/>
          <a:p>
            <a:r>
              <a:rPr lang="en-US" dirty="0"/>
              <a:t>Change and Motion</a:t>
            </a:r>
          </a:p>
        </p:txBody>
      </p:sp>
      <p:sp>
        <p:nvSpPr>
          <p:cNvPr id="3" name="Content Placeholder 2">
            <a:extLst>
              <a:ext uri="{FF2B5EF4-FFF2-40B4-BE49-F238E27FC236}">
                <a16:creationId xmlns:a16="http://schemas.microsoft.com/office/drawing/2014/main" id="{68F625A5-0148-47EE-BB99-4B7F1167868B}"/>
              </a:ext>
            </a:extLst>
          </p:cNvPr>
          <p:cNvSpPr>
            <a:spLocks noGrp="1"/>
          </p:cNvSpPr>
          <p:nvPr>
            <p:ph idx="1"/>
          </p:nvPr>
        </p:nvSpPr>
        <p:spPr/>
        <p:txBody>
          <a:bodyPr/>
          <a:lstStyle/>
          <a:p>
            <a:r>
              <a:rPr lang="en-US" dirty="0"/>
              <a:t>This reasoning sounds the death knell for the theory that matter is the first cause.</a:t>
            </a:r>
          </a:p>
          <a:p>
            <a:r>
              <a:rPr lang="en-US" dirty="0"/>
              <a:t>Matter, energy, and fundamental particles are all subject to motion.</a:t>
            </a:r>
          </a:p>
          <a:p>
            <a:r>
              <a:rPr lang="en-US" dirty="0"/>
              <a:t>The first cause is not.</a:t>
            </a:r>
          </a:p>
          <a:p>
            <a:r>
              <a:rPr lang="en-US" dirty="0"/>
              <a:t>So none of these, and nothing like them, is the first cause.</a:t>
            </a:r>
          </a:p>
          <a:p>
            <a:r>
              <a:rPr lang="en-US" dirty="0"/>
              <a:t>It follows as an immediate corollary that they are instead caused by the first cause.</a:t>
            </a:r>
          </a:p>
          <a:p>
            <a:r>
              <a:rPr lang="en-US" dirty="0"/>
              <a:t>Matter itself is a product, receiving its very existence from the action of something before it.</a:t>
            </a:r>
          </a:p>
          <a:p>
            <a:endParaRPr lang="en-US" dirty="0"/>
          </a:p>
        </p:txBody>
      </p:sp>
    </p:spTree>
    <p:extLst>
      <p:ext uri="{BB962C8B-B14F-4D97-AF65-F5344CB8AC3E}">
        <p14:creationId xmlns:p14="http://schemas.microsoft.com/office/powerpoint/2010/main" val="777259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7722-5F1C-4790-B9E6-1EE57B20684D}"/>
              </a:ext>
            </a:extLst>
          </p:cNvPr>
          <p:cNvSpPr>
            <a:spLocks noGrp="1"/>
          </p:cNvSpPr>
          <p:nvPr>
            <p:ph type="title"/>
          </p:nvPr>
        </p:nvSpPr>
        <p:spPr/>
        <p:txBody>
          <a:bodyPr/>
          <a:lstStyle/>
          <a:p>
            <a:r>
              <a:rPr lang="en-US" dirty="0"/>
              <a:t>Giving Motion While Having None</a:t>
            </a:r>
          </a:p>
        </p:txBody>
      </p:sp>
      <p:sp>
        <p:nvSpPr>
          <p:cNvPr id="3" name="Content Placeholder 2">
            <a:extLst>
              <a:ext uri="{FF2B5EF4-FFF2-40B4-BE49-F238E27FC236}">
                <a16:creationId xmlns:a16="http://schemas.microsoft.com/office/drawing/2014/main" id="{1FC02B26-48E5-4B18-B8BF-4670F1B12FD8}"/>
              </a:ext>
            </a:extLst>
          </p:cNvPr>
          <p:cNvSpPr>
            <a:spLocks noGrp="1"/>
          </p:cNvSpPr>
          <p:nvPr>
            <p:ph idx="1"/>
          </p:nvPr>
        </p:nvSpPr>
        <p:spPr/>
        <p:txBody>
          <a:bodyPr/>
          <a:lstStyle/>
          <a:p>
            <a:r>
              <a:rPr lang="en-US" dirty="0"/>
              <a:t>This conclusion itself – that the first cause is a mover that itself has no motion – might bug us.</a:t>
            </a:r>
          </a:p>
          <a:p>
            <a:r>
              <a:rPr lang="en-US" dirty="0"/>
              <a:t>It sounds impossible.</a:t>
            </a:r>
          </a:p>
          <a:p>
            <a:r>
              <a:rPr lang="en-US" dirty="0"/>
              <a:t>The first cause of all things must be the cause of motions and changes; but then if it does not have any change or motion of its own, how can it impart any?</a:t>
            </a:r>
          </a:p>
          <a:p>
            <a:r>
              <a:rPr lang="en-US" dirty="0"/>
              <a:t>How can anything give what it does not have?</a:t>
            </a:r>
          </a:p>
        </p:txBody>
      </p:sp>
    </p:spTree>
    <p:extLst>
      <p:ext uri="{BB962C8B-B14F-4D97-AF65-F5344CB8AC3E}">
        <p14:creationId xmlns:p14="http://schemas.microsoft.com/office/powerpoint/2010/main" val="399574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7722-5F1C-4790-B9E6-1EE57B20684D}"/>
              </a:ext>
            </a:extLst>
          </p:cNvPr>
          <p:cNvSpPr>
            <a:spLocks noGrp="1"/>
          </p:cNvSpPr>
          <p:nvPr>
            <p:ph type="title"/>
          </p:nvPr>
        </p:nvSpPr>
        <p:spPr/>
        <p:txBody>
          <a:bodyPr/>
          <a:lstStyle/>
          <a:p>
            <a:r>
              <a:rPr lang="en-US" dirty="0"/>
              <a:t>Giving Motion While Having None</a:t>
            </a:r>
          </a:p>
        </p:txBody>
      </p:sp>
      <p:sp>
        <p:nvSpPr>
          <p:cNvPr id="3" name="Content Placeholder 2">
            <a:extLst>
              <a:ext uri="{FF2B5EF4-FFF2-40B4-BE49-F238E27FC236}">
                <a16:creationId xmlns:a16="http://schemas.microsoft.com/office/drawing/2014/main" id="{1FC02B26-48E5-4B18-B8BF-4670F1B12FD8}"/>
              </a:ext>
            </a:extLst>
          </p:cNvPr>
          <p:cNvSpPr>
            <a:spLocks noGrp="1"/>
          </p:cNvSpPr>
          <p:nvPr>
            <p:ph idx="1"/>
          </p:nvPr>
        </p:nvSpPr>
        <p:spPr/>
        <p:txBody>
          <a:bodyPr/>
          <a:lstStyle/>
          <a:p>
            <a:r>
              <a:rPr lang="en-US" dirty="0"/>
              <a:t>You can bargain with me all you want, but you will never get $20 million from me, for the very good reason that I haven’t got it.</a:t>
            </a:r>
          </a:p>
          <a:p>
            <a:r>
              <a:rPr lang="en-US" dirty="0"/>
              <a:t>So too it would appear you can’t get motion out of something immobile.</a:t>
            </a:r>
          </a:p>
        </p:txBody>
      </p:sp>
    </p:spTree>
    <p:extLst>
      <p:ext uri="{BB962C8B-B14F-4D97-AF65-F5344CB8AC3E}">
        <p14:creationId xmlns:p14="http://schemas.microsoft.com/office/powerpoint/2010/main" val="1653114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7722-5F1C-4790-B9E6-1EE57B20684D}"/>
              </a:ext>
            </a:extLst>
          </p:cNvPr>
          <p:cNvSpPr>
            <a:spLocks noGrp="1"/>
          </p:cNvSpPr>
          <p:nvPr>
            <p:ph type="title"/>
          </p:nvPr>
        </p:nvSpPr>
        <p:spPr/>
        <p:txBody>
          <a:bodyPr/>
          <a:lstStyle/>
          <a:p>
            <a:r>
              <a:rPr lang="en-US" dirty="0"/>
              <a:t>Giving Motion While Having None</a:t>
            </a:r>
          </a:p>
        </p:txBody>
      </p:sp>
      <p:sp>
        <p:nvSpPr>
          <p:cNvPr id="3" name="Content Placeholder 2">
            <a:extLst>
              <a:ext uri="{FF2B5EF4-FFF2-40B4-BE49-F238E27FC236}">
                <a16:creationId xmlns:a16="http://schemas.microsoft.com/office/drawing/2014/main" id="{1FC02B26-48E5-4B18-B8BF-4670F1B12FD8}"/>
              </a:ext>
            </a:extLst>
          </p:cNvPr>
          <p:cNvSpPr>
            <a:spLocks noGrp="1"/>
          </p:cNvSpPr>
          <p:nvPr>
            <p:ph idx="1"/>
          </p:nvPr>
        </p:nvSpPr>
        <p:spPr/>
        <p:txBody>
          <a:bodyPr>
            <a:normAutofit/>
          </a:bodyPr>
          <a:lstStyle/>
          <a:p>
            <a:r>
              <a:rPr lang="en-US" dirty="0"/>
              <a:t>Really, though, that is like saying an economics professor cannot cause his students to learn unless he too, at the same time, is learning precisely what he’s teaching.</a:t>
            </a:r>
          </a:p>
          <a:p>
            <a:r>
              <a:rPr lang="en-US" dirty="0"/>
              <a:t>Or again, one might as well say he can’t cause students to have an incomplete understanding of the economics principles in question unless he too has an incomplete understanding of them.</a:t>
            </a:r>
          </a:p>
          <a:p>
            <a:r>
              <a:rPr lang="en-US" dirty="0"/>
              <a:t>He can’t give what he doesn’t have, right?</a:t>
            </a:r>
          </a:p>
          <a:p>
            <a:r>
              <a:rPr lang="en-US" dirty="0"/>
              <a:t>So if he </a:t>
            </a:r>
            <a:r>
              <a:rPr lang="en-US" i="1" dirty="0"/>
              <a:t>gives</a:t>
            </a:r>
            <a:r>
              <a:rPr lang="en-US" dirty="0"/>
              <a:t> an incomplete understanding, he must also </a:t>
            </a:r>
            <a:r>
              <a:rPr lang="en-US" i="1" dirty="0"/>
              <a:t>have</a:t>
            </a:r>
            <a:r>
              <a:rPr lang="en-US" dirty="0"/>
              <a:t> an incomplete understanding. If he </a:t>
            </a:r>
            <a:r>
              <a:rPr lang="en-US" i="1" dirty="0"/>
              <a:t>gives</a:t>
            </a:r>
            <a:r>
              <a:rPr lang="en-US" dirty="0"/>
              <a:t> only half the answer, he must </a:t>
            </a:r>
            <a:r>
              <a:rPr lang="en-US" i="1" dirty="0"/>
              <a:t>have</a:t>
            </a:r>
            <a:r>
              <a:rPr lang="en-US" dirty="0"/>
              <a:t> only have the answer.</a:t>
            </a:r>
          </a:p>
        </p:txBody>
      </p:sp>
    </p:spTree>
    <p:extLst>
      <p:ext uri="{BB962C8B-B14F-4D97-AF65-F5344CB8AC3E}">
        <p14:creationId xmlns:p14="http://schemas.microsoft.com/office/powerpoint/2010/main" val="635685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7722-5F1C-4790-B9E6-1EE57B20684D}"/>
              </a:ext>
            </a:extLst>
          </p:cNvPr>
          <p:cNvSpPr>
            <a:spLocks noGrp="1"/>
          </p:cNvSpPr>
          <p:nvPr>
            <p:ph type="title"/>
          </p:nvPr>
        </p:nvSpPr>
        <p:spPr/>
        <p:txBody>
          <a:bodyPr/>
          <a:lstStyle/>
          <a:p>
            <a:r>
              <a:rPr lang="en-US" dirty="0"/>
              <a:t>Giving Motion While Having None</a:t>
            </a:r>
          </a:p>
        </p:txBody>
      </p:sp>
      <p:sp>
        <p:nvSpPr>
          <p:cNvPr id="3" name="Content Placeholder 2">
            <a:extLst>
              <a:ext uri="{FF2B5EF4-FFF2-40B4-BE49-F238E27FC236}">
                <a16:creationId xmlns:a16="http://schemas.microsoft.com/office/drawing/2014/main" id="{1FC02B26-48E5-4B18-B8BF-4670F1B12FD8}"/>
              </a:ext>
            </a:extLst>
          </p:cNvPr>
          <p:cNvSpPr>
            <a:spLocks noGrp="1"/>
          </p:cNvSpPr>
          <p:nvPr>
            <p:ph idx="1"/>
          </p:nvPr>
        </p:nvSpPr>
        <p:spPr/>
        <p:txBody>
          <a:bodyPr>
            <a:normAutofit/>
          </a:bodyPr>
          <a:lstStyle/>
          <a:p>
            <a:r>
              <a:rPr lang="en-US" dirty="0"/>
              <a:t>Of course, that’s silly.</a:t>
            </a:r>
          </a:p>
          <a:p>
            <a:r>
              <a:rPr lang="en-US" dirty="0"/>
              <a:t>He can give an imperfect understanding precisely by understanding.</a:t>
            </a:r>
          </a:p>
          <a:p>
            <a:r>
              <a:rPr lang="en-US" dirty="0"/>
              <a:t>It is possible for a cause to impart less than what it has, something incomplete.</a:t>
            </a:r>
          </a:p>
          <a:p>
            <a:r>
              <a:rPr lang="en-US" dirty="0"/>
              <a:t>An effect sometimes receives only a limited or partial version of the attribute found in its cause.</a:t>
            </a:r>
          </a:p>
          <a:p>
            <a:r>
              <a:rPr lang="en-US" dirty="0"/>
              <a:t>Consequently, a name appropriate to the limitations in the effect might not apply to the cause, since the cause need not suffer from the same limitation or incompleteness.</a:t>
            </a:r>
          </a:p>
        </p:txBody>
      </p:sp>
    </p:spTree>
    <p:extLst>
      <p:ext uri="{BB962C8B-B14F-4D97-AF65-F5344CB8AC3E}">
        <p14:creationId xmlns:p14="http://schemas.microsoft.com/office/powerpoint/2010/main" val="2490931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8322-C6BC-4973-AFE0-C3D4924DE9C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0945D1E-FDB2-45B6-A5A1-EBD50340236B}"/>
              </a:ext>
            </a:extLst>
          </p:cNvPr>
          <p:cNvSpPr>
            <a:spLocks noGrp="1"/>
          </p:cNvSpPr>
          <p:nvPr>
            <p:ph idx="1"/>
          </p:nvPr>
        </p:nvSpPr>
        <p:spPr/>
        <p:txBody>
          <a:bodyPr/>
          <a:lstStyle/>
          <a:p>
            <a:r>
              <a:rPr lang="en-US" dirty="0"/>
              <a:t>Review</a:t>
            </a:r>
          </a:p>
          <a:p>
            <a:r>
              <a:rPr lang="en-US" dirty="0"/>
              <a:t>First cause can’t be something familiar to us, because everything familiar to us is a combination of things, and a combination of things cannot be the first cause.</a:t>
            </a:r>
          </a:p>
          <a:p>
            <a:r>
              <a:rPr lang="en-US" dirty="0"/>
              <a:t>Where we left things last time: is the first cause a special type of matter?</a:t>
            </a:r>
          </a:p>
          <a:p>
            <a:r>
              <a:rPr lang="en-US" dirty="0"/>
              <a:t>Can we still be materialists after what we’ve learned?</a:t>
            </a:r>
          </a:p>
        </p:txBody>
      </p:sp>
    </p:spTree>
    <p:extLst>
      <p:ext uri="{BB962C8B-B14F-4D97-AF65-F5344CB8AC3E}">
        <p14:creationId xmlns:p14="http://schemas.microsoft.com/office/powerpoint/2010/main" val="23796874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7722-5F1C-4790-B9E6-1EE57B20684D}"/>
              </a:ext>
            </a:extLst>
          </p:cNvPr>
          <p:cNvSpPr>
            <a:spLocks noGrp="1"/>
          </p:cNvSpPr>
          <p:nvPr>
            <p:ph type="title"/>
          </p:nvPr>
        </p:nvSpPr>
        <p:spPr/>
        <p:txBody>
          <a:bodyPr/>
          <a:lstStyle/>
          <a:p>
            <a:r>
              <a:rPr lang="en-US" dirty="0"/>
              <a:t>Giving Motion While Having None</a:t>
            </a:r>
          </a:p>
        </p:txBody>
      </p:sp>
      <p:sp>
        <p:nvSpPr>
          <p:cNvPr id="3" name="Content Placeholder 2">
            <a:extLst>
              <a:ext uri="{FF2B5EF4-FFF2-40B4-BE49-F238E27FC236}">
                <a16:creationId xmlns:a16="http://schemas.microsoft.com/office/drawing/2014/main" id="{1FC02B26-48E5-4B18-B8BF-4670F1B12FD8}"/>
              </a:ext>
            </a:extLst>
          </p:cNvPr>
          <p:cNvSpPr>
            <a:spLocks noGrp="1"/>
          </p:cNvSpPr>
          <p:nvPr>
            <p:ph idx="1"/>
          </p:nvPr>
        </p:nvSpPr>
        <p:spPr/>
        <p:txBody>
          <a:bodyPr>
            <a:normAutofit/>
          </a:bodyPr>
          <a:lstStyle/>
          <a:p>
            <a:r>
              <a:rPr lang="en-US" dirty="0"/>
              <a:t>Motions and changes are a case in point.</a:t>
            </a:r>
          </a:p>
          <a:p>
            <a:r>
              <a:rPr lang="en-US" dirty="0"/>
              <a:t>They are essentially incomplete things.</a:t>
            </a:r>
          </a:p>
          <a:p>
            <a:r>
              <a:rPr lang="en-US" dirty="0"/>
              <a:t>As long as I am walking home, it is false to say I have walked home, and as soon as it is true to say I have walked home, it is no longer true to say I am walking home.</a:t>
            </a:r>
          </a:p>
          <a:p>
            <a:r>
              <a:rPr lang="en-US" dirty="0"/>
              <a:t>When the change is complete, it’s also gone.</a:t>
            </a:r>
          </a:p>
        </p:txBody>
      </p:sp>
    </p:spTree>
    <p:extLst>
      <p:ext uri="{BB962C8B-B14F-4D97-AF65-F5344CB8AC3E}">
        <p14:creationId xmlns:p14="http://schemas.microsoft.com/office/powerpoint/2010/main" val="9000191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7722-5F1C-4790-B9E6-1EE57B20684D}"/>
              </a:ext>
            </a:extLst>
          </p:cNvPr>
          <p:cNvSpPr>
            <a:spLocks noGrp="1"/>
          </p:cNvSpPr>
          <p:nvPr>
            <p:ph type="title"/>
          </p:nvPr>
        </p:nvSpPr>
        <p:spPr/>
        <p:txBody>
          <a:bodyPr/>
          <a:lstStyle/>
          <a:p>
            <a:r>
              <a:rPr lang="en-US" dirty="0"/>
              <a:t>Giving Motion While Having None</a:t>
            </a:r>
          </a:p>
        </p:txBody>
      </p:sp>
      <p:sp>
        <p:nvSpPr>
          <p:cNvPr id="3" name="Content Placeholder 2">
            <a:extLst>
              <a:ext uri="{FF2B5EF4-FFF2-40B4-BE49-F238E27FC236}">
                <a16:creationId xmlns:a16="http://schemas.microsoft.com/office/drawing/2014/main" id="{1FC02B26-48E5-4B18-B8BF-4670F1B12FD8}"/>
              </a:ext>
            </a:extLst>
          </p:cNvPr>
          <p:cNvSpPr>
            <a:spLocks noGrp="1"/>
          </p:cNvSpPr>
          <p:nvPr>
            <p:ph idx="1"/>
          </p:nvPr>
        </p:nvSpPr>
        <p:spPr/>
        <p:txBody>
          <a:bodyPr>
            <a:normAutofit/>
          </a:bodyPr>
          <a:lstStyle/>
          <a:p>
            <a:r>
              <a:rPr lang="en-US" dirty="0"/>
              <a:t>Motion is therefore one of those effects that can in principle preexist in a cause in some form other than a motion.</a:t>
            </a:r>
          </a:p>
          <a:p>
            <a:r>
              <a:rPr lang="en-US" dirty="0"/>
              <a:t>Motion can come from what has no motion but has instead something more complete.</a:t>
            </a:r>
          </a:p>
          <a:p>
            <a:r>
              <a:rPr lang="en-US" dirty="0"/>
              <a:t>It is not universally true that what causes X also has X.</a:t>
            </a:r>
          </a:p>
          <a:p>
            <a:r>
              <a:rPr lang="en-US" dirty="0"/>
              <a:t>The carpenter causes the “being built” of the house, but she herself is not being built at the same time.</a:t>
            </a:r>
          </a:p>
          <a:p>
            <a:r>
              <a:rPr lang="en-US" dirty="0"/>
              <a:t>If the effect in question is something incomplete, it can happen that some more complete principle can produce it.</a:t>
            </a:r>
          </a:p>
        </p:txBody>
      </p:sp>
    </p:spTree>
    <p:extLst>
      <p:ext uri="{BB962C8B-B14F-4D97-AF65-F5344CB8AC3E}">
        <p14:creationId xmlns:p14="http://schemas.microsoft.com/office/powerpoint/2010/main" val="669828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7722-5F1C-4790-B9E6-1EE57B20684D}"/>
              </a:ext>
            </a:extLst>
          </p:cNvPr>
          <p:cNvSpPr>
            <a:spLocks noGrp="1"/>
          </p:cNvSpPr>
          <p:nvPr>
            <p:ph type="title"/>
          </p:nvPr>
        </p:nvSpPr>
        <p:spPr/>
        <p:txBody>
          <a:bodyPr/>
          <a:lstStyle/>
          <a:p>
            <a:r>
              <a:rPr lang="en-US" dirty="0"/>
              <a:t>Giving Motion While Having None</a:t>
            </a:r>
          </a:p>
        </p:txBody>
      </p:sp>
      <p:sp>
        <p:nvSpPr>
          <p:cNvPr id="3" name="Content Placeholder 2">
            <a:extLst>
              <a:ext uri="{FF2B5EF4-FFF2-40B4-BE49-F238E27FC236}">
                <a16:creationId xmlns:a16="http://schemas.microsoft.com/office/drawing/2014/main" id="{1FC02B26-48E5-4B18-B8BF-4670F1B12FD8}"/>
              </a:ext>
            </a:extLst>
          </p:cNvPr>
          <p:cNvSpPr>
            <a:spLocks noGrp="1"/>
          </p:cNvSpPr>
          <p:nvPr>
            <p:ph idx="1"/>
          </p:nvPr>
        </p:nvSpPr>
        <p:spPr/>
        <p:txBody>
          <a:bodyPr>
            <a:normAutofit/>
          </a:bodyPr>
          <a:lstStyle/>
          <a:p>
            <a:r>
              <a:rPr lang="en-US" dirty="0"/>
              <a:t>These results throw a little light on the action of the first cause.</a:t>
            </a:r>
          </a:p>
          <a:p>
            <a:r>
              <a:rPr lang="en-US" dirty="0"/>
              <a:t>When we first think of action, we think of motion.</a:t>
            </a:r>
          </a:p>
          <a:p>
            <a:r>
              <a:rPr lang="en-US" dirty="0"/>
              <a:t>But not every action is a motion.</a:t>
            </a:r>
          </a:p>
          <a:p>
            <a:r>
              <a:rPr lang="en-US" dirty="0"/>
              <a:t>When you stand still while holding an eighty-pound bag of cement, you are not moving, but you are acting as a support, and you feel the action taking something out of you.</a:t>
            </a:r>
          </a:p>
        </p:txBody>
      </p:sp>
    </p:spTree>
    <p:extLst>
      <p:ext uri="{BB962C8B-B14F-4D97-AF65-F5344CB8AC3E}">
        <p14:creationId xmlns:p14="http://schemas.microsoft.com/office/powerpoint/2010/main" val="4133416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7722-5F1C-4790-B9E6-1EE57B20684D}"/>
              </a:ext>
            </a:extLst>
          </p:cNvPr>
          <p:cNvSpPr>
            <a:spLocks noGrp="1"/>
          </p:cNvSpPr>
          <p:nvPr>
            <p:ph type="title"/>
          </p:nvPr>
        </p:nvSpPr>
        <p:spPr/>
        <p:txBody>
          <a:bodyPr/>
          <a:lstStyle/>
          <a:p>
            <a:r>
              <a:rPr lang="en-US" dirty="0"/>
              <a:t>Giving Motion While Having None</a:t>
            </a:r>
          </a:p>
        </p:txBody>
      </p:sp>
      <p:sp>
        <p:nvSpPr>
          <p:cNvPr id="3" name="Content Placeholder 2">
            <a:extLst>
              <a:ext uri="{FF2B5EF4-FFF2-40B4-BE49-F238E27FC236}">
                <a16:creationId xmlns:a16="http://schemas.microsoft.com/office/drawing/2014/main" id="{1FC02B26-48E5-4B18-B8BF-4670F1B12FD8}"/>
              </a:ext>
            </a:extLst>
          </p:cNvPr>
          <p:cNvSpPr>
            <a:spLocks noGrp="1"/>
          </p:cNvSpPr>
          <p:nvPr>
            <p:ph idx="1"/>
          </p:nvPr>
        </p:nvSpPr>
        <p:spPr/>
        <p:txBody>
          <a:bodyPr>
            <a:normAutofit/>
          </a:bodyPr>
          <a:lstStyle/>
          <a:p>
            <a:r>
              <a:rPr lang="en-US" dirty="0"/>
              <a:t>The action of the first cause is also not a motion, at least not a motion taking place within itself.</a:t>
            </a:r>
          </a:p>
          <a:p>
            <a:r>
              <a:rPr lang="en-US" dirty="0"/>
              <a:t>Its action quietly sustains the being of other things, such as the things familiar to us that are subject to motion, and it gives being to the tendencies and forces of nature themselves, which in turn produce motions in bodies.</a:t>
            </a:r>
          </a:p>
        </p:txBody>
      </p:sp>
    </p:spTree>
    <p:extLst>
      <p:ext uri="{BB962C8B-B14F-4D97-AF65-F5344CB8AC3E}">
        <p14:creationId xmlns:p14="http://schemas.microsoft.com/office/powerpoint/2010/main" val="2570620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1E64D-F40A-4D76-9EF9-BFDDCFD89C38}"/>
              </a:ext>
            </a:extLst>
          </p:cNvPr>
          <p:cNvSpPr>
            <a:spLocks noGrp="1"/>
          </p:cNvSpPr>
          <p:nvPr>
            <p:ph type="title"/>
          </p:nvPr>
        </p:nvSpPr>
        <p:spPr/>
        <p:txBody>
          <a:bodyPr/>
          <a:lstStyle/>
          <a:p>
            <a:r>
              <a:rPr lang="en-US" dirty="0"/>
              <a:t>First implies unchangeable</a:t>
            </a:r>
          </a:p>
        </p:txBody>
      </p:sp>
      <p:sp>
        <p:nvSpPr>
          <p:cNvPr id="3" name="Content Placeholder 2">
            <a:extLst>
              <a:ext uri="{FF2B5EF4-FFF2-40B4-BE49-F238E27FC236}">
                <a16:creationId xmlns:a16="http://schemas.microsoft.com/office/drawing/2014/main" id="{C90AE5EB-6D35-4C18-B4EF-8998750FE6B7}"/>
              </a:ext>
            </a:extLst>
          </p:cNvPr>
          <p:cNvSpPr>
            <a:spLocks noGrp="1"/>
          </p:cNvSpPr>
          <p:nvPr>
            <p:ph idx="1"/>
          </p:nvPr>
        </p:nvSpPr>
        <p:spPr/>
        <p:txBody>
          <a:bodyPr/>
          <a:lstStyle/>
          <a:p>
            <a:r>
              <a:rPr lang="en-US" dirty="0"/>
              <a:t>We have seen that the first cause cannot undergo any change of place.</a:t>
            </a:r>
          </a:p>
          <a:p>
            <a:r>
              <a:rPr lang="en-US" dirty="0"/>
              <a:t>It is also immune to every other kind of change.</a:t>
            </a:r>
          </a:p>
          <a:p>
            <a:r>
              <a:rPr lang="en-US" dirty="0"/>
              <a:t>Obviously it could not have come to exist, for example, since that would require a prior cause.</a:t>
            </a:r>
          </a:p>
          <a:p>
            <a:r>
              <a:rPr lang="en-US" dirty="0"/>
              <a:t>The first cause could not have caused itself to come to exist, since a thing has to exist before it can do anything.</a:t>
            </a:r>
          </a:p>
          <a:p>
            <a:r>
              <a:rPr lang="en-US" dirty="0"/>
              <a:t>And if anything else caused it to come to exist, then that would be the first cause. </a:t>
            </a:r>
          </a:p>
        </p:txBody>
      </p:sp>
    </p:spTree>
    <p:extLst>
      <p:ext uri="{BB962C8B-B14F-4D97-AF65-F5344CB8AC3E}">
        <p14:creationId xmlns:p14="http://schemas.microsoft.com/office/powerpoint/2010/main" val="3607415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1E64D-F40A-4D76-9EF9-BFDDCFD89C38}"/>
              </a:ext>
            </a:extLst>
          </p:cNvPr>
          <p:cNvSpPr>
            <a:spLocks noGrp="1"/>
          </p:cNvSpPr>
          <p:nvPr>
            <p:ph type="title"/>
          </p:nvPr>
        </p:nvSpPr>
        <p:spPr/>
        <p:txBody>
          <a:bodyPr/>
          <a:lstStyle/>
          <a:p>
            <a:r>
              <a:rPr lang="en-US" dirty="0"/>
              <a:t>First implies unchangeable</a:t>
            </a:r>
          </a:p>
        </p:txBody>
      </p:sp>
      <p:sp>
        <p:nvSpPr>
          <p:cNvPr id="3" name="Content Placeholder 2">
            <a:extLst>
              <a:ext uri="{FF2B5EF4-FFF2-40B4-BE49-F238E27FC236}">
                <a16:creationId xmlns:a16="http://schemas.microsoft.com/office/drawing/2014/main" id="{C90AE5EB-6D35-4C18-B4EF-8998750FE6B7}"/>
              </a:ext>
            </a:extLst>
          </p:cNvPr>
          <p:cNvSpPr>
            <a:spLocks noGrp="1"/>
          </p:cNvSpPr>
          <p:nvPr>
            <p:ph idx="1"/>
          </p:nvPr>
        </p:nvSpPr>
        <p:spPr/>
        <p:txBody>
          <a:bodyPr/>
          <a:lstStyle/>
          <a:p>
            <a:r>
              <a:rPr lang="en-US" dirty="0"/>
              <a:t>It cannot cease to exist, either, since nonexistence is not an option for the first cause.</a:t>
            </a:r>
          </a:p>
          <a:p>
            <a:r>
              <a:rPr lang="en-US" dirty="0"/>
              <a:t>If it were, it would be like the dodo– a nature capable of existing, but also capable of not exiting, and so the nature itself is undecided about the matter, and hence, something outside the nature must decide whether it is to be or not to be.</a:t>
            </a:r>
          </a:p>
          <a:p>
            <a:r>
              <a:rPr lang="en-US" dirty="0"/>
              <a:t>That is not possible for the first cause.</a:t>
            </a:r>
          </a:p>
          <a:p>
            <a:r>
              <a:rPr lang="en-US" dirty="0"/>
              <a:t>So it must be that existence is necessary to its nature, and nonexistence is simply impossible for it, just as existence is simply impossible for a square that is also a circle.</a:t>
            </a:r>
          </a:p>
        </p:txBody>
      </p:sp>
    </p:spTree>
    <p:extLst>
      <p:ext uri="{BB962C8B-B14F-4D97-AF65-F5344CB8AC3E}">
        <p14:creationId xmlns:p14="http://schemas.microsoft.com/office/powerpoint/2010/main" val="21162075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1E64D-F40A-4D76-9EF9-BFDDCFD89C38}"/>
              </a:ext>
            </a:extLst>
          </p:cNvPr>
          <p:cNvSpPr>
            <a:spLocks noGrp="1"/>
          </p:cNvSpPr>
          <p:nvPr>
            <p:ph type="title"/>
          </p:nvPr>
        </p:nvSpPr>
        <p:spPr/>
        <p:txBody>
          <a:bodyPr/>
          <a:lstStyle/>
          <a:p>
            <a:r>
              <a:rPr lang="en-US" dirty="0"/>
              <a:t>First implies unchangeable</a:t>
            </a:r>
          </a:p>
        </p:txBody>
      </p:sp>
      <p:sp>
        <p:nvSpPr>
          <p:cNvPr id="3" name="Content Placeholder 2">
            <a:extLst>
              <a:ext uri="{FF2B5EF4-FFF2-40B4-BE49-F238E27FC236}">
                <a16:creationId xmlns:a16="http://schemas.microsoft.com/office/drawing/2014/main" id="{C90AE5EB-6D35-4C18-B4EF-8998750FE6B7}"/>
              </a:ext>
            </a:extLst>
          </p:cNvPr>
          <p:cNvSpPr>
            <a:spLocks noGrp="1"/>
          </p:cNvSpPr>
          <p:nvPr>
            <p:ph idx="1"/>
          </p:nvPr>
        </p:nvSpPr>
        <p:spPr/>
        <p:txBody>
          <a:bodyPr/>
          <a:lstStyle/>
          <a:p>
            <a:r>
              <a:rPr lang="en-US" dirty="0"/>
              <a:t>The nature of the first cause, consequently, is such that it is impossible to create and impossible to destroy it.</a:t>
            </a:r>
          </a:p>
          <a:p>
            <a:r>
              <a:rPr lang="en-US" dirty="0"/>
              <a:t>The great thinkers, theists and atheists alike, agree that whatever the first cause is, it must be something necessary and eternal.</a:t>
            </a:r>
          </a:p>
          <a:p>
            <a:r>
              <a:rPr lang="en-US" dirty="0"/>
              <a:t>The first cause must also be altogether unchangeable.</a:t>
            </a:r>
          </a:p>
          <a:p>
            <a:endParaRPr lang="en-US" dirty="0"/>
          </a:p>
        </p:txBody>
      </p:sp>
    </p:spTree>
    <p:extLst>
      <p:ext uri="{BB962C8B-B14F-4D97-AF65-F5344CB8AC3E}">
        <p14:creationId xmlns:p14="http://schemas.microsoft.com/office/powerpoint/2010/main" val="29464951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1E64D-F40A-4D76-9EF9-BFDDCFD89C38}"/>
              </a:ext>
            </a:extLst>
          </p:cNvPr>
          <p:cNvSpPr>
            <a:spLocks noGrp="1"/>
          </p:cNvSpPr>
          <p:nvPr>
            <p:ph type="title"/>
          </p:nvPr>
        </p:nvSpPr>
        <p:spPr/>
        <p:txBody>
          <a:bodyPr/>
          <a:lstStyle/>
          <a:p>
            <a:r>
              <a:rPr lang="en-US" dirty="0"/>
              <a:t>First implies unchangeable</a:t>
            </a:r>
          </a:p>
        </p:txBody>
      </p:sp>
      <p:sp>
        <p:nvSpPr>
          <p:cNvPr id="3" name="Content Placeholder 2">
            <a:extLst>
              <a:ext uri="{FF2B5EF4-FFF2-40B4-BE49-F238E27FC236}">
                <a16:creationId xmlns:a16="http://schemas.microsoft.com/office/drawing/2014/main" id="{C90AE5EB-6D35-4C18-B4EF-8998750FE6B7}"/>
              </a:ext>
            </a:extLst>
          </p:cNvPr>
          <p:cNvSpPr>
            <a:spLocks noGrp="1"/>
          </p:cNvSpPr>
          <p:nvPr>
            <p:ph idx="1"/>
          </p:nvPr>
        </p:nvSpPr>
        <p:spPr/>
        <p:txBody>
          <a:bodyPr/>
          <a:lstStyle/>
          <a:p>
            <a:r>
              <a:rPr lang="en-US" dirty="0"/>
              <a:t>We have just seen that it cannot come to be or cease to be.</a:t>
            </a:r>
          </a:p>
          <a:p>
            <a:r>
              <a:rPr lang="en-US" dirty="0"/>
              <a:t>But neither can it come to be green, or come to be hot, or come to be bigger or anything else.</a:t>
            </a:r>
          </a:p>
          <a:p>
            <a:r>
              <a:rPr lang="en-US" dirty="0"/>
              <a:t>Why not?</a:t>
            </a:r>
          </a:p>
          <a:p>
            <a:r>
              <a:rPr lang="en-US" dirty="0"/>
              <a:t>In order to acquire any new actuality, such as “green” or “hot” or “bigger”, the first cause would have to be both at the giving end and at the receiving end of the same thing at the same time, which is impossible.</a:t>
            </a:r>
          </a:p>
          <a:p>
            <a:endParaRPr lang="en-US" dirty="0"/>
          </a:p>
        </p:txBody>
      </p:sp>
    </p:spTree>
    <p:extLst>
      <p:ext uri="{BB962C8B-B14F-4D97-AF65-F5344CB8AC3E}">
        <p14:creationId xmlns:p14="http://schemas.microsoft.com/office/powerpoint/2010/main" val="33496842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We have just used the word actuality in a way that might deserve some clarification.</a:t>
            </a:r>
          </a:p>
          <a:p>
            <a:r>
              <a:rPr lang="en-US" dirty="0"/>
              <a:t>By an actuality we just mean a way of being in contrast to what people call a potential.</a:t>
            </a:r>
          </a:p>
        </p:txBody>
      </p:sp>
    </p:spTree>
    <p:extLst>
      <p:ext uri="{BB962C8B-B14F-4D97-AF65-F5344CB8AC3E}">
        <p14:creationId xmlns:p14="http://schemas.microsoft.com/office/powerpoint/2010/main" val="42261087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There is an obvious distinction between the things that are (such as cats and stars) and the things that are not (such as my future grandchildren and world peace and </a:t>
            </a:r>
            <a:r>
              <a:rPr lang="en-US" dirty="0" err="1"/>
              <a:t>lengthless</a:t>
            </a:r>
            <a:r>
              <a:rPr lang="en-US" dirty="0"/>
              <a:t> lines and dragons). </a:t>
            </a:r>
          </a:p>
        </p:txBody>
      </p:sp>
    </p:spTree>
    <p:extLst>
      <p:ext uri="{BB962C8B-B14F-4D97-AF65-F5344CB8AC3E}">
        <p14:creationId xmlns:p14="http://schemas.microsoft.com/office/powerpoint/2010/main" val="3839245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lstStyle/>
          <a:p>
            <a:r>
              <a:rPr lang="en-US" dirty="0"/>
              <a:t>Let’s start with a brief history of materialism.</a:t>
            </a:r>
          </a:p>
          <a:p>
            <a:r>
              <a:rPr lang="en-US" dirty="0"/>
              <a:t>One common myth is that the ancient philosophers were all believers in immaterial souls and incorporeal deities, and that the history of human thought presents a more or less steady progress away from those primitive notions toward the materialism of modern science and philosophy.</a:t>
            </a:r>
          </a:p>
          <a:p>
            <a:r>
              <a:rPr lang="en-US" dirty="0"/>
              <a:t>Materialism would therefore be a sophisticated notion that could not occur to people until after they had taken a hard look at things in the cold light of mathematical physics.</a:t>
            </a:r>
          </a:p>
        </p:txBody>
      </p:sp>
    </p:spTree>
    <p:extLst>
      <p:ext uri="{BB962C8B-B14F-4D97-AF65-F5344CB8AC3E}">
        <p14:creationId xmlns:p14="http://schemas.microsoft.com/office/powerpoint/2010/main" val="25849106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But among those that are not, there is also a difference.</a:t>
            </a:r>
          </a:p>
          <a:p>
            <a:r>
              <a:rPr lang="en-US" dirty="0"/>
              <a:t>Although none of the exists in fact, there are some among them that </a:t>
            </a:r>
            <a:r>
              <a:rPr lang="en-US" i="1" dirty="0"/>
              <a:t>can</a:t>
            </a:r>
            <a:r>
              <a:rPr lang="en-US" dirty="0"/>
              <a:t> exist (such as my future grandchildren and maybe world peace) and others that </a:t>
            </a:r>
            <a:r>
              <a:rPr lang="en-US" i="1" dirty="0"/>
              <a:t>cannot</a:t>
            </a:r>
            <a:r>
              <a:rPr lang="en-US" dirty="0"/>
              <a:t> exist (such as </a:t>
            </a:r>
            <a:r>
              <a:rPr lang="en-US" dirty="0" err="1"/>
              <a:t>lengthless</a:t>
            </a:r>
            <a:r>
              <a:rPr lang="en-US" dirty="0"/>
              <a:t> lines and maybe dragons).</a:t>
            </a:r>
          </a:p>
          <a:p>
            <a:r>
              <a:rPr lang="en-US" dirty="0"/>
              <a:t>The things that are not but can be are called potential things.</a:t>
            </a:r>
          </a:p>
        </p:txBody>
      </p:sp>
    </p:spTree>
    <p:extLst>
      <p:ext uri="{BB962C8B-B14F-4D97-AF65-F5344CB8AC3E}">
        <p14:creationId xmlns:p14="http://schemas.microsoft.com/office/powerpoint/2010/main" val="34499933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That is a way of being, in some sense – at least, we say that someone is potentially a great artist or baseball player and that the marble </a:t>
            </a:r>
            <a:r>
              <a:rPr lang="en-US" i="1" dirty="0"/>
              <a:t>is</a:t>
            </a:r>
            <a:r>
              <a:rPr lang="en-US" dirty="0"/>
              <a:t> potentially a statue and that someone asleep is potentially </a:t>
            </a:r>
            <a:r>
              <a:rPr lang="en-US" dirty="0" err="1"/>
              <a:t>awak</a:t>
            </a:r>
            <a:r>
              <a:rPr lang="en-US" dirty="0"/>
              <a:t>.</a:t>
            </a:r>
          </a:p>
          <a:p>
            <a:r>
              <a:rPr lang="en-US" dirty="0"/>
              <a:t>By way of contrast to these, the things that just are, without the added qualification potentially, we say actually are.</a:t>
            </a:r>
          </a:p>
          <a:p>
            <a:r>
              <a:rPr lang="en-US" dirty="0"/>
              <a:t>The sleeper, now roused, is actually awake.</a:t>
            </a:r>
          </a:p>
          <a:p>
            <a:r>
              <a:rPr lang="en-US" dirty="0"/>
              <a:t>The marble, once carved, is now actually a statue.</a:t>
            </a:r>
          </a:p>
        </p:txBody>
      </p:sp>
    </p:spTree>
    <p:extLst>
      <p:ext uri="{BB962C8B-B14F-4D97-AF65-F5344CB8AC3E}">
        <p14:creationId xmlns:p14="http://schemas.microsoft.com/office/powerpoint/2010/main" val="30315072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Almost everything familiar to us seems to be in part actual and in part potential.</a:t>
            </a:r>
          </a:p>
          <a:p>
            <a:r>
              <a:rPr lang="en-US" dirty="0"/>
              <a:t>This person is actually a carpenter, but he is also a potential musician.</a:t>
            </a:r>
          </a:p>
          <a:p>
            <a:r>
              <a:rPr lang="en-US" dirty="0"/>
              <a:t>It is obviously impossible to find a purely potential thing – a potential thing that is not right now any actual thing.</a:t>
            </a:r>
          </a:p>
          <a:p>
            <a:r>
              <a:rPr lang="en-US" dirty="0"/>
              <a:t>Whatever is potential in one respect must be actual in some other respect.</a:t>
            </a:r>
          </a:p>
          <a:p>
            <a:r>
              <a:rPr lang="en-US" dirty="0"/>
              <a:t>If it were potential in every respect, it would not exist at all.</a:t>
            </a:r>
          </a:p>
          <a:p>
            <a:r>
              <a:rPr lang="en-US" dirty="0"/>
              <a:t>For example, a potential physician must be an actual person.</a:t>
            </a:r>
          </a:p>
        </p:txBody>
      </p:sp>
    </p:spTree>
    <p:extLst>
      <p:ext uri="{BB962C8B-B14F-4D97-AF65-F5344CB8AC3E}">
        <p14:creationId xmlns:p14="http://schemas.microsoft.com/office/powerpoint/2010/main" val="8643747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So every potential belongs to something actual.</a:t>
            </a:r>
          </a:p>
          <a:p>
            <a:r>
              <a:rPr lang="en-US" dirty="0"/>
              <a:t>Is the reverse also true?</a:t>
            </a:r>
          </a:p>
          <a:p>
            <a:r>
              <a:rPr lang="en-US" dirty="0"/>
              <a:t>Could it be that everything actual must also have certain potentials mixed up with it?</a:t>
            </a:r>
          </a:p>
          <a:p>
            <a:r>
              <a:rPr lang="en-US" dirty="0"/>
              <a:t>Actualities and potentials are always commingled in the things of our ordinary experience. </a:t>
            </a:r>
          </a:p>
          <a:p>
            <a:r>
              <a:rPr lang="en-US" dirty="0"/>
              <a:t>But if this is universally necessary, the first cause would have to be not only actual; it would also have to have some potential.</a:t>
            </a:r>
          </a:p>
        </p:txBody>
      </p:sp>
    </p:spTree>
    <p:extLst>
      <p:ext uri="{BB962C8B-B14F-4D97-AF65-F5344CB8AC3E}">
        <p14:creationId xmlns:p14="http://schemas.microsoft.com/office/powerpoint/2010/main" val="35108412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Is that possible?</a:t>
            </a:r>
          </a:p>
          <a:p>
            <a:r>
              <a:rPr lang="en-US" dirty="0"/>
              <a:t>In addition to its actual existence and action, does it also have some sort of potential to become or receive new actualities it does not already have?</a:t>
            </a:r>
          </a:p>
        </p:txBody>
      </p:sp>
    </p:spTree>
    <p:extLst>
      <p:ext uri="{BB962C8B-B14F-4D97-AF65-F5344CB8AC3E}">
        <p14:creationId xmlns:p14="http://schemas.microsoft.com/office/powerpoint/2010/main" val="7740535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The revelatory question is “Where would it get them?”</a:t>
            </a:r>
          </a:p>
          <a:p>
            <a:r>
              <a:rPr lang="en-US" dirty="0"/>
              <a:t>It would have to get them from itself, since all effects come from it, whether mediately or immediately.</a:t>
            </a:r>
          </a:p>
          <a:p>
            <a:r>
              <a:rPr lang="en-US" dirty="0"/>
              <a:t>So it would have to receive the new actuality while at the same time already having it to give – a vicious circle, and a contradiction.</a:t>
            </a:r>
          </a:p>
          <a:p>
            <a:r>
              <a:rPr lang="en-US" dirty="0"/>
              <a:t>So the first cause cannot possibly receive any further actuality beyond that which it already has.</a:t>
            </a:r>
          </a:p>
          <a:p>
            <a:r>
              <a:rPr lang="en-US" dirty="0"/>
              <a:t>It is therefore entirely and in every sense unchangeable.</a:t>
            </a:r>
          </a:p>
          <a:p>
            <a:r>
              <a:rPr lang="en-US" dirty="0"/>
              <a:t>There is no sense, then to saying it has any potential.</a:t>
            </a:r>
          </a:p>
          <a:p>
            <a:endParaRPr lang="en-US" dirty="0"/>
          </a:p>
        </p:txBody>
      </p:sp>
    </p:spTree>
    <p:extLst>
      <p:ext uri="{BB962C8B-B14F-4D97-AF65-F5344CB8AC3E}">
        <p14:creationId xmlns:p14="http://schemas.microsoft.com/office/powerpoint/2010/main" val="24800791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The first cause is just actual.</a:t>
            </a:r>
          </a:p>
          <a:p>
            <a:r>
              <a:rPr lang="en-US" dirty="0"/>
              <a:t>It is already as actual as it can ever be – or rather, it is as actual as anything can be, since all actualities come from it.</a:t>
            </a:r>
          </a:p>
          <a:p>
            <a:endParaRPr lang="en-US" dirty="0"/>
          </a:p>
        </p:txBody>
      </p:sp>
    </p:spTree>
    <p:extLst>
      <p:ext uri="{BB962C8B-B14F-4D97-AF65-F5344CB8AC3E}">
        <p14:creationId xmlns:p14="http://schemas.microsoft.com/office/powerpoint/2010/main" val="11502208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This fits with the very idea of a first cause, a first active producer of things.</a:t>
            </a:r>
          </a:p>
          <a:p>
            <a:r>
              <a:rPr lang="en-US" dirty="0"/>
              <a:t>What is changeable or has potential always depends on something before itself, something already actual in the specific way required in order to cause the change and actualize the potential.</a:t>
            </a:r>
          </a:p>
          <a:p>
            <a:r>
              <a:rPr lang="en-US" dirty="0"/>
              <a:t>But there cannot be anything before the first active cause.</a:t>
            </a:r>
          </a:p>
          <a:p>
            <a:r>
              <a:rPr lang="en-US" dirty="0"/>
              <a:t>So first implies unchangeable.</a:t>
            </a:r>
          </a:p>
          <a:p>
            <a:endParaRPr lang="en-US" dirty="0"/>
          </a:p>
          <a:p>
            <a:endParaRPr lang="en-US" dirty="0"/>
          </a:p>
        </p:txBody>
      </p:sp>
    </p:spTree>
    <p:extLst>
      <p:ext uri="{BB962C8B-B14F-4D97-AF65-F5344CB8AC3E}">
        <p14:creationId xmlns:p14="http://schemas.microsoft.com/office/powerpoint/2010/main" val="20684581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03A7-32A9-4F68-AE6D-17B015B481E1}"/>
              </a:ext>
            </a:extLst>
          </p:cNvPr>
          <p:cNvSpPr>
            <a:spLocks noGrp="1"/>
          </p:cNvSpPr>
          <p:nvPr>
            <p:ph type="title"/>
          </p:nvPr>
        </p:nvSpPr>
        <p:spPr/>
        <p:txBody>
          <a:bodyPr/>
          <a:lstStyle/>
          <a:p>
            <a:r>
              <a:rPr lang="en-US" dirty="0"/>
              <a:t>Actuality and Potential</a:t>
            </a:r>
          </a:p>
        </p:txBody>
      </p:sp>
      <p:sp>
        <p:nvSpPr>
          <p:cNvPr id="3" name="Content Placeholder 2">
            <a:extLst>
              <a:ext uri="{FF2B5EF4-FFF2-40B4-BE49-F238E27FC236}">
                <a16:creationId xmlns:a16="http://schemas.microsoft.com/office/drawing/2014/main" id="{53A5F519-02FE-474B-A3A4-91C41B4E33E3}"/>
              </a:ext>
            </a:extLst>
          </p:cNvPr>
          <p:cNvSpPr>
            <a:spLocks noGrp="1"/>
          </p:cNvSpPr>
          <p:nvPr>
            <p:ph idx="1"/>
          </p:nvPr>
        </p:nvSpPr>
        <p:spPr/>
        <p:txBody>
          <a:bodyPr/>
          <a:lstStyle/>
          <a:p>
            <a:r>
              <a:rPr lang="en-US" dirty="0"/>
              <a:t>And that alone is enough to distinguish the first cause from the water of Thales, the Tao of the Taoists, and the matter and energy of the modern physicists. </a:t>
            </a:r>
          </a:p>
          <a:p>
            <a:r>
              <a:rPr lang="en-US" dirty="0"/>
              <a:t>The first cause cannot be the same as any of these, nor can it be anything like these or anything dependent on these.</a:t>
            </a:r>
          </a:p>
          <a:p>
            <a:r>
              <a:rPr lang="en-US" dirty="0"/>
              <a:t>A primary and fundamental matter must possess the maximum potential and the least actuality.</a:t>
            </a:r>
          </a:p>
          <a:p>
            <a:r>
              <a:rPr lang="en-US" dirty="0"/>
              <a:t>The first cause, a primary active producer of things, must have no potential and be purely actual.</a:t>
            </a:r>
          </a:p>
          <a:p>
            <a:endParaRPr lang="en-US" dirty="0"/>
          </a:p>
          <a:p>
            <a:endParaRPr lang="en-US" dirty="0"/>
          </a:p>
        </p:txBody>
      </p:sp>
    </p:spTree>
    <p:extLst>
      <p:ext uri="{BB962C8B-B14F-4D97-AF65-F5344CB8AC3E}">
        <p14:creationId xmlns:p14="http://schemas.microsoft.com/office/powerpoint/2010/main" val="30101011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5DC94-7FD1-44BB-8FA1-1CC844865B7F}"/>
              </a:ext>
            </a:extLst>
          </p:cNvPr>
          <p:cNvSpPr>
            <a:spLocks noGrp="1"/>
          </p:cNvSpPr>
          <p:nvPr>
            <p:ph type="title"/>
          </p:nvPr>
        </p:nvSpPr>
        <p:spPr/>
        <p:txBody>
          <a:bodyPr/>
          <a:lstStyle/>
          <a:p>
            <a:r>
              <a:rPr lang="en-US" dirty="0"/>
              <a:t>Where we’re at</a:t>
            </a:r>
          </a:p>
        </p:txBody>
      </p:sp>
      <p:sp>
        <p:nvSpPr>
          <p:cNvPr id="3" name="Content Placeholder 2">
            <a:extLst>
              <a:ext uri="{FF2B5EF4-FFF2-40B4-BE49-F238E27FC236}">
                <a16:creationId xmlns:a16="http://schemas.microsoft.com/office/drawing/2014/main" id="{8E9423EB-9220-42CD-834D-6C575DB7BAD7}"/>
              </a:ext>
            </a:extLst>
          </p:cNvPr>
          <p:cNvSpPr>
            <a:spLocks noGrp="1"/>
          </p:cNvSpPr>
          <p:nvPr>
            <p:ph idx="1"/>
          </p:nvPr>
        </p:nvSpPr>
        <p:spPr/>
        <p:txBody>
          <a:bodyPr/>
          <a:lstStyle/>
          <a:p>
            <a:r>
              <a:rPr lang="en-US" dirty="0"/>
              <a:t>We have now gone beyond the materialists but still not quite beyond the atheists.</a:t>
            </a:r>
          </a:p>
          <a:p>
            <a:r>
              <a:rPr lang="en-US" dirty="0"/>
              <a:t>Someone could accept all the results of these first three chapters, and still believe in an immobile, primal cosmic force that is the cause of all things but has no awareness of anything, no intelligence.</a:t>
            </a:r>
          </a:p>
          <a:p>
            <a:r>
              <a:rPr lang="en-US" dirty="0"/>
              <a:t>For that matter, someone could still think the first cause has shape and size and a particular location – just an unchangeable location and an unchangeable shape and size.</a:t>
            </a:r>
          </a:p>
          <a:p>
            <a:r>
              <a:rPr lang="en-US" dirty="0"/>
              <a:t>Next task: see why the first cause couldn’t have these as well.</a:t>
            </a:r>
          </a:p>
        </p:txBody>
      </p:sp>
    </p:spTree>
    <p:extLst>
      <p:ext uri="{BB962C8B-B14F-4D97-AF65-F5344CB8AC3E}">
        <p14:creationId xmlns:p14="http://schemas.microsoft.com/office/powerpoint/2010/main" val="2111867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lstStyle/>
          <a:p>
            <a:r>
              <a:rPr lang="en-US" dirty="0"/>
              <a:t>But the evidence points another way.</a:t>
            </a:r>
          </a:p>
          <a:p>
            <a:r>
              <a:rPr lang="en-US" dirty="0"/>
              <a:t>In both the East and the West, the most ancient philosophers thought that the first cause was some sort of material underlying all things, endowed with certain self-motive properties.</a:t>
            </a:r>
          </a:p>
          <a:p>
            <a:r>
              <a:rPr lang="en-US" dirty="0"/>
              <a:t>Thales, considered by some to be the first philosopher (it is another myth that Socrates was the first), said that all things were made of water.</a:t>
            </a:r>
          </a:p>
          <a:p>
            <a:endParaRPr lang="en-US" dirty="0"/>
          </a:p>
        </p:txBody>
      </p:sp>
    </p:spTree>
    <p:extLst>
      <p:ext uri="{BB962C8B-B14F-4D97-AF65-F5344CB8AC3E}">
        <p14:creationId xmlns:p14="http://schemas.microsoft.com/office/powerpoint/2010/main" val="25577553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E8AAB-B3A3-426C-B365-7AF90E0920A6}"/>
              </a:ext>
            </a:extLst>
          </p:cNvPr>
          <p:cNvSpPr>
            <a:spLocks noGrp="1"/>
          </p:cNvSpPr>
          <p:nvPr>
            <p:ph type="title"/>
          </p:nvPr>
        </p:nvSpPr>
        <p:spPr/>
        <p:txBody>
          <a:bodyPr/>
          <a:lstStyle/>
          <a:p>
            <a:r>
              <a:rPr lang="en-US" dirty="0"/>
              <a:t>Why the First Cause Cannot Have Dimensions</a:t>
            </a:r>
          </a:p>
        </p:txBody>
      </p:sp>
      <p:sp>
        <p:nvSpPr>
          <p:cNvPr id="3" name="Content Placeholder 2">
            <a:extLst>
              <a:ext uri="{FF2B5EF4-FFF2-40B4-BE49-F238E27FC236}">
                <a16:creationId xmlns:a16="http://schemas.microsoft.com/office/drawing/2014/main" id="{F1DB0D86-3410-4A67-B38E-F2EE06D154C8}"/>
              </a:ext>
            </a:extLst>
          </p:cNvPr>
          <p:cNvSpPr>
            <a:spLocks noGrp="1"/>
          </p:cNvSpPr>
          <p:nvPr>
            <p:ph idx="1"/>
          </p:nvPr>
        </p:nvSpPr>
        <p:spPr/>
        <p:txBody>
          <a:bodyPr/>
          <a:lstStyle/>
          <a:p>
            <a:r>
              <a:rPr lang="en-US" dirty="0"/>
              <a:t>The first cause has no mobility or potential (just shown).</a:t>
            </a:r>
          </a:p>
          <a:p>
            <a:r>
              <a:rPr lang="en-US" dirty="0"/>
              <a:t>But every body (every dimensional thing) has both mobility and the potential to be newly qualified in various ways, and cannot cause anything independently of mobility in itself and other things.</a:t>
            </a:r>
          </a:p>
          <a:p>
            <a:r>
              <a:rPr lang="en-US" dirty="0"/>
              <a:t>Therefore, the first cause cannot be a body.</a:t>
            </a:r>
          </a:p>
          <a:p>
            <a:endParaRPr lang="en-US" dirty="0"/>
          </a:p>
          <a:p>
            <a:endParaRPr lang="en-US" dirty="0"/>
          </a:p>
        </p:txBody>
      </p:sp>
    </p:spTree>
    <p:extLst>
      <p:ext uri="{BB962C8B-B14F-4D97-AF65-F5344CB8AC3E}">
        <p14:creationId xmlns:p14="http://schemas.microsoft.com/office/powerpoint/2010/main" val="9622660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5AAD1-5A24-453C-838C-5A77823D9448}"/>
              </a:ext>
            </a:extLst>
          </p:cNvPr>
          <p:cNvSpPr>
            <a:spLocks noGrp="1"/>
          </p:cNvSpPr>
          <p:nvPr>
            <p:ph type="title"/>
          </p:nvPr>
        </p:nvSpPr>
        <p:spPr/>
        <p:txBody>
          <a:bodyPr/>
          <a:lstStyle/>
          <a:p>
            <a:r>
              <a:rPr lang="en-US" dirty="0"/>
              <a:t>What </a:t>
            </a:r>
            <a:r>
              <a:rPr lang="en-US" i="1" dirty="0"/>
              <a:t>Is</a:t>
            </a:r>
            <a:r>
              <a:rPr lang="en-US" dirty="0"/>
              <a:t> the First Cause?</a:t>
            </a:r>
          </a:p>
        </p:txBody>
      </p:sp>
      <p:sp>
        <p:nvSpPr>
          <p:cNvPr id="3" name="Content Placeholder 2">
            <a:extLst>
              <a:ext uri="{FF2B5EF4-FFF2-40B4-BE49-F238E27FC236}">
                <a16:creationId xmlns:a16="http://schemas.microsoft.com/office/drawing/2014/main" id="{A96B4EED-44C6-4AEB-B9A2-EF5D1BACEC2E}"/>
              </a:ext>
            </a:extLst>
          </p:cNvPr>
          <p:cNvSpPr>
            <a:spLocks noGrp="1"/>
          </p:cNvSpPr>
          <p:nvPr>
            <p:ph idx="1"/>
          </p:nvPr>
        </p:nvSpPr>
        <p:spPr/>
        <p:txBody>
          <a:bodyPr/>
          <a:lstStyle/>
          <a:p>
            <a:r>
              <a:rPr lang="en-US" dirty="0"/>
              <a:t>But enough negation.</a:t>
            </a:r>
          </a:p>
          <a:p>
            <a:r>
              <a:rPr lang="en-US" dirty="0"/>
              <a:t>The First Cause is not material, not mobile, not dimensional.</a:t>
            </a:r>
          </a:p>
          <a:p>
            <a:r>
              <a:rPr lang="en-US" dirty="0"/>
              <a:t>Not, not, not.</a:t>
            </a:r>
          </a:p>
          <a:p>
            <a:r>
              <a:rPr lang="en-US" dirty="0"/>
              <a:t>What </a:t>
            </a:r>
            <a:r>
              <a:rPr lang="en-US" i="1" dirty="0"/>
              <a:t>is</a:t>
            </a:r>
            <a:r>
              <a:rPr lang="en-US" dirty="0"/>
              <a:t> it?</a:t>
            </a:r>
          </a:p>
          <a:p>
            <a:r>
              <a:rPr lang="en-US" dirty="0"/>
              <a:t>It is time to start thinking positive.</a:t>
            </a:r>
          </a:p>
          <a:p>
            <a:endParaRPr lang="en-US" dirty="0"/>
          </a:p>
        </p:txBody>
      </p:sp>
    </p:spTree>
    <p:extLst>
      <p:ext uri="{BB962C8B-B14F-4D97-AF65-F5344CB8AC3E}">
        <p14:creationId xmlns:p14="http://schemas.microsoft.com/office/powerpoint/2010/main" val="11248061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897C-D469-4050-AC8F-F0C869CAA804}"/>
              </a:ext>
            </a:extLst>
          </p:cNvPr>
          <p:cNvSpPr>
            <a:spLocks noGrp="1"/>
          </p:cNvSpPr>
          <p:nvPr>
            <p:ph type="title"/>
          </p:nvPr>
        </p:nvSpPr>
        <p:spPr/>
        <p:txBody>
          <a:bodyPr/>
          <a:lstStyle/>
          <a:p>
            <a:r>
              <a:rPr lang="en-US" dirty="0"/>
              <a:t>The Most Intensely Existing Thing</a:t>
            </a:r>
          </a:p>
        </p:txBody>
      </p:sp>
      <p:sp>
        <p:nvSpPr>
          <p:cNvPr id="3" name="Content Placeholder 2">
            <a:extLst>
              <a:ext uri="{FF2B5EF4-FFF2-40B4-BE49-F238E27FC236}">
                <a16:creationId xmlns:a16="http://schemas.microsoft.com/office/drawing/2014/main" id="{6A1373AB-DFAA-4A4A-9877-BA05963D7AEF}"/>
              </a:ext>
            </a:extLst>
          </p:cNvPr>
          <p:cNvSpPr>
            <a:spLocks noGrp="1"/>
          </p:cNvSpPr>
          <p:nvPr>
            <p:ph idx="1"/>
          </p:nvPr>
        </p:nvSpPr>
        <p:spPr/>
        <p:txBody>
          <a:bodyPr/>
          <a:lstStyle/>
          <a:p>
            <a:r>
              <a:rPr lang="en-US" dirty="0"/>
              <a:t>Mineral, Vegetable, animal, human.</a:t>
            </a:r>
          </a:p>
          <a:p>
            <a:r>
              <a:rPr lang="en-US" dirty="0"/>
              <a:t>These kinds of beings form a ladder of sorts: existence, doing, sensing, thinking.</a:t>
            </a:r>
          </a:p>
          <a:p>
            <a:r>
              <a:rPr lang="en-US" dirty="0"/>
              <a:t>Ascending from one rung to another, we find something more capable of including other beings within its own being.</a:t>
            </a:r>
          </a:p>
          <a:p>
            <a:r>
              <a:rPr lang="en-US" dirty="0"/>
              <a:t>We want to identify the highest rung of that ladder of being.</a:t>
            </a:r>
          </a:p>
          <a:p>
            <a:r>
              <a:rPr lang="en-US" dirty="0"/>
              <a:t>Out of all the things in existence, which one is most inclusive of the various forms of being?</a:t>
            </a:r>
          </a:p>
        </p:txBody>
      </p:sp>
    </p:spTree>
    <p:extLst>
      <p:ext uri="{BB962C8B-B14F-4D97-AF65-F5344CB8AC3E}">
        <p14:creationId xmlns:p14="http://schemas.microsoft.com/office/powerpoint/2010/main" val="13887753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897C-D469-4050-AC8F-F0C869CAA804}"/>
              </a:ext>
            </a:extLst>
          </p:cNvPr>
          <p:cNvSpPr>
            <a:spLocks noGrp="1"/>
          </p:cNvSpPr>
          <p:nvPr>
            <p:ph type="title"/>
          </p:nvPr>
        </p:nvSpPr>
        <p:spPr/>
        <p:txBody>
          <a:bodyPr/>
          <a:lstStyle/>
          <a:p>
            <a:r>
              <a:rPr lang="en-US" dirty="0"/>
              <a:t>The Most Intensely Existing Thing</a:t>
            </a:r>
          </a:p>
        </p:txBody>
      </p:sp>
      <p:sp>
        <p:nvSpPr>
          <p:cNvPr id="3" name="Content Placeholder 2">
            <a:extLst>
              <a:ext uri="{FF2B5EF4-FFF2-40B4-BE49-F238E27FC236}">
                <a16:creationId xmlns:a16="http://schemas.microsoft.com/office/drawing/2014/main" id="{6A1373AB-DFAA-4A4A-9877-BA05963D7AEF}"/>
              </a:ext>
            </a:extLst>
          </p:cNvPr>
          <p:cNvSpPr>
            <a:spLocks noGrp="1"/>
          </p:cNvSpPr>
          <p:nvPr>
            <p:ph idx="1"/>
          </p:nvPr>
        </p:nvSpPr>
        <p:spPr/>
        <p:txBody>
          <a:bodyPr/>
          <a:lstStyle/>
          <a:p>
            <a:r>
              <a:rPr lang="en-US" dirty="0"/>
              <a:t>The answer is the first cause.</a:t>
            </a:r>
          </a:p>
          <a:p>
            <a:r>
              <a:rPr lang="en-US" dirty="0"/>
              <a:t>It, and it alone, contains all other beings, all modes of existence whatsoever, in its own being.</a:t>
            </a:r>
          </a:p>
          <a:p>
            <a:r>
              <a:rPr lang="en-US" dirty="0"/>
              <a:t>The first cause, in other words, is the supreme being.</a:t>
            </a:r>
          </a:p>
          <a:p>
            <a:r>
              <a:rPr lang="en-US" dirty="0"/>
              <a:t>The proof of this rests on a fundamental axiom.</a:t>
            </a:r>
          </a:p>
          <a:p>
            <a:endParaRPr lang="en-US" dirty="0"/>
          </a:p>
        </p:txBody>
      </p:sp>
    </p:spTree>
    <p:extLst>
      <p:ext uri="{BB962C8B-B14F-4D97-AF65-F5344CB8AC3E}">
        <p14:creationId xmlns:p14="http://schemas.microsoft.com/office/powerpoint/2010/main" val="9057570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897C-D469-4050-AC8F-F0C869CAA804}"/>
              </a:ext>
            </a:extLst>
          </p:cNvPr>
          <p:cNvSpPr>
            <a:spLocks noGrp="1"/>
          </p:cNvSpPr>
          <p:nvPr>
            <p:ph type="title"/>
          </p:nvPr>
        </p:nvSpPr>
        <p:spPr/>
        <p:txBody>
          <a:bodyPr/>
          <a:lstStyle/>
          <a:p>
            <a:r>
              <a:rPr lang="en-US" dirty="0"/>
              <a:t>The Most Intensely Existing Thing</a:t>
            </a:r>
          </a:p>
        </p:txBody>
      </p:sp>
      <p:sp>
        <p:nvSpPr>
          <p:cNvPr id="3" name="Content Placeholder 2">
            <a:extLst>
              <a:ext uri="{FF2B5EF4-FFF2-40B4-BE49-F238E27FC236}">
                <a16:creationId xmlns:a16="http://schemas.microsoft.com/office/drawing/2014/main" id="{6A1373AB-DFAA-4A4A-9877-BA05963D7AEF}"/>
              </a:ext>
            </a:extLst>
          </p:cNvPr>
          <p:cNvSpPr>
            <a:spLocks noGrp="1"/>
          </p:cNvSpPr>
          <p:nvPr>
            <p:ph idx="1"/>
          </p:nvPr>
        </p:nvSpPr>
        <p:spPr/>
        <p:txBody>
          <a:bodyPr/>
          <a:lstStyle/>
          <a:p>
            <a:r>
              <a:rPr lang="en-US" dirty="0"/>
              <a:t>The axiom is: “Nothing gives what it does not have.”</a:t>
            </a:r>
          </a:p>
          <a:p>
            <a:r>
              <a:rPr lang="en-US" dirty="0"/>
              <a:t>An old-fashioned saying is: “you can’t get blood from a turnip”</a:t>
            </a:r>
          </a:p>
          <a:p>
            <a:r>
              <a:rPr lang="en-US" dirty="0"/>
              <a:t>That’s because a turnip has no blood to give.</a:t>
            </a:r>
          </a:p>
          <a:p>
            <a:r>
              <a:rPr lang="en-US" dirty="0"/>
              <a:t>But wait, doesn’t a fire give blackness to a paper, and can’t a five-foot man have a six-foot son, and doesn’t a chemistry book confer knowledge of chemistry while itself having none?</a:t>
            </a:r>
          </a:p>
        </p:txBody>
      </p:sp>
    </p:spTree>
    <p:extLst>
      <p:ext uri="{BB962C8B-B14F-4D97-AF65-F5344CB8AC3E}">
        <p14:creationId xmlns:p14="http://schemas.microsoft.com/office/powerpoint/2010/main" val="39945463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897C-D469-4050-AC8F-F0C869CAA804}"/>
              </a:ext>
            </a:extLst>
          </p:cNvPr>
          <p:cNvSpPr>
            <a:spLocks noGrp="1"/>
          </p:cNvSpPr>
          <p:nvPr>
            <p:ph type="title"/>
          </p:nvPr>
        </p:nvSpPr>
        <p:spPr/>
        <p:txBody>
          <a:bodyPr/>
          <a:lstStyle/>
          <a:p>
            <a:r>
              <a:rPr lang="en-US" dirty="0"/>
              <a:t>The Most Intensely Existing Thing</a:t>
            </a:r>
          </a:p>
        </p:txBody>
      </p:sp>
      <p:sp>
        <p:nvSpPr>
          <p:cNvPr id="3" name="Content Placeholder 2">
            <a:extLst>
              <a:ext uri="{FF2B5EF4-FFF2-40B4-BE49-F238E27FC236}">
                <a16:creationId xmlns:a16="http://schemas.microsoft.com/office/drawing/2014/main" id="{6A1373AB-DFAA-4A4A-9877-BA05963D7AEF}"/>
              </a:ext>
            </a:extLst>
          </p:cNvPr>
          <p:cNvSpPr>
            <a:spLocks noGrp="1"/>
          </p:cNvSpPr>
          <p:nvPr>
            <p:ph idx="1"/>
          </p:nvPr>
        </p:nvSpPr>
        <p:spPr/>
        <p:txBody>
          <a:bodyPr/>
          <a:lstStyle/>
          <a:p>
            <a:r>
              <a:rPr lang="en-US" dirty="0"/>
              <a:t>The fire does not really give blackness; it gives heat, which destroys the chemical composition of the paper.</a:t>
            </a:r>
          </a:p>
          <a:p>
            <a:r>
              <a:rPr lang="en-US" dirty="0"/>
              <a:t>The blackness is just the natural property of the resulting compounds.</a:t>
            </a:r>
          </a:p>
          <a:p>
            <a:r>
              <a:rPr lang="en-US" dirty="0"/>
              <a:t>Similarly, the other objections are not really objections.</a:t>
            </a:r>
          </a:p>
        </p:txBody>
      </p:sp>
    </p:spTree>
    <p:extLst>
      <p:ext uri="{BB962C8B-B14F-4D97-AF65-F5344CB8AC3E}">
        <p14:creationId xmlns:p14="http://schemas.microsoft.com/office/powerpoint/2010/main" val="15385631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897C-D469-4050-AC8F-F0C869CAA804}"/>
              </a:ext>
            </a:extLst>
          </p:cNvPr>
          <p:cNvSpPr>
            <a:spLocks noGrp="1"/>
          </p:cNvSpPr>
          <p:nvPr>
            <p:ph type="title"/>
          </p:nvPr>
        </p:nvSpPr>
        <p:spPr/>
        <p:txBody>
          <a:bodyPr/>
          <a:lstStyle/>
          <a:p>
            <a:r>
              <a:rPr lang="en-US" dirty="0"/>
              <a:t>The Most Intensely Existing Thing</a:t>
            </a:r>
          </a:p>
        </p:txBody>
      </p:sp>
      <p:sp>
        <p:nvSpPr>
          <p:cNvPr id="3" name="Content Placeholder 2">
            <a:extLst>
              <a:ext uri="{FF2B5EF4-FFF2-40B4-BE49-F238E27FC236}">
                <a16:creationId xmlns:a16="http://schemas.microsoft.com/office/drawing/2014/main" id="{6A1373AB-DFAA-4A4A-9877-BA05963D7AEF}"/>
              </a:ext>
            </a:extLst>
          </p:cNvPr>
          <p:cNvSpPr>
            <a:spLocks noGrp="1"/>
          </p:cNvSpPr>
          <p:nvPr>
            <p:ph idx="1"/>
          </p:nvPr>
        </p:nvSpPr>
        <p:spPr/>
        <p:txBody>
          <a:bodyPr/>
          <a:lstStyle/>
          <a:p>
            <a:r>
              <a:rPr lang="en-US" dirty="0"/>
              <a:t>Must the cause possess an actuality in the same way its effect will receive it?</a:t>
            </a:r>
          </a:p>
          <a:p>
            <a:r>
              <a:rPr lang="en-US" dirty="0"/>
              <a:t>Sometimes that happens, but not always.</a:t>
            </a:r>
          </a:p>
          <a:p>
            <a:r>
              <a:rPr lang="en-US" dirty="0"/>
              <a:t>When a teacher has finished teaching, her student might understand the matter exactly as she does.</a:t>
            </a:r>
          </a:p>
          <a:p>
            <a:r>
              <a:rPr lang="en-US" dirty="0"/>
              <a:t>But the plan of a house exists in the carpenter quite differently from the way it exists in the house itself.</a:t>
            </a:r>
          </a:p>
          <a:p>
            <a:endParaRPr lang="en-US" dirty="0"/>
          </a:p>
        </p:txBody>
      </p:sp>
    </p:spTree>
    <p:extLst>
      <p:ext uri="{BB962C8B-B14F-4D97-AF65-F5344CB8AC3E}">
        <p14:creationId xmlns:p14="http://schemas.microsoft.com/office/powerpoint/2010/main" val="3606834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897C-D469-4050-AC8F-F0C869CAA804}"/>
              </a:ext>
            </a:extLst>
          </p:cNvPr>
          <p:cNvSpPr>
            <a:spLocks noGrp="1"/>
          </p:cNvSpPr>
          <p:nvPr>
            <p:ph type="title"/>
          </p:nvPr>
        </p:nvSpPr>
        <p:spPr/>
        <p:txBody>
          <a:bodyPr/>
          <a:lstStyle/>
          <a:p>
            <a:r>
              <a:rPr lang="en-US" dirty="0"/>
              <a:t>The Most Intensely Existing Thing</a:t>
            </a:r>
          </a:p>
        </p:txBody>
      </p:sp>
      <p:sp>
        <p:nvSpPr>
          <p:cNvPr id="3" name="Content Placeholder 2">
            <a:extLst>
              <a:ext uri="{FF2B5EF4-FFF2-40B4-BE49-F238E27FC236}">
                <a16:creationId xmlns:a16="http://schemas.microsoft.com/office/drawing/2014/main" id="{6A1373AB-DFAA-4A4A-9877-BA05963D7AEF}"/>
              </a:ext>
            </a:extLst>
          </p:cNvPr>
          <p:cNvSpPr>
            <a:spLocks noGrp="1"/>
          </p:cNvSpPr>
          <p:nvPr>
            <p:ph idx="1"/>
          </p:nvPr>
        </p:nvSpPr>
        <p:spPr/>
        <p:txBody>
          <a:bodyPr/>
          <a:lstStyle/>
          <a:p>
            <a:r>
              <a:rPr lang="en-US" dirty="0"/>
              <a:t>If these differences between cause and effect are possible, is there any rule at all about the manner in which the cause must contain the effect?</a:t>
            </a:r>
          </a:p>
          <a:p>
            <a:r>
              <a:rPr lang="en-US" dirty="0"/>
              <a:t>There is.</a:t>
            </a:r>
          </a:p>
          <a:p>
            <a:r>
              <a:rPr lang="en-US" dirty="0"/>
              <a:t>The cause must contain the same type of actuality to be conferred upon the effect, either in the same way or else in a superior way.</a:t>
            </a:r>
          </a:p>
          <a:p>
            <a:endParaRPr lang="en-US" dirty="0"/>
          </a:p>
        </p:txBody>
      </p:sp>
    </p:spTree>
    <p:extLst>
      <p:ext uri="{BB962C8B-B14F-4D97-AF65-F5344CB8AC3E}">
        <p14:creationId xmlns:p14="http://schemas.microsoft.com/office/powerpoint/2010/main" val="16294717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897C-D469-4050-AC8F-F0C869CAA804}"/>
              </a:ext>
            </a:extLst>
          </p:cNvPr>
          <p:cNvSpPr>
            <a:spLocks noGrp="1"/>
          </p:cNvSpPr>
          <p:nvPr>
            <p:ph type="title"/>
          </p:nvPr>
        </p:nvSpPr>
        <p:spPr/>
        <p:txBody>
          <a:bodyPr/>
          <a:lstStyle/>
          <a:p>
            <a:r>
              <a:rPr lang="en-US" dirty="0"/>
              <a:t>The Most Intensely Existing Thing</a:t>
            </a:r>
          </a:p>
        </p:txBody>
      </p:sp>
      <p:sp>
        <p:nvSpPr>
          <p:cNvPr id="3" name="Content Placeholder 2">
            <a:extLst>
              <a:ext uri="{FF2B5EF4-FFF2-40B4-BE49-F238E27FC236}">
                <a16:creationId xmlns:a16="http://schemas.microsoft.com/office/drawing/2014/main" id="{6A1373AB-DFAA-4A4A-9877-BA05963D7AEF}"/>
              </a:ext>
            </a:extLst>
          </p:cNvPr>
          <p:cNvSpPr>
            <a:spLocks noGrp="1"/>
          </p:cNvSpPr>
          <p:nvPr>
            <p:ph idx="1"/>
          </p:nvPr>
        </p:nvSpPr>
        <p:spPr/>
        <p:txBody>
          <a:bodyPr/>
          <a:lstStyle/>
          <a:p>
            <a:r>
              <a:rPr lang="en-US" dirty="0"/>
              <a:t>It is possible for the cause to give exactly what it has.</a:t>
            </a:r>
          </a:p>
          <a:p>
            <a:r>
              <a:rPr lang="en-US" dirty="0"/>
              <a:t>But it is also possible for it to give something less than what it has or a part of what it has.</a:t>
            </a:r>
          </a:p>
          <a:p>
            <a:r>
              <a:rPr lang="en-US" dirty="0"/>
              <a:t>The teacher can communicate all her knowledge to the student if the student is able to receive it all.</a:t>
            </a:r>
          </a:p>
          <a:p>
            <a:r>
              <a:rPr lang="en-US" dirty="0"/>
              <a:t>But the carpenter cannot communicate all that is in his mind to the materials for a house.</a:t>
            </a:r>
          </a:p>
          <a:p>
            <a:r>
              <a:rPr lang="en-US" dirty="0"/>
              <a:t>He has many house plans in mind, but the lumber pile is capable of receiving only one.</a:t>
            </a:r>
          </a:p>
          <a:p>
            <a:endParaRPr lang="en-US" dirty="0"/>
          </a:p>
        </p:txBody>
      </p:sp>
    </p:spTree>
    <p:extLst>
      <p:ext uri="{BB962C8B-B14F-4D97-AF65-F5344CB8AC3E}">
        <p14:creationId xmlns:p14="http://schemas.microsoft.com/office/powerpoint/2010/main" val="15895273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897C-D469-4050-AC8F-F0C869CAA804}"/>
              </a:ext>
            </a:extLst>
          </p:cNvPr>
          <p:cNvSpPr>
            <a:spLocks noGrp="1"/>
          </p:cNvSpPr>
          <p:nvPr>
            <p:ph type="title"/>
          </p:nvPr>
        </p:nvSpPr>
        <p:spPr/>
        <p:txBody>
          <a:bodyPr/>
          <a:lstStyle/>
          <a:p>
            <a:r>
              <a:rPr lang="en-US" dirty="0"/>
              <a:t>The Most Intensely Existing Thing</a:t>
            </a:r>
          </a:p>
        </p:txBody>
      </p:sp>
      <p:sp>
        <p:nvSpPr>
          <p:cNvPr id="3" name="Content Placeholder 2">
            <a:extLst>
              <a:ext uri="{FF2B5EF4-FFF2-40B4-BE49-F238E27FC236}">
                <a16:creationId xmlns:a16="http://schemas.microsoft.com/office/drawing/2014/main" id="{6A1373AB-DFAA-4A4A-9877-BA05963D7AEF}"/>
              </a:ext>
            </a:extLst>
          </p:cNvPr>
          <p:cNvSpPr>
            <a:spLocks noGrp="1"/>
          </p:cNvSpPr>
          <p:nvPr>
            <p:ph idx="1"/>
          </p:nvPr>
        </p:nvSpPr>
        <p:spPr/>
        <p:txBody>
          <a:bodyPr/>
          <a:lstStyle/>
          <a:p>
            <a:r>
              <a:rPr lang="en-US" dirty="0"/>
              <a:t>The form of a house, as we find it in the house, limits its recipient to having just the form of the house and nothing else.</a:t>
            </a:r>
          </a:p>
          <a:p>
            <a:r>
              <a:rPr lang="en-US" dirty="0"/>
              <a:t>As it exists in the mind of the carpenter, the form of a house does not limit him to having just that one form.</a:t>
            </a:r>
          </a:p>
          <a:p>
            <a:r>
              <a:rPr lang="en-US" dirty="0"/>
              <a:t>In this way, the house plan in the mind of the carpenter has a mode of existence in the mind of the carpenter and later in the house, but its mode of being is less constricting in the first than in the second.</a:t>
            </a:r>
          </a:p>
          <a:p>
            <a:r>
              <a:rPr lang="en-US" dirty="0"/>
              <a:t>That is one way in which the actuality of the cause can surpass that of the effect.</a:t>
            </a:r>
          </a:p>
          <a:p>
            <a:endParaRPr lang="en-US" dirty="0"/>
          </a:p>
        </p:txBody>
      </p:sp>
    </p:spTree>
    <p:extLst>
      <p:ext uri="{BB962C8B-B14F-4D97-AF65-F5344CB8AC3E}">
        <p14:creationId xmlns:p14="http://schemas.microsoft.com/office/powerpoint/2010/main" val="565584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lstStyle/>
          <a:p>
            <a:r>
              <a:rPr lang="en-US" dirty="0"/>
              <a:t>While this </a:t>
            </a:r>
            <a:r>
              <a:rPr lang="en-US" dirty="0" err="1"/>
              <a:t>panhydrological</a:t>
            </a:r>
            <a:r>
              <a:rPr lang="en-US" dirty="0"/>
              <a:t> notion is not very sophisticated by our standards, Thales had several reasons for proposing it.</a:t>
            </a:r>
          </a:p>
          <a:p>
            <a:r>
              <a:rPr lang="en-US" dirty="0"/>
              <a:t>For one, there’s lots of water around; it is an abundant raw material.</a:t>
            </a:r>
          </a:p>
          <a:p>
            <a:r>
              <a:rPr lang="en-US" dirty="0"/>
              <a:t>Most of our world is covered with it.</a:t>
            </a:r>
          </a:p>
          <a:p>
            <a:r>
              <a:rPr lang="en-US" dirty="0"/>
              <a:t>And water can assume a surprising variety of appearances.</a:t>
            </a:r>
          </a:p>
        </p:txBody>
      </p:sp>
    </p:spTree>
    <p:extLst>
      <p:ext uri="{BB962C8B-B14F-4D97-AF65-F5344CB8AC3E}">
        <p14:creationId xmlns:p14="http://schemas.microsoft.com/office/powerpoint/2010/main" val="31863192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897C-D469-4050-AC8F-F0C869CAA804}"/>
              </a:ext>
            </a:extLst>
          </p:cNvPr>
          <p:cNvSpPr>
            <a:spLocks noGrp="1"/>
          </p:cNvSpPr>
          <p:nvPr>
            <p:ph type="title"/>
          </p:nvPr>
        </p:nvSpPr>
        <p:spPr/>
        <p:txBody>
          <a:bodyPr/>
          <a:lstStyle/>
          <a:p>
            <a:r>
              <a:rPr lang="en-US" dirty="0"/>
              <a:t>The Most Intensely Existing Thing</a:t>
            </a:r>
          </a:p>
        </p:txBody>
      </p:sp>
      <p:sp>
        <p:nvSpPr>
          <p:cNvPr id="3" name="Content Placeholder 2">
            <a:extLst>
              <a:ext uri="{FF2B5EF4-FFF2-40B4-BE49-F238E27FC236}">
                <a16:creationId xmlns:a16="http://schemas.microsoft.com/office/drawing/2014/main" id="{6A1373AB-DFAA-4A4A-9877-BA05963D7AEF}"/>
              </a:ext>
            </a:extLst>
          </p:cNvPr>
          <p:cNvSpPr>
            <a:spLocks noGrp="1"/>
          </p:cNvSpPr>
          <p:nvPr>
            <p:ph idx="1"/>
          </p:nvPr>
        </p:nvSpPr>
        <p:spPr/>
        <p:txBody>
          <a:bodyPr/>
          <a:lstStyle/>
          <a:p>
            <a:r>
              <a:rPr lang="en-US" dirty="0"/>
              <a:t>The actuality of the cause can also simply be more intense than it is in the effect.</a:t>
            </a:r>
          </a:p>
          <a:p>
            <a:r>
              <a:rPr lang="en-US" dirty="0"/>
              <a:t>The fire is hotter than the water it boils.</a:t>
            </a:r>
          </a:p>
          <a:p>
            <a:r>
              <a:rPr lang="en-US" dirty="0"/>
              <a:t>And it is always true that a cause possesses its actuality more self-sufficiently than its effect does, as long as the cause is actively causing.</a:t>
            </a:r>
          </a:p>
          <a:p>
            <a:r>
              <a:rPr lang="en-US" dirty="0"/>
              <a:t>So in one or more of these ways, the actuality in a cause can exceed the corresponding actuality in its effect, for the simple reason that a thing can give less than it has, but no more.</a:t>
            </a:r>
          </a:p>
          <a:p>
            <a:endParaRPr lang="en-US" dirty="0"/>
          </a:p>
        </p:txBody>
      </p:sp>
    </p:spTree>
    <p:extLst>
      <p:ext uri="{BB962C8B-B14F-4D97-AF65-F5344CB8AC3E}">
        <p14:creationId xmlns:p14="http://schemas.microsoft.com/office/powerpoint/2010/main" val="21731137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7E124-5EAF-4AC9-9453-67EF77CFC839}"/>
              </a:ext>
            </a:extLst>
          </p:cNvPr>
          <p:cNvSpPr>
            <a:spLocks noGrp="1"/>
          </p:cNvSpPr>
          <p:nvPr>
            <p:ph type="title"/>
          </p:nvPr>
        </p:nvSpPr>
        <p:spPr/>
        <p:txBody>
          <a:bodyPr/>
          <a:lstStyle/>
          <a:p>
            <a:r>
              <a:rPr lang="en-US" dirty="0"/>
              <a:t>The Supreme Being</a:t>
            </a:r>
          </a:p>
        </p:txBody>
      </p:sp>
      <p:sp>
        <p:nvSpPr>
          <p:cNvPr id="3" name="Content Placeholder 2">
            <a:extLst>
              <a:ext uri="{FF2B5EF4-FFF2-40B4-BE49-F238E27FC236}">
                <a16:creationId xmlns:a16="http://schemas.microsoft.com/office/drawing/2014/main" id="{F14DC7DD-83B2-4EF4-B1AC-3F13747F948E}"/>
              </a:ext>
            </a:extLst>
          </p:cNvPr>
          <p:cNvSpPr>
            <a:spLocks noGrp="1"/>
          </p:cNvSpPr>
          <p:nvPr>
            <p:ph idx="1"/>
          </p:nvPr>
        </p:nvSpPr>
        <p:spPr/>
        <p:txBody>
          <a:bodyPr>
            <a:normAutofit lnSpcReduction="10000"/>
          </a:bodyPr>
          <a:lstStyle/>
          <a:p>
            <a:r>
              <a:rPr lang="en-US" dirty="0"/>
              <a:t>The relevance of all of this to the first cause is straightforward.</a:t>
            </a:r>
          </a:p>
          <a:p>
            <a:r>
              <a:rPr lang="en-US" dirty="0"/>
              <a:t>The first cause produces all actualities in things.</a:t>
            </a:r>
          </a:p>
          <a:p>
            <a:r>
              <a:rPr lang="en-US" dirty="0"/>
              <a:t>Therefore, by the turnip axiom, the first cause possesses in itself all types of actualities found in things.</a:t>
            </a:r>
          </a:p>
          <a:p>
            <a:r>
              <a:rPr lang="en-US" dirty="0"/>
              <a:t>And that makes the first cause the supreme being, the most intensely existing thing.</a:t>
            </a:r>
          </a:p>
          <a:p>
            <a:r>
              <a:rPr lang="en-US" dirty="0"/>
              <a:t>A common objection to this would be that the first cause then must contain deficiencies.</a:t>
            </a:r>
          </a:p>
          <a:p>
            <a:r>
              <a:rPr lang="en-US" dirty="0"/>
              <a:t>But deficits and deficiencies are not really actualities existing in the world as much as absences of actualities that could, but don’t exist.</a:t>
            </a:r>
          </a:p>
        </p:txBody>
      </p:sp>
    </p:spTree>
    <p:extLst>
      <p:ext uri="{BB962C8B-B14F-4D97-AF65-F5344CB8AC3E}">
        <p14:creationId xmlns:p14="http://schemas.microsoft.com/office/powerpoint/2010/main" val="5288638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C656B-02A1-45B0-BE55-74C0624B9A36}"/>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94553323-91A7-4A5D-A5EE-DC4883918063}"/>
              </a:ext>
            </a:extLst>
          </p:cNvPr>
          <p:cNvSpPr>
            <a:spLocks noGrp="1"/>
          </p:cNvSpPr>
          <p:nvPr>
            <p:ph idx="1"/>
          </p:nvPr>
        </p:nvSpPr>
        <p:spPr/>
        <p:txBody>
          <a:bodyPr/>
          <a:lstStyle/>
          <a:p>
            <a:r>
              <a:rPr lang="en-US" dirty="0"/>
              <a:t>Deduction 13</a:t>
            </a:r>
          </a:p>
          <a:p>
            <a:pPr lvl="1"/>
            <a:r>
              <a:rPr lang="en-US" dirty="0"/>
              <a:t>A principal productive cause </a:t>
            </a:r>
            <a:r>
              <a:rPr lang="en-US" dirty="0" err="1"/>
              <a:t>precontains</a:t>
            </a:r>
            <a:r>
              <a:rPr lang="en-US" dirty="0"/>
              <a:t> in itself (in a simpler and superior way) whatever actualities it causes in other things (turnip axiom).</a:t>
            </a:r>
          </a:p>
          <a:p>
            <a:pPr lvl="1"/>
            <a:r>
              <a:rPr lang="en-US" dirty="0"/>
              <a:t>The first cause is the principal productive cause of all actualities in all things (deduction 6).</a:t>
            </a:r>
          </a:p>
          <a:p>
            <a:pPr lvl="1"/>
            <a:r>
              <a:rPr lang="en-US" dirty="0"/>
              <a:t>Therefore, the first cause </a:t>
            </a:r>
            <a:r>
              <a:rPr lang="en-US" dirty="0" err="1"/>
              <a:t>precontains</a:t>
            </a:r>
            <a:r>
              <a:rPr lang="en-US" dirty="0"/>
              <a:t> in itself (in a simpler and superior way) all actualities in all things.</a:t>
            </a:r>
          </a:p>
          <a:p>
            <a:pPr lvl="1"/>
            <a:r>
              <a:rPr lang="en-US" dirty="0"/>
              <a:t>Corollary: Consequently (deductions 9 and 13), when some actuality that we can name (such as “exists” or “acts”) need not include any potential or limitation in its meaning (as “changes” or “cat” must), then that actuality must be attributed to the first cause.</a:t>
            </a:r>
          </a:p>
          <a:p>
            <a:pPr lvl="1"/>
            <a:endParaRPr lang="en-US" dirty="0"/>
          </a:p>
        </p:txBody>
      </p:sp>
    </p:spTree>
    <p:extLst>
      <p:ext uri="{BB962C8B-B14F-4D97-AF65-F5344CB8AC3E}">
        <p14:creationId xmlns:p14="http://schemas.microsoft.com/office/powerpoint/2010/main" val="23894915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878B-5328-4E03-ABCE-0DDA05B8F794}"/>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38AF047D-4552-454E-894D-09D6ACC96E98}"/>
              </a:ext>
            </a:extLst>
          </p:cNvPr>
          <p:cNvSpPr>
            <a:spLocks noGrp="1"/>
          </p:cNvSpPr>
          <p:nvPr>
            <p:ph idx="1"/>
          </p:nvPr>
        </p:nvSpPr>
        <p:spPr/>
        <p:txBody>
          <a:bodyPr/>
          <a:lstStyle/>
          <a:p>
            <a:r>
              <a:rPr lang="en-US" dirty="0"/>
              <a:t>Deduction 14:</a:t>
            </a:r>
          </a:p>
          <a:p>
            <a:pPr lvl="1"/>
            <a:r>
              <a:rPr lang="en-US" dirty="0"/>
              <a:t>When some actuality that we can name need not include any potential or limitation in its meaning, then that actuality must be attributed to the first cause (corollary to deduction 13).</a:t>
            </a:r>
          </a:p>
          <a:p>
            <a:pPr lvl="1"/>
            <a:r>
              <a:rPr lang="en-US" dirty="0"/>
              <a:t>“Intelligence” is an actuality that we can name that need not include any potential or limitation in its meaning (since what understands all things, not just some, and actually understands them and is not merely potential to understanding them, would still deserve to be called “intelligent”).</a:t>
            </a:r>
          </a:p>
          <a:p>
            <a:pPr lvl="1"/>
            <a:r>
              <a:rPr lang="en-US" dirty="0"/>
              <a:t>Therefore, intelligence must be attributed to the first cause.</a:t>
            </a:r>
          </a:p>
        </p:txBody>
      </p:sp>
    </p:spTree>
    <p:extLst>
      <p:ext uri="{BB962C8B-B14F-4D97-AF65-F5344CB8AC3E}">
        <p14:creationId xmlns:p14="http://schemas.microsoft.com/office/powerpoint/2010/main" val="30312400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8998-5C08-40A2-8BCC-D1746F18D267}"/>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8BF07D53-9AC8-4570-A84E-8C4027F64B14}"/>
              </a:ext>
            </a:extLst>
          </p:cNvPr>
          <p:cNvSpPr>
            <a:spLocks noGrp="1"/>
          </p:cNvSpPr>
          <p:nvPr>
            <p:ph idx="1"/>
          </p:nvPr>
        </p:nvSpPr>
        <p:spPr/>
        <p:txBody>
          <a:bodyPr/>
          <a:lstStyle/>
          <a:p>
            <a:r>
              <a:rPr lang="en-US" dirty="0"/>
              <a:t>Deduction 15</a:t>
            </a:r>
          </a:p>
          <a:p>
            <a:pPr lvl="1"/>
            <a:r>
              <a:rPr lang="en-US" dirty="0"/>
              <a:t>If the world is made by an intelligence, then it is designed, and the appearance of purpose and beauty in it and many of its parts is not illusory but real.</a:t>
            </a:r>
          </a:p>
          <a:p>
            <a:pPr lvl="1"/>
            <a:r>
              <a:rPr lang="en-US" dirty="0"/>
              <a:t>The world is made by an intelligence (deductions 11 and 14).</a:t>
            </a:r>
          </a:p>
          <a:p>
            <a:pPr lvl="1"/>
            <a:r>
              <a:rPr lang="en-US" dirty="0"/>
              <a:t>Therefore, the world is designed, and the appearance of purpose and beauty in it and many of its parts is not illusory but real.</a:t>
            </a:r>
          </a:p>
        </p:txBody>
      </p:sp>
    </p:spTree>
    <p:extLst>
      <p:ext uri="{BB962C8B-B14F-4D97-AF65-F5344CB8AC3E}">
        <p14:creationId xmlns:p14="http://schemas.microsoft.com/office/powerpoint/2010/main" val="10316348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FBE68-F619-4714-88B2-2990DC39746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B9EA5A9E-DEC2-4712-BC1F-F960C02D6581}"/>
              </a:ext>
            </a:extLst>
          </p:cNvPr>
          <p:cNvSpPr>
            <a:spLocks noGrp="1"/>
          </p:cNvSpPr>
          <p:nvPr>
            <p:ph idx="1"/>
          </p:nvPr>
        </p:nvSpPr>
        <p:spPr/>
        <p:txBody>
          <a:bodyPr/>
          <a:lstStyle/>
          <a:p>
            <a:r>
              <a:rPr lang="en-US" dirty="0"/>
              <a:t>Deduction 16:</a:t>
            </a:r>
          </a:p>
          <a:p>
            <a:pPr lvl="1"/>
            <a:r>
              <a:rPr lang="en-US" dirty="0"/>
              <a:t>A god is a supernatural intelligence who deliberately designed and created the universe and everything in it, including us.</a:t>
            </a:r>
          </a:p>
          <a:p>
            <a:pPr lvl="1"/>
            <a:r>
              <a:rPr lang="en-US" dirty="0"/>
              <a:t>A supernatural intelligence who deliberately designed and created the universe and everything in it, including us, exists (deductions 1-15).</a:t>
            </a:r>
          </a:p>
          <a:p>
            <a:pPr lvl="1"/>
            <a:r>
              <a:rPr lang="en-US" dirty="0"/>
              <a:t>Therefore, a god exists.</a:t>
            </a:r>
          </a:p>
        </p:txBody>
      </p:sp>
    </p:spTree>
    <p:extLst>
      <p:ext uri="{BB962C8B-B14F-4D97-AF65-F5344CB8AC3E}">
        <p14:creationId xmlns:p14="http://schemas.microsoft.com/office/powerpoint/2010/main" val="42469880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FBE68-F619-4714-88B2-2990DC39746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B9EA5A9E-DEC2-4712-BC1F-F960C02D6581}"/>
              </a:ext>
            </a:extLst>
          </p:cNvPr>
          <p:cNvSpPr>
            <a:spLocks noGrp="1"/>
          </p:cNvSpPr>
          <p:nvPr>
            <p:ph idx="1"/>
          </p:nvPr>
        </p:nvSpPr>
        <p:spPr/>
        <p:txBody>
          <a:bodyPr/>
          <a:lstStyle/>
          <a:p>
            <a:r>
              <a:rPr lang="en-US" dirty="0"/>
              <a:t>Deduction 17:</a:t>
            </a:r>
          </a:p>
          <a:p>
            <a:pPr lvl="1"/>
            <a:r>
              <a:rPr lang="en-US" dirty="0"/>
              <a:t>God without the indefinite article (i.e., god as opposed to a god) means an intelligent immortal who alone is uncaused and who gives existence to all other things besides himself.</a:t>
            </a:r>
          </a:p>
          <a:p>
            <a:pPr lvl="1"/>
            <a:r>
              <a:rPr lang="en-US" dirty="0"/>
              <a:t>An intelligent immortal who alone is uncaused and who gives existence to all other things besides himself exists (deductions 5, 6, and 16).</a:t>
            </a:r>
          </a:p>
          <a:p>
            <a:pPr lvl="1"/>
            <a:r>
              <a:rPr lang="en-US" dirty="0"/>
              <a:t>Therefore, god exists.</a:t>
            </a:r>
          </a:p>
        </p:txBody>
      </p:sp>
    </p:spTree>
    <p:extLst>
      <p:ext uri="{BB962C8B-B14F-4D97-AF65-F5344CB8AC3E}">
        <p14:creationId xmlns:p14="http://schemas.microsoft.com/office/powerpoint/2010/main" val="41926387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F3AC9-3267-4846-A4BB-9A9048029ED2}"/>
              </a:ext>
            </a:extLst>
          </p:cNvPr>
          <p:cNvSpPr>
            <a:spLocks noGrp="1"/>
          </p:cNvSpPr>
          <p:nvPr>
            <p:ph type="title"/>
          </p:nvPr>
        </p:nvSpPr>
        <p:spPr/>
        <p:txBody>
          <a:bodyPr/>
          <a:lstStyle/>
          <a:p>
            <a:r>
              <a:rPr lang="en-US" dirty="0"/>
              <a:t>Modern Physics and Ancient Faith</a:t>
            </a:r>
          </a:p>
        </p:txBody>
      </p:sp>
      <p:sp>
        <p:nvSpPr>
          <p:cNvPr id="3" name="Content Placeholder 2">
            <a:extLst>
              <a:ext uri="{FF2B5EF4-FFF2-40B4-BE49-F238E27FC236}">
                <a16:creationId xmlns:a16="http://schemas.microsoft.com/office/drawing/2014/main" id="{9EF9F8B1-5CC8-4F6D-BB4B-2936616BBFE5}"/>
              </a:ext>
            </a:extLst>
          </p:cNvPr>
          <p:cNvSpPr>
            <a:spLocks noGrp="1"/>
          </p:cNvSpPr>
          <p:nvPr>
            <p:ph idx="1"/>
          </p:nvPr>
        </p:nvSpPr>
        <p:spPr/>
        <p:txBody>
          <a:bodyPr/>
          <a:lstStyle/>
          <a:p>
            <a:r>
              <a:rPr lang="en-US" dirty="0"/>
              <a:t>All of this connects beautifully to Modern Physics.</a:t>
            </a:r>
          </a:p>
          <a:p>
            <a:r>
              <a:rPr lang="en-US" dirty="0"/>
              <a:t>Let’s think about what we can learn about the first cause, the turnip axiom, and the mind of God from looking at the Universe.</a:t>
            </a:r>
          </a:p>
        </p:txBody>
      </p:sp>
    </p:spTree>
    <p:extLst>
      <p:ext uri="{BB962C8B-B14F-4D97-AF65-F5344CB8AC3E}">
        <p14:creationId xmlns:p14="http://schemas.microsoft.com/office/powerpoint/2010/main" val="29487542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27C48-177F-4D49-8F21-CD0586D5FBB5}"/>
              </a:ext>
            </a:extLst>
          </p:cNvPr>
          <p:cNvSpPr>
            <a:spLocks noGrp="1"/>
          </p:cNvSpPr>
          <p:nvPr>
            <p:ph type="title"/>
          </p:nvPr>
        </p:nvSpPr>
        <p:spPr/>
        <p:txBody>
          <a:bodyPr/>
          <a:lstStyle/>
          <a:p>
            <a:r>
              <a:rPr lang="en-US" dirty="0"/>
              <a:t>Two Ways to Think about the Laws of Nature</a:t>
            </a:r>
          </a:p>
        </p:txBody>
      </p:sp>
      <p:sp>
        <p:nvSpPr>
          <p:cNvPr id="3" name="Content Placeholder 2">
            <a:extLst>
              <a:ext uri="{FF2B5EF4-FFF2-40B4-BE49-F238E27FC236}">
                <a16:creationId xmlns:a16="http://schemas.microsoft.com/office/drawing/2014/main" id="{A32264FA-9768-4147-A45C-397B992263AE}"/>
              </a:ext>
            </a:extLst>
          </p:cNvPr>
          <p:cNvSpPr>
            <a:spLocks noGrp="1"/>
          </p:cNvSpPr>
          <p:nvPr>
            <p:ph idx="1"/>
          </p:nvPr>
        </p:nvSpPr>
        <p:spPr/>
        <p:txBody>
          <a:bodyPr/>
          <a:lstStyle/>
          <a:p>
            <a:r>
              <a:rPr lang="en-US" dirty="0"/>
              <a:t>The old argument from design is based on the idea that if something is arranged then somebody arranged it.</a:t>
            </a:r>
          </a:p>
          <a:p>
            <a:r>
              <a:rPr lang="en-US" dirty="0"/>
              <a:t>If one were to enter a hall and find hundreds of folding chairs neatly set up in evenly spaced ranks and files, one would feel quite justified in inferring that someone had arranged the chairs that way.</a:t>
            </a:r>
          </a:p>
          <a:p>
            <a:r>
              <a:rPr lang="en-US" dirty="0"/>
              <a:t>Once can imagine, however, that a person might object to this obvious inference, and suggest instead that the chairs are merely obeying some Law of Chairs.</a:t>
            </a:r>
          </a:p>
        </p:txBody>
      </p:sp>
    </p:spTree>
    <p:extLst>
      <p:ext uri="{BB962C8B-B14F-4D97-AF65-F5344CB8AC3E}">
        <p14:creationId xmlns:p14="http://schemas.microsoft.com/office/powerpoint/2010/main" val="40973758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27C48-177F-4D49-8F21-CD0586D5FBB5}"/>
              </a:ext>
            </a:extLst>
          </p:cNvPr>
          <p:cNvSpPr>
            <a:spLocks noGrp="1"/>
          </p:cNvSpPr>
          <p:nvPr>
            <p:ph type="title"/>
          </p:nvPr>
        </p:nvSpPr>
        <p:spPr/>
        <p:txBody>
          <a:bodyPr/>
          <a:lstStyle/>
          <a:p>
            <a:r>
              <a:rPr lang="en-US" dirty="0"/>
              <a:t>Two Ways to Think about the Laws of Nature</a:t>
            </a:r>
          </a:p>
        </p:txBody>
      </p:sp>
      <p:sp>
        <p:nvSpPr>
          <p:cNvPr id="3" name="Content Placeholder 2">
            <a:extLst>
              <a:ext uri="{FF2B5EF4-FFF2-40B4-BE49-F238E27FC236}">
                <a16:creationId xmlns:a16="http://schemas.microsoft.com/office/drawing/2014/main" id="{A32264FA-9768-4147-A45C-397B992263AE}"/>
              </a:ext>
            </a:extLst>
          </p:cNvPr>
          <p:cNvSpPr>
            <a:spLocks noGrp="1"/>
          </p:cNvSpPr>
          <p:nvPr>
            <p:ph idx="1"/>
          </p:nvPr>
        </p:nvSpPr>
        <p:spPr/>
        <p:txBody>
          <a:bodyPr/>
          <a:lstStyle/>
          <a:p>
            <a:r>
              <a:rPr lang="en-US" dirty="0"/>
              <a:t>Most people would regard that as an absurd suggestion.</a:t>
            </a:r>
          </a:p>
          <a:p>
            <a:r>
              <a:rPr lang="en-US" dirty="0"/>
              <a:t>Of course, it is true that the chairs in the hall are obeying a “law”, in the sense that the positions of the chairs follow a precise mathematical rule or formula.</a:t>
            </a:r>
          </a:p>
          <a:p>
            <a:r>
              <a:rPr lang="en-US" dirty="0"/>
              <a:t>But that is just another way of saying that the placement of chairs exhibits a pattern. The “law” in question does not explain the pattern, it merely states the pattern.</a:t>
            </a:r>
          </a:p>
          <a:p>
            <a:r>
              <a:rPr lang="en-US" dirty="0"/>
              <a:t>It does not tell us why the patters is there.</a:t>
            </a:r>
          </a:p>
        </p:txBody>
      </p:sp>
    </p:spTree>
    <p:extLst>
      <p:ext uri="{BB962C8B-B14F-4D97-AF65-F5344CB8AC3E}">
        <p14:creationId xmlns:p14="http://schemas.microsoft.com/office/powerpoint/2010/main" val="2450871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normAutofit fontScale="92500"/>
          </a:bodyPr>
          <a:lstStyle/>
          <a:p>
            <a:r>
              <a:rPr lang="en-US" dirty="0"/>
              <a:t>Even ordinary experience reveals that water, a liquid, can become a solid or a gas.</a:t>
            </a:r>
          </a:p>
          <a:p>
            <a:r>
              <a:rPr lang="en-US" dirty="0"/>
              <a:t>All living things depend on it, both taking it in and “making water” later.</a:t>
            </a:r>
          </a:p>
          <a:p>
            <a:r>
              <a:rPr lang="en-US" dirty="0"/>
              <a:t>It has no flavor or odor or color of its own, but seems to be ready to receive any of these qualities.</a:t>
            </a:r>
          </a:p>
          <a:p>
            <a:r>
              <a:rPr lang="en-US" dirty="0"/>
              <a:t>All in all, water was a good first guess as the natural material underlying all things.</a:t>
            </a:r>
          </a:p>
          <a:p>
            <a:r>
              <a:rPr lang="en-US" dirty="0"/>
              <a:t>Leaving aside any question of the quantitative laws governing its transformations, the all-is-water theory was more like than unlike the modern idea that all things are matter, or energy, or some such thing.</a:t>
            </a:r>
          </a:p>
        </p:txBody>
      </p:sp>
    </p:spTree>
    <p:extLst>
      <p:ext uri="{BB962C8B-B14F-4D97-AF65-F5344CB8AC3E}">
        <p14:creationId xmlns:p14="http://schemas.microsoft.com/office/powerpoint/2010/main" val="22127237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27C48-177F-4D49-8F21-CD0586D5FBB5}"/>
              </a:ext>
            </a:extLst>
          </p:cNvPr>
          <p:cNvSpPr>
            <a:spLocks noGrp="1"/>
          </p:cNvSpPr>
          <p:nvPr>
            <p:ph type="title"/>
          </p:nvPr>
        </p:nvSpPr>
        <p:spPr/>
        <p:txBody>
          <a:bodyPr/>
          <a:lstStyle/>
          <a:p>
            <a:r>
              <a:rPr lang="en-US" dirty="0"/>
              <a:t>Two Ways to Think about the Laws of Nature</a:t>
            </a:r>
          </a:p>
        </p:txBody>
      </p:sp>
      <p:sp>
        <p:nvSpPr>
          <p:cNvPr id="3" name="Content Placeholder 2">
            <a:extLst>
              <a:ext uri="{FF2B5EF4-FFF2-40B4-BE49-F238E27FC236}">
                <a16:creationId xmlns:a16="http://schemas.microsoft.com/office/drawing/2014/main" id="{A32264FA-9768-4147-A45C-397B992263AE}"/>
              </a:ext>
            </a:extLst>
          </p:cNvPr>
          <p:cNvSpPr>
            <a:spLocks noGrp="1"/>
          </p:cNvSpPr>
          <p:nvPr>
            <p:ph idx="1"/>
          </p:nvPr>
        </p:nvSpPr>
        <p:spPr/>
        <p:txBody>
          <a:bodyPr/>
          <a:lstStyle/>
          <a:p>
            <a:r>
              <a:rPr lang="en-US" dirty="0"/>
              <a:t>The critical point is that the laws of nature are not like the laws of logic (non-contradiction) or the laws of arithmetic (fundamental theorem of arithmetic) in that they have to be true.</a:t>
            </a:r>
          </a:p>
          <a:p>
            <a:r>
              <a:rPr lang="en-US" dirty="0"/>
              <a:t>Rather, the laws of nature are simply patterns which we discover empirically in the world around us, but which could have been otherwise.</a:t>
            </a:r>
          </a:p>
        </p:txBody>
      </p:sp>
    </p:spTree>
    <p:extLst>
      <p:ext uri="{BB962C8B-B14F-4D97-AF65-F5344CB8AC3E}">
        <p14:creationId xmlns:p14="http://schemas.microsoft.com/office/powerpoint/2010/main" val="42518003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4C57-E0A6-4735-912D-E8C33230680F}"/>
              </a:ext>
            </a:extLst>
          </p:cNvPr>
          <p:cNvSpPr>
            <a:spLocks noGrp="1"/>
          </p:cNvSpPr>
          <p:nvPr>
            <p:ph type="title"/>
          </p:nvPr>
        </p:nvSpPr>
        <p:spPr/>
        <p:txBody>
          <a:bodyPr/>
          <a:lstStyle/>
          <a:p>
            <a:r>
              <a:rPr lang="en-US" dirty="0"/>
              <a:t>In Science, Order comes from Order</a:t>
            </a:r>
          </a:p>
        </p:txBody>
      </p:sp>
      <p:sp>
        <p:nvSpPr>
          <p:cNvPr id="3" name="Content Placeholder 2">
            <a:extLst>
              <a:ext uri="{FF2B5EF4-FFF2-40B4-BE49-F238E27FC236}">
                <a16:creationId xmlns:a16="http://schemas.microsoft.com/office/drawing/2014/main" id="{0FFE4276-4D1B-4D59-A96E-851EFA885991}"/>
              </a:ext>
            </a:extLst>
          </p:cNvPr>
          <p:cNvSpPr>
            <a:spLocks noGrp="1"/>
          </p:cNvSpPr>
          <p:nvPr>
            <p:ph idx="1"/>
          </p:nvPr>
        </p:nvSpPr>
        <p:spPr/>
        <p:txBody>
          <a:bodyPr>
            <a:normAutofit/>
          </a:bodyPr>
          <a:lstStyle/>
          <a:p>
            <a:r>
              <a:rPr lang="en-US" dirty="0"/>
              <a:t>Let us imagine that we have a cardboard box with some marbles rolling around in the bottom of it.</a:t>
            </a:r>
          </a:p>
          <a:p>
            <a:r>
              <a:rPr lang="en-US" dirty="0"/>
              <a:t>The marbles will tend to have a rather random distribution and roll around aimlessly.</a:t>
            </a:r>
          </a:p>
          <a:p>
            <a:r>
              <a:rPr lang="en-US" dirty="0"/>
              <a:t>But, if we tilt the box slightly the marbles will all roll into one corner and we will see a pattern emerge – at least if we do a little jiggling of the box so that the marbles settle as much as they can.</a:t>
            </a:r>
          </a:p>
          <a:p>
            <a:r>
              <a:rPr lang="en-US" dirty="0"/>
              <a:t>The pattern that will emerge is called the “hexagonal closest packing” pattern. It is the same pattern one sees in a honeycomb.</a:t>
            </a:r>
          </a:p>
        </p:txBody>
      </p:sp>
    </p:spTree>
    <p:extLst>
      <p:ext uri="{BB962C8B-B14F-4D97-AF65-F5344CB8AC3E}">
        <p14:creationId xmlns:p14="http://schemas.microsoft.com/office/powerpoint/2010/main" val="32834430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4C57-E0A6-4735-912D-E8C33230680F}"/>
              </a:ext>
            </a:extLst>
          </p:cNvPr>
          <p:cNvSpPr>
            <a:spLocks noGrp="1"/>
          </p:cNvSpPr>
          <p:nvPr>
            <p:ph type="title"/>
          </p:nvPr>
        </p:nvSpPr>
        <p:spPr/>
        <p:txBody>
          <a:bodyPr/>
          <a:lstStyle/>
          <a:p>
            <a:r>
              <a:rPr lang="en-US" dirty="0"/>
              <a:t>In Science, Order comes from Order</a:t>
            </a:r>
          </a:p>
        </p:txBody>
      </p:sp>
      <p:sp>
        <p:nvSpPr>
          <p:cNvPr id="3" name="Content Placeholder 2">
            <a:extLst>
              <a:ext uri="{FF2B5EF4-FFF2-40B4-BE49-F238E27FC236}">
                <a16:creationId xmlns:a16="http://schemas.microsoft.com/office/drawing/2014/main" id="{0FFE4276-4D1B-4D59-A96E-851EFA885991}"/>
              </a:ext>
            </a:extLst>
          </p:cNvPr>
          <p:cNvSpPr>
            <a:spLocks noGrp="1"/>
          </p:cNvSpPr>
          <p:nvPr>
            <p:ph idx="1"/>
          </p:nvPr>
        </p:nvSpPr>
        <p:spPr/>
        <p:txBody>
          <a:bodyPr>
            <a:normAutofit/>
          </a:bodyPr>
          <a:lstStyle/>
          <a:p>
            <a:r>
              <a:rPr lang="en-US" dirty="0"/>
              <a:t>But if we do a similar thing with my living room – if I were to hire a huge crane to come and tilt it so that everything slid into a corner – I would not end up with an orderly pattern.</a:t>
            </a:r>
          </a:p>
          <a:p>
            <a:r>
              <a:rPr lang="en-US" dirty="0"/>
              <a:t>I would find, instead, that the lamps, the furniture, the toys, and so on, would pile up into a jumbled heap.</a:t>
            </a:r>
          </a:p>
          <a:p>
            <a:r>
              <a:rPr lang="en-US" dirty="0"/>
              <a:t>Why, then, don’t the marbles form a jumbled heap?</a:t>
            </a:r>
          </a:p>
          <a:p>
            <a:r>
              <a:rPr lang="en-US" dirty="0"/>
              <a:t>Part of the reason is that, unlike the objects in my living room, the marbles all have exactly the same size and shape.</a:t>
            </a:r>
          </a:p>
        </p:txBody>
      </p:sp>
    </p:spTree>
    <p:extLst>
      <p:ext uri="{BB962C8B-B14F-4D97-AF65-F5344CB8AC3E}">
        <p14:creationId xmlns:p14="http://schemas.microsoft.com/office/powerpoint/2010/main" val="9809564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4C57-E0A6-4735-912D-E8C33230680F}"/>
              </a:ext>
            </a:extLst>
          </p:cNvPr>
          <p:cNvSpPr>
            <a:spLocks noGrp="1"/>
          </p:cNvSpPr>
          <p:nvPr>
            <p:ph type="title"/>
          </p:nvPr>
        </p:nvSpPr>
        <p:spPr/>
        <p:txBody>
          <a:bodyPr/>
          <a:lstStyle/>
          <a:p>
            <a:r>
              <a:rPr lang="en-US" dirty="0"/>
              <a:t>In Science, Order comes from Order</a:t>
            </a:r>
          </a:p>
        </p:txBody>
      </p:sp>
      <p:sp>
        <p:nvSpPr>
          <p:cNvPr id="3" name="Content Placeholder 2">
            <a:extLst>
              <a:ext uri="{FF2B5EF4-FFF2-40B4-BE49-F238E27FC236}">
                <a16:creationId xmlns:a16="http://schemas.microsoft.com/office/drawing/2014/main" id="{0FFE4276-4D1B-4D59-A96E-851EFA885991}"/>
              </a:ext>
            </a:extLst>
          </p:cNvPr>
          <p:cNvSpPr>
            <a:spLocks noGrp="1"/>
          </p:cNvSpPr>
          <p:nvPr>
            <p:ph idx="1"/>
          </p:nvPr>
        </p:nvSpPr>
        <p:spPr/>
        <p:txBody>
          <a:bodyPr>
            <a:normAutofit/>
          </a:bodyPr>
          <a:lstStyle/>
          <a:p>
            <a:r>
              <a:rPr lang="en-US" dirty="0"/>
              <a:t>But this is not the whole story.</a:t>
            </a:r>
          </a:p>
          <a:p>
            <a:r>
              <a:rPr lang="en-US" dirty="0"/>
              <a:t>After all, if I were to put a lot of identical spoons, say, in the bottom of a box and tilt it, the spoons would still form a jumbled heap.</a:t>
            </a:r>
          </a:p>
          <a:p>
            <a:r>
              <a:rPr lang="en-US" dirty="0"/>
              <a:t>A crucial fact is that the marbles not only all have the same shape, but that that shape is a particularly simple and symmetrical one: the sphere.</a:t>
            </a:r>
          </a:p>
          <a:p>
            <a:r>
              <a:rPr lang="en-US" dirty="0"/>
              <a:t>In fact, the sphere is the most symmetrical three-dimensional shape possible, because it looks exactly the same from any angle.</a:t>
            </a:r>
          </a:p>
        </p:txBody>
      </p:sp>
    </p:spTree>
    <p:extLst>
      <p:ext uri="{BB962C8B-B14F-4D97-AF65-F5344CB8AC3E}">
        <p14:creationId xmlns:p14="http://schemas.microsoft.com/office/powerpoint/2010/main" val="24483633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4C57-E0A6-4735-912D-E8C33230680F}"/>
              </a:ext>
            </a:extLst>
          </p:cNvPr>
          <p:cNvSpPr>
            <a:spLocks noGrp="1"/>
          </p:cNvSpPr>
          <p:nvPr>
            <p:ph type="title"/>
          </p:nvPr>
        </p:nvSpPr>
        <p:spPr/>
        <p:txBody>
          <a:bodyPr/>
          <a:lstStyle/>
          <a:p>
            <a:r>
              <a:rPr lang="en-US" dirty="0"/>
              <a:t>In Science, Order comes from Order</a:t>
            </a:r>
          </a:p>
        </p:txBody>
      </p:sp>
      <p:sp>
        <p:nvSpPr>
          <p:cNvPr id="3" name="Content Placeholder 2">
            <a:extLst>
              <a:ext uri="{FF2B5EF4-FFF2-40B4-BE49-F238E27FC236}">
                <a16:creationId xmlns:a16="http://schemas.microsoft.com/office/drawing/2014/main" id="{0FFE4276-4D1B-4D59-A96E-851EFA885991}"/>
              </a:ext>
            </a:extLst>
          </p:cNvPr>
          <p:cNvSpPr>
            <a:spLocks noGrp="1"/>
          </p:cNvSpPr>
          <p:nvPr>
            <p:ph idx="1"/>
          </p:nvPr>
        </p:nvSpPr>
        <p:spPr/>
        <p:txBody>
          <a:bodyPr>
            <a:normAutofit/>
          </a:bodyPr>
          <a:lstStyle/>
          <a:p>
            <a:r>
              <a:rPr lang="en-US" dirty="0"/>
              <a:t>So when the marbles fall into the corner it does not matter very much how they fall.</a:t>
            </a:r>
          </a:p>
          <a:p>
            <a:r>
              <a:rPr lang="en-US" dirty="0"/>
              <a:t>Spoons or furniture pointing every which way will look like a jumble.</a:t>
            </a:r>
          </a:p>
          <a:p>
            <a:r>
              <a:rPr lang="en-US" dirty="0"/>
              <a:t>But spheres cannot point every which way, because no matter which way a sphere is turned it looks just the same.</a:t>
            </a:r>
          </a:p>
        </p:txBody>
      </p:sp>
    </p:spTree>
    <p:extLst>
      <p:ext uri="{BB962C8B-B14F-4D97-AF65-F5344CB8AC3E}">
        <p14:creationId xmlns:p14="http://schemas.microsoft.com/office/powerpoint/2010/main" val="10760868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CF356-429A-4AE2-B8BE-EC55E95A81D5}"/>
              </a:ext>
            </a:extLst>
          </p:cNvPr>
          <p:cNvSpPr>
            <a:spLocks noGrp="1"/>
          </p:cNvSpPr>
          <p:nvPr>
            <p:ph type="title"/>
          </p:nvPr>
        </p:nvSpPr>
        <p:spPr/>
        <p:txBody>
          <a:bodyPr/>
          <a:lstStyle/>
          <a:p>
            <a:r>
              <a:rPr lang="en-US" dirty="0"/>
              <a:t>In Science, Order Comes from Greater Order</a:t>
            </a:r>
          </a:p>
        </p:txBody>
      </p:sp>
      <p:sp>
        <p:nvSpPr>
          <p:cNvPr id="3" name="Content Placeholder 2">
            <a:extLst>
              <a:ext uri="{FF2B5EF4-FFF2-40B4-BE49-F238E27FC236}">
                <a16:creationId xmlns:a16="http://schemas.microsoft.com/office/drawing/2014/main" id="{4662B237-75BD-466E-988B-55276009E68B}"/>
              </a:ext>
            </a:extLst>
          </p:cNvPr>
          <p:cNvSpPr>
            <a:spLocks noGrp="1"/>
          </p:cNvSpPr>
          <p:nvPr>
            <p:ph idx="1"/>
          </p:nvPr>
        </p:nvSpPr>
        <p:spPr/>
        <p:txBody>
          <a:bodyPr>
            <a:normAutofit/>
          </a:bodyPr>
          <a:lstStyle/>
          <a:p>
            <a:r>
              <a:rPr lang="en-US" dirty="0"/>
              <a:t>We have seen in this simple example of the marbles how scientific explanations of order work in practice.</a:t>
            </a:r>
          </a:p>
          <a:p>
            <a:r>
              <a:rPr lang="en-US" dirty="0"/>
              <a:t>They take order that is observed at a more superficial level (the hexagonal pattern of marbles in the bottom of the box) and show it to be the consequence of an order that is presupposed at a more fundamental level (the sameness and spherical shape of the marbles themselves).</a:t>
            </a:r>
          </a:p>
          <a:p>
            <a:r>
              <a:rPr lang="en-US" dirty="0"/>
              <a:t>That is, when order comes out it is only because order was put in; so we still have order to explain.</a:t>
            </a:r>
          </a:p>
          <a:p>
            <a:r>
              <a:rPr lang="en-US" dirty="0"/>
              <a:t>And furthermore: the prior order was deeper than the latter order!</a:t>
            </a:r>
          </a:p>
        </p:txBody>
      </p:sp>
    </p:spTree>
    <p:extLst>
      <p:ext uri="{BB962C8B-B14F-4D97-AF65-F5344CB8AC3E}">
        <p14:creationId xmlns:p14="http://schemas.microsoft.com/office/powerpoint/2010/main" val="38973480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CF356-429A-4AE2-B8BE-EC55E95A81D5}"/>
              </a:ext>
            </a:extLst>
          </p:cNvPr>
          <p:cNvSpPr>
            <a:spLocks noGrp="1"/>
          </p:cNvSpPr>
          <p:nvPr>
            <p:ph type="title"/>
          </p:nvPr>
        </p:nvSpPr>
        <p:spPr/>
        <p:txBody>
          <a:bodyPr/>
          <a:lstStyle/>
          <a:p>
            <a:r>
              <a:rPr lang="en-US" dirty="0"/>
              <a:t>In Science, Order Comes from Greater Order</a:t>
            </a:r>
          </a:p>
        </p:txBody>
      </p:sp>
      <p:sp>
        <p:nvSpPr>
          <p:cNvPr id="3" name="Content Placeholder 2">
            <a:extLst>
              <a:ext uri="{FF2B5EF4-FFF2-40B4-BE49-F238E27FC236}">
                <a16:creationId xmlns:a16="http://schemas.microsoft.com/office/drawing/2014/main" id="{4662B237-75BD-466E-988B-55276009E68B}"/>
              </a:ext>
            </a:extLst>
          </p:cNvPr>
          <p:cNvSpPr>
            <a:spLocks noGrp="1"/>
          </p:cNvSpPr>
          <p:nvPr>
            <p:ph idx="1"/>
          </p:nvPr>
        </p:nvSpPr>
        <p:spPr/>
        <p:txBody>
          <a:bodyPr>
            <a:normAutofit lnSpcReduction="10000"/>
          </a:bodyPr>
          <a:lstStyle/>
          <a:p>
            <a:r>
              <a:rPr lang="en-US" dirty="0"/>
              <a:t>Naively, when the marbles arranged themselves into the hexagonal array, it looked like symmetry was springing out of thin air.</a:t>
            </a:r>
          </a:p>
          <a:p>
            <a:r>
              <a:rPr lang="en-US" dirty="0"/>
              <a:t>We were getting symmetry from chaos.</a:t>
            </a:r>
          </a:p>
          <a:p>
            <a:r>
              <a:rPr lang="en-US" dirty="0"/>
              <a:t>But in reality what was happening was that a very small part of the symmetry that was already engineered into the marbles was manifesting itself in a certain way in their arrangement.</a:t>
            </a:r>
          </a:p>
          <a:p>
            <a:r>
              <a:rPr lang="en-US" dirty="0"/>
              <a:t>Symmetry was not springing out of thin air, it was coming from greater symmetry.</a:t>
            </a:r>
          </a:p>
          <a:p>
            <a:r>
              <a:rPr lang="en-US" dirty="0"/>
              <a:t>When the marbles chose to take on a particular hexagonal pattern, there was in a certain sense a reduction in the amount of symmetry.</a:t>
            </a:r>
          </a:p>
        </p:txBody>
      </p:sp>
    </p:spTree>
    <p:extLst>
      <p:ext uri="{BB962C8B-B14F-4D97-AF65-F5344CB8AC3E}">
        <p14:creationId xmlns:p14="http://schemas.microsoft.com/office/powerpoint/2010/main" val="39039958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E1CA7-52D3-4725-9305-F780CFC5BDC1}"/>
              </a:ext>
            </a:extLst>
          </p:cNvPr>
          <p:cNvSpPr>
            <a:spLocks noGrp="1"/>
          </p:cNvSpPr>
          <p:nvPr>
            <p:ph type="title"/>
          </p:nvPr>
        </p:nvSpPr>
        <p:spPr/>
        <p:txBody>
          <a:bodyPr/>
          <a:lstStyle/>
          <a:p>
            <a:r>
              <a:rPr lang="en-US" dirty="0"/>
              <a:t>An Overview of Aquinas on Order</a:t>
            </a:r>
          </a:p>
        </p:txBody>
      </p:sp>
      <p:sp>
        <p:nvSpPr>
          <p:cNvPr id="3" name="Content Placeholder 2">
            <a:extLst>
              <a:ext uri="{FF2B5EF4-FFF2-40B4-BE49-F238E27FC236}">
                <a16:creationId xmlns:a16="http://schemas.microsoft.com/office/drawing/2014/main" id="{ED84A365-9BFE-4DC1-AC08-9B5EA014D688}"/>
              </a:ext>
            </a:extLst>
          </p:cNvPr>
          <p:cNvSpPr>
            <a:spLocks noGrp="1"/>
          </p:cNvSpPr>
          <p:nvPr>
            <p:ph idx="1"/>
          </p:nvPr>
        </p:nvSpPr>
        <p:spPr/>
        <p:txBody>
          <a:bodyPr/>
          <a:lstStyle/>
          <a:p>
            <a:r>
              <a:rPr lang="en-US" dirty="0"/>
              <a:t>Order is the arrangement of a plurality of things or objects according to anteriority and posteriority in virtue of a principle.</a:t>
            </a:r>
          </a:p>
          <a:p>
            <a:r>
              <a:rPr lang="en-US" i="1" dirty="0"/>
              <a:t>Wherever there is a principle there is an order </a:t>
            </a:r>
            <a:r>
              <a:rPr lang="en-US" dirty="0"/>
              <a:t>and </a:t>
            </a:r>
            <a:r>
              <a:rPr lang="en-US" i="1" dirty="0"/>
              <a:t>wherever there is an order there must be a principle. </a:t>
            </a:r>
            <a:endParaRPr lang="en-US" dirty="0"/>
          </a:p>
        </p:txBody>
      </p:sp>
    </p:spTree>
    <p:extLst>
      <p:ext uri="{BB962C8B-B14F-4D97-AF65-F5344CB8AC3E}">
        <p14:creationId xmlns:p14="http://schemas.microsoft.com/office/powerpoint/2010/main" val="25400307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7B399-F32C-461C-8E38-719053F96B57}"/>
              </a:ext>
            </a:extLst>
          </p:cNvPr>
          <p:cNvSpPr>
            <a:spLocks noGrp="1"/>
          </p:cNvSpPr>
          <p:nvPr>
            <p:ph type="title"/>
          </p:nvPr>
        </p:nvSpPr>
        <p:spPr/>
        <p:txBody>
          <a:bodyPr/>
          <a:lstStyle/>
          <a:p>
            <a:r>
              <a:rPr lang="en-US" dirty="0"/>
              <a:t>The Natural Knowledge of God’s Existence</a:t>
            </a:r>
          </a:p>
        </p:txBody>
      </p:sp>
      <p:sp>
        <p:nvSpPr>
          <p:cNvPr id="3" name="Content Placeholder 2">
            <a:extLst>
              <a:ext uri="{FF2B5EF4-FFF2-40B4-BE49-F238E27FC236}">
                <a16:creationId xmlns:a16="http://schemas.microsoft.com/office/drawing/2014/main" id="{0F3956C1-FBE4-4E9E-8444-23712331FE12}"/>
              </a:ext>
            </a:extLst>
          </p:cNvPr>
          <p:cNvSpPr>
            <a:spLocks noGrp="1"/>
          </p:cNvSpPr>
          <p:nvPr>
            <p:ph idx="1"/>
          </p:nvPr>
        </p:nvSpPr>
        <p:spPr/>
        <p:txBody>
          <a:bodyPr/>
          <a:lstStyle/>
          <a:p>
            <a:r>
              <a:rPr lang="en-US" dirty="0"/>
              <a:t>“We know God, but not through his nature, as if seeing his nature: for his essence is unknown to creatures and exceeds not only the senses, but also all human reason and every angelic mind.. .We do not, therefore, know God by seeing his essence, but from the order of the whole universe. For the whole of creatures is displayed to us by God so that we may know him, for the ordered universe has some likeness and faint resemblance to the divine nature to which it is compared as an image to its principle exemplar. Thus, from the consideration of the ordered universe we ascend in degrees, so far as we are able, by our intellect to God who is above all, and this in three ways”</a:t>
            </a:r>
          </a:p>
        </p:txBody>
      </p:sp>
    </p:spTree>
    <p:extLst>
      <p:ext uri="{BB962C8B-B14F-4D97-AF65-F5344CB8AC3E}">
        <p14:creationId xmlns:p14="http://schemas.microsoft.com/office/powerpoint/2010/main" val="228276868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5A474-0612-4354-BE4E-273BA032D261}"/>
              </a:ext>
            </a:extLst>
          </p:cNvPr>
          <p:cNvSpPr>
            <a:spLocks noGrp="1"/>
          </p:cNvSpPr>
          <p:nvPr>
            <p:ph type="title"/>
          </p:nvPr>
        </p:nvSpPr>
        <p:spPr/>
        <p:txBody>
          <a:bodyPr/>
          <a:lstStyle/>
          <a:p>
            <a:r>
              <a:rPr lang="en-US" dirty="0"/>
              <a:t>Wisdom: Human and Divine</a:t>
            </a:r>
          </a:p>
        </p:txBody>
      </p:sp>
      <p:sp>
        <p:nvSpPr>
          <p:cNvPr id="3" name="Content Placeholder 2">
            <a:extLst>
              <a:ext uri="{FF2B5EF4-FFF2-40B4-BE49-F238E27FC236}">
                <a16:creationId xmlns:a16="http://schemas.microsoft.com/office/drawing/2014/main" id="{4A79CE43-6982-4C89-946A-E4ECB5F58191}"/>
              </a:ext>
            </a:extLst>
          </p:cNvPr>
          <p:cNvSpPr>
            <a:spLocks noGrp="1"/>
          </p:cNvSpPr>
          <p:nvPr>
            <p:ph idx="1"/>
          </p:nvPr>
        </p:nvSpPr>
        <p:spPr/>
        <p:txBody>
          <a:bodyPr>
            <a:normAutofit fontScale="85000" lnSpcReduction="20000"/>
          </a:bodyPr>
          <a:lstStyle/>
          <a:p>
            <a:r>
              <a:rPr lang="en-US" dirty="0"/>
              <a:t>For Aquinas, the ultimate point of the orderly universe of many different created things is so that created persons, by contemplating the order of it all, might come to know God and his attributes to some extent.</a:t>
            </a:r>
          </a:p>
          <a:p>
            <a:r>
              <a:rPr lang="en-US" dirty="0"/>
              <a:t>For Aquinas the final cause of world order is the manifestation of God and his attributes.</a:t>
            </a:r>
          </a:p>
          <a:p>
            <a:r>
              <a:rPr lang="en-US" dirty="0"/>
              <a:t>Aquinas says: “the whole of creatures is displayed to us by God so that we may know him”.</a:t>
            </a:r>
          </a:p>
          <a:p>
            <a:r>
              <a:rPr lang="en-US" dirty="0"/>
              <a:t>And in discussing why God made a world of many and diverse creatures, Aquinas answers by saying it is so that human beings may rise from knowing the order, beauty, and harmony of the world to knowing something of the God who orders it.</a:t>
            </a:r>
          </a:p>
          <a:p>
            <a:r>
              <a:rPr lang="en-US" dirty="0"/>
              <a:t>In the wisdom of God, the order of the world displays God and his attributes to human beings in some small way, and this was to summon us to wisdom, i.e. to contemplate the order of the world in order to find the highest cause of all.</a:t>
            </a:r>
          </a:p>
        </p:txBody>
      </p:sp>
    </p:spTree>
    <p:extLst>
      <p:ext uri="{BB962C8B-B14F-4D97-AF65-F5344CB8AC3E}">
        <p14:creationId xmlns:p14="http://schemas.microsoft.com/office/powerpoint/2010/main" val="2483698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normAutofit/>
          </a:bodyPr>
          <a:lstStyle/>
          <a:p>
            <a:r>
              <a:rPr lang="en-US" dirty="0"/>
              <a:t>Later thinkers such as Anaximenes and Anaximander saw that water was too definite a thing to be the sole ingredient in everything.</a:t>
            </a:r>
          </a:p>
          <a:p>
            <a:r>
              <a:rPr lang="en-US" dirty="0"/>
              <a:t>It had too many distinctive properties of its own that we do not find in all things; it’s wet, for example.</a:t>
            </a:r>
          </a:p>
          <a:p>
            <a:r>
              <a:rPr lang="en-US" dirty="0"/>
              <a:t>So they chose a different basic material, still more nondescript, such as air or even “the indefinite”.</a:t>
            </a:r>
          </a:p>
          <a:p>
            <a:r>
              <a:rPr lang="en-US" dirty="0"/>
              <a:t>Still later thinkers, such as Heraclitus and Empedocles, saw that it was insufficient to name as the cause of all things something that passively becomes all things and into which all things eventually corrupt.</a:t>
            </a:r>
          </a:p>
        </p:txBody>
      </p:sp>
    </p:spTree>
    <p:extLst>
      <p:ext uri="{BB962C8B-B14F-4D97-AF65-F5344CB8AC3E}">
        <p14:creationId xmlns:p14="http://schemas.microsoft.com/office/powerpoint/2010/main" val="377516894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C26D2-BF52-48E5-8609-0C63B22B73B3}"/>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55E7DB6D-BD81-466B-85DE-F91A7A223E9B}"/>
              </a:ext>
            </a:extLst>
          </p:cNvPr>
          <p:cNvSpPr>
            <a:spLocks noGrp="1"/>
          </p:cNvSpPr>
          <p:nvPr>
            <p:ph idx="1"/>
          </p:nvPr>
        </p:nvSpPr>
        <p:spPr/>
        <p:txBody>
          <a:bodyPr/>
          <a:lstStyle/>
          <a:p>
            <a:r>
              <a:rPr lang="en-US" dirty="0"/>
              <a:t>Given all that we’ve learned, the natural connection to the Economy is through . .. .social order: the order of human beings!</a:t>
            </a:r>
          </a:p>
          <a:p>
            <a:r>
              <a:rPr lang="en-US" dirty="0"/>
              <a:t>So, next steps are to learn what Aquinas has to say about humans, and then learn what the Thomistic tradition has to say about social order.</a:t>
            </a:r>
          </a:p>
          <a:p>
            <a:r>
              <a:rPr lang="en-US" dirty="0"/>
              <a:t>This will set us up to begin reading the social doctrine of the Church in light of Economics principles which affect possible social order, the lived reality of the preconditions for those principles, and Catholic philosophy and theology!!!</a:t>
            </a:r>
          </a:p>
        </p:txBody>
      </p:sp>
    </p:spTree>
    <p:extLst>
      <p:ext uri="{BB962C8B-B14F-4D97-AF65-F5344CB8AC3E}">
        <p14:creationId xmlns:p14="http://schemas.microsoft.com/office/powerpoint/2010/main" val="35420233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40D50-B3E6-46EF-A6E4-805DF4CB4C8B}"/>
              </a:ext>
            </a:extLst>
          </p:cNvPr>
          <p:cNvSpPr>
            <a:spLocks noGrp="1"/>
          </p:cNvSpPr>
          <p:nvPr>
            <p:ph type="title"/>
          </p:nvPr>
        </p:nvSpPr>
        <p:spPr/>
        <p:txBody>
          <a:bodyPr/>
          <a:lstStyle/>
          <a:p>
            <a:r>
              <a:rPr lang="en-US" dirty="0"/>
              <a:t>Raw Materials for Today’s Lecture</a:t>
            </a:r>
          </a:p>
        </p:txBody>
      </p:sp>
      <p:sp>
        <p:nvSpPr>
          <p:cNvPr id="3" name="Content Placeholder 2">
            <a:extLst>
              <a:ext uri="{FF2B5EF4-FFF2-40B4-BE49-F238E27FC236}">
                <a16:creationId xmlns:a16="http://schemas.microsoft.com/office/drawing/2014/main" id="{89E70041-AE4A-447A-8F1F-5AB80BCB2A55}"/>
              </a:ext>
            </a:extLst>
          </p:cNvPr>
          <p:cNvSpPr>
            <a:spLocks noGrp="1"/>
          </p:cNvSpPr>
          <p:nvPr>
            <p:ph idx="1"/>
          </p:nvPr>
        </p:nvSpPr>
        <p:spPr/>
        <p:txBody>
          <a:bodyPr/>
          <a:lstStyle/>
          <a:p>
            <a:r>
              <a:rPr lang="en-US" b="1" dirty="0"/>
              <a:t>Who Designed the Designer</a:t>
            </a:r>
            <a:r>
              <a:rPr lang="en-US" dirty="0"/>
              <a:t>, by Michael </a:t>
            </a:r>
            <a:r>
              <a:rPr lang="en-US" dirty="0" err="1"/>
              <a:t>Augros</a:t>
            </a:r>
            <a:endParaRPr lang="en-US" dirty="0"/>
          </a:p>
          <a:p>
            <a:r>
              <a:rPr lang="en-US" b="1" dirty="0"/>
              <a:t>Modern Physics and Ancient Faith</a:t>
            </a:r>
            <a:r>
              <a:rPr lang="en-US" dirty="0"/>
              <a:t>, by Stephen Barr</a:t>
            </a:r>
          </a:p>
          <a:p>
            <a:r>
              <a:rPr lang="en-US" b="1" dirty="0"/>
              <a:t>God and Order in Thomas Aquinas</a:t>
            </a:r>
            <a:r>
              <a:rPr lang="en-US" dirty="0"/>
              <a:t>, by  James Brent, OP</a:t>
            </a:r>
          </a:p>
          <a:p>
            <a:endParaRPr lang="en-US" dirty="0"/>
          </a:p>
          <a:p>
            <a:endParaRPr lang="en-US" dirty="0"/>
          </a:p>
          <a:p>
            <a:endParaRPr lang="en-US" dirty="0"/>
          </a:p>
        </p:txBody>
      </p:sp>
    </p:spTree>
    <p:extLst>
      <p:ext uri="{BB962C8B-B14F-4D97-AF65-F5344CB8AC3E}">
        <p14:creationId xmlns:p14="http://schemas.microsoft.com/office/powerpoint/2010/main" val="2954987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B32-93CF-413E-9203-3197A9AA7ABA}"/>
              </a:ext>
            </a:extLst>
          </p:cNvPr>
          <p:cNvSpPr>
            <a:spLocks noGrp="1"/>
          </p:cNvSpPr>
          <p:nvPr>
            <p:ph type="title"/>
          </p:nvPr>
        </p:nvSpPr>
        <p:spPr/>
        <p:txBody>
          <a:bodyPr/>
          <a:lstStyle/>
          <a:p>
            <a:r>
              <a:rPr lang="en-US" dirty="0"/>
              <a:t>Early Materialism</a:t>
            </a:r>
          </a:p>
        </p:txBody>
      </p:sp>
      <p:sp>
        <p:nvSpPr>
          <p:cNvPr id="3" name="Content Placeholder 2">
            <a:extLst>
              <a:ext uri="{FF2B5EF4-FFF2-40B4-BE49-F238E27FC236}">
                <a16:creationId xmlns:a16="http://schemas.microsoft.com/office/drawing/2014/main" id="{1ECA7198-D400-44FB-98BB-AF20BB7341A8}"/>
              </a:ext>
            </a:extLst>
          </p:cNvPr>
          <p:cNvSpPr>
            <a:spLocks noGrp="1"/>
          </p:cNvSpPr>
          <p:nvPr>
            <p:ph idx="1"/>
          </p:nvPr>
        </p:nvSpPr>
        <p:spPr/>
        <p:txBody>
          <a:bodyPr>
            <a:normAutofit/>
          </a:bodyPr>
          <a:lstStyle/>
          <a:p>
            <a:r>
              <a:rPr lang="en-US" dirty="0"/>
              <a:t>There had to be a reason why it moved or changed or became anything at all, and why it became now this and now that; they saw the need to introduce a motive cause.</a:t>
            </a:r>
          </a:p>
          <a:p>
            <a:r>
              <a:rPr lang="en-US" dirty="0"/>
              <a:t>The mere susceptibility to undergo a change, to serve as the material for a product in the making, did not explain the making.</a:t>
            </a:r>
          </a:p>
          <a:p>
            <a:r>
              <a:rPr lang="en-US" dirty="0"/>
              <a:t>The woodpile can be made into a house but does not make itself into one.</a:t>
            </a:r>
          </a:p>
          <a:p>
            <a:r>
              <a:rPr lang="en-US" dirty="0"/>
              <a:t>Many materials are simply unable to explain the changes they undergo.</a:t>
            </a:r>
          </a:p>
        </p:txBody>
      </p:sp>
    </p:spTree>
    <p:extLst>
      <p:ext uri="{BB962C8B-B14F-4D97-AF65-F5344CB8AC3E}">
        <p14:creationId xmlns:p14="http://schemas.microsoft.com/office/powerpoint/2010/main" val="3060424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14640</TotalTime>
  <Words>6780</Words>
  <Application>Microsoft Office PowerPoint</Application>
  <PresentationFormat>Widescreen</PresentationFormat>
  <Paragraphs>405</Paragraphs>
  <Slides>81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81</vt:i4>
      </vt:variant>
    </vt:vector>
  </HeadingPairs>
  <TitlesOfParts>
    <vt:vector size="85" baseType="lpstr">
      <vt:lpstr>Arial</vt:lpstr>
      <vt:lpstr>Calibri</vt:lpstr>
      <vt:lpstr>Calibri Light</vt:lpstr>
      <vt:lpstr>Office Theme</vt:lpstr>
      <vt:lpstr>Economy, Divine and Human</vt:lpstr>
      <vt:lpstr>Outline</vt:lpstr>
      <vt:lpstr>Introduction</vt:lpstr>
      <vt:lpstr>Early Materialism</vt:lpstr>
      <vt:lpstr>Early Materialism</vt:lpstr>
      <vt:lpstr>Early Materialism</vt:lpstr>
      <vt:lpstr>Early Materialism</vt:lpstr>
      <vt:lpstr>Early Materialism</vt:lpstr>
      <vt:lpstr>Early Materialism</vt:lpstr>
      <vt:lpstr>Early Materialism</vt:lpstr>
      <vt:lpstr>Early Materialism</vt:lpstr>
      <vt:lpstr>Early Materialism</vt:lpstr>
      <vt:lpstr>Early Materialism</vt:lpstr>
      <vt:lpstr>Early Materialism</vt:lpstr>
      <vt:lpstr>Change and Motion</vt:lpstr>
      <vt:lpstr>Change and Motion</vt:lpstr>
      <vt:lpstr>Change and Motion</vt:lpstr>
      <vt:lpstr>Change and Motion</vt:lpstr>
      <vt:lpstr>Change and Motion</vt:lpstr>
      <vt:lpstr>Change and Motion</vt:lpstr>
      <vt:lpstr>Change and Motion</vt:lpstr>
      <vt:lpstr>Change and Motion</vt:lpstr>
      <vt:lpstr>Change and Motion</vt:lpstr>
      <vt:lpstr>Change and Motion</vt:lpstr>
      <vt:lpstr>Change and Motion</vt:lpstr>
      <vt:lpstr>Giving Motion While Having None</vt:lpstr>
      <vt:lpstr>Giving Motion While Having None</vt:lpstr>
      <vt:lpstr>Giving Motion While Having None</vt:lpstr>
      <vt:lpstr>Giving Motion While Having None</vt:lpstr>
      <vt:lpstr>Giving Motion While Having None</vt:lpstr>
      <vt:lpstr>Giving Motion While Having None</vt:lpstr>
      <vt:lpstr>Giving Motion While Having None</vt:lpstr>
      <vt:lpstr>Giving Motion While Having None</vt:lpstr>
      <vt:lpstr>First implies unchangeable</vt:lpstr>
      <vt:lpstr>First implies unchangeable</vt:lpstr>
      <vt:lpstr>First implies unchangeable</vt:lpstr>
      <vt:lpstr>First implies unchangeable</vt:lpstr>
      <vt:lpstr>Actuality and Potential</vt:lpstr>
      <vt:lpstr>Actuality and Potential</vt:lpstr>
      <vt:lpstr>Actuality and Potential</vt:lpstr>
      <vt:lpstr>Actuality and Potential</vt:lpstr>
      <vt:lpstr>Actuality and Potential</vt:lpstr>
      <vt:lpstr>Actuality and Potential</vt:lpstr>
      <vt:lpstr>Actuality and Potential</vt:lpstr>
      <vt:lpstr>Actuality and Potential</vt:lpstr>
      <vt:lpstr>Actuality and Potential</vt:lpstr>
      <vt:lpstr>Actuality and Potential</vt:lpstr>
      <vt:lpstr>Actuality and Potential</vt:lpstr>
      <vt:lpstr>Where we’re at</vt:lpstr>
      <vt:lpstr>Why the First Cause Cannot Have Dimensions</vt:lpstr>
      <vt:lpstr>What Is the First Cause?</vt:lpstr>
      <vt:lpstr>The Most Intensely Existing Thing</vt:lpstr>
      <vt:lpstr>The Most Intensely Existing Thing</vt:lpstr>
      <vt:lpstr>The Most Intensely Existing Thing</vt:lpstr>
      <vt:lpstr>The Most Intensely Existing Thing</vt:lpstr>
      <vt:lpstr>The Most Intensely Existing Thing</vt:lpstr>
      <vt:lpstr>The Most Intensely Existing Thing</vt:lpstr>
      <vt:lpstr>The Most Intensely Existing Thing</vt:lpstr>
      <vt:lpstr>The Most Intensely Existing Thing</vt:lpstr>
      <vt:lpstr>The Most Intensely Existing Thing</vt:lpstr>
      <vt:lpstr>The Supreme Being</vt:lpstr>
      <vt:lpstr>Central Deductions</vt:lpstr>
      <vt:lpstr>Central Deductions</vt:lpstr>
      <vt:lpstr>Central Deductions</vt:lpstr>
      <vt:lpstr>Central Deductions</vt:lpstr>
      <vt:lpstr>Central Deductions</vt:lpstr>
      <vt:lpstr>Modern Physics and Ancient Faith</vt:lpstr>
      <vt:lpstr>Two Ways to Think about the Laws of Nature</vt:lpstr>
      <vt:lpstr>Two Ways to Think about the Laws of Nature</vt:lpstr>
      <vt:lpstr>Two Ways to Think about the Laws of Nature</vt:lpstr>
      <vt:lpstr>In Science, Order comes from Order</vt:lpstr>
      <vt:lpstr>In Science, Order comes from Order</vt:lpstr>
      <vt:lpstr>In Science, Order comes from Order</vt:lpstr>
      <vt:lpstr>In Science, Order comes from Order</vt:lpstr>
      <vt:lpstr>In Science, Order Comes from Greater Order</vt:lpstr>
      <vt:lpstr>In Science, Order Comes from Greater Order</vt:lpstr>
      <vt:lpstr>An Overview of Aquinas on Order</vt:lpstr>
      <vt:lpstr>The Natural Knowledge of God’s Existence</vt:lpstr>
      <vt:lpstr>Wisdom: Human and Divine</vt:lpstr>
      <vt:lpstr>Next Steps!</vt:lpstr>
      <vt:lpstr>Raw Materials for Today’s Lecture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899</cp:revision>
  <dcterms:created xsi:type="dcterms:W3CDTF">2023-08-05T13:11:31Z</dcterms:created>
  <dcterms:modified xsi:type="dcterms:W3CDTF">2023-10-04T14:49:17Z</dcterms:modified>
</cp:coreProperties>
</file>