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9" r:id="rId3"/>
    <p:sldId id="322" r:id="rId4"/>
    <p:sldId id="323" r:id="rId5"/>
    <p:sldId id="324" r:id="rId6"/>
    <p:sldId id="401" r:id="rId7"/>
    <p:sldId id="402" r:id="rId8"/>
    <p:sldId id="403" r:id="rId9"/>
    <p:sldId id="404" r:id="rId10"/>
    <p:sldId id="405" r:id="rId11"/>
    <p:sldId id="325" r:id="rId12"/>
    <p:sldId id="327" r:id="rId13"/>
    <p:sldId id="400" r:id="rId14"/>
    <p:sldId id="328"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5" r:id="rId31"/>
    <p:sldId id="344" r:id="rId32"/>
    <p:sldId id="346" r:id="rId33"/>
    <p:sldId id="347" r:id="rId34"/>
    <p:sldId id="348" r:id="rId35"/>
    <p:sldId id="349" r:id="rId36"/>
    <p:sldId id="350" r:id="rId37"/>
    <p:sldId id="351" r:id="rId38"/>
    <p:sldId id="352" r:id="rId39"/>
    <p:sldId id="353" r:id="rId40"/>
    <p:sldId id="354" r:id="rId41"/>
    <p:sldId id="355" r:id="rId42"/>
    <p:sldId id="356" r:id="rId43"/>
    <p:sldId id="357" r:id="rId44"/>
    <p:sldId id="387" r:id="rId45"/>
    <p:sldId id="388" r:id="rId46"/>
    <p:sldId id="389" r:id="rId47"/>
    <p:sldId id="390" r:id="rId48"/>
    <p:sldId id="391" r:id="rId49"/>
    <p:sldId id="392" r:id="rId50"/>
    <p:sldId id="393" r:id="rId51"/>
    <p:sldId id="394" r:id="rId52"/>
    <p:sldId id="395" r:id="rId53"/>
    <p:sldId id="396" r:id="rId54"/>
    <p:sldId id="397" r:id="rId55"/>
    <p:sldId id="358" r:id="rId56"/>
    <p:sldId id="359" r:id="rId57"/>
    <p:sldId id="360" r:id="rId58"/>
    <p:sldId id="361" r:id="rId59"/>
    <p:sldId id="362" r:id="rId60"/>
    <p:sldId id="363" r:id="rId61"/>
    <p:sldId id="364" r:id="rId62"/>
    <p:sldId id="365" r:id="rId63"/>
    <p:sldId id="398" r:id="rId64"/>
    <p:sldId id="369" r:id="rId65"/>
    <p:sldId id="370" r:id="rId66"/>
    <p:sldId id="371" r:id="rId67"/>
    <p:sldId id="372" r:id="rId68"/>
    <p:sldId id="373" r:id="rId69"/>
    <p:sldId id="374" r:id="rId70"/>
    <p:sldId id="375" r:id="rId71"/>
    <p:sldId id="376" r:id="rId72"/>
    <p:sldId id="377" r:id="rId73"/>
    <p:sldId id="378" r:id="rId74"/>
    <p:sldId id="379" r:id="rId75"/>
    <p:sldId id="380" r:id="rId76"/>
    <p:sldId id="381" r:id="rId77"/>
    <p:sldId id="382" r:id="rId78"/>
    <p:sldId id="383" r:id="rId79"/>
    <p:sldId id="384" r:id="rId80"/>
    <p:sldId id="385" r:id="rId81"/>
    <p:sldId id="386" r:id="rId82"/>
    <p:sldId id="326" r:id="rId8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k Doran" initials="KD" lastIdx="1" clrIdx="0">
    <p:extLst>
      <p:ext uri="{19B8F6BF-5375-455C-9EA6-DF929625EA0E}">
        <p15:presenceInfo xmlns:p15="http://schemas.microsoft.com/office/powerpoint/2012/main" userId="S-1-5-21-486224272-390164917-1892839861-1070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86" d="100"/>
          <a:sy n="86" d="100"/>
        </p:scale>
        <p:origin x="4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8-15T12:46:05.688" idx="1">
    <p:pos x="6129" y="1666"/>
    <p:text>Connect this to Stephen Barr!!!!</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31FC4-2F0C-4A47-BAF2-2AEDAEF7AB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89FD4C-8545-4581-971E-9E559CD474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5D20C0-181F-4004-999A-B0740302E2EB}"/>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5" name="Footer Placeholder 4">
            <a:extLst>
              <a:ext uri="{FF2B5EF4-FFF2-40B4-BE49-F238E27FC236}">
                <a16:creationId xmlns:a16="http://schemas.microsoft.com/office/drawing/2014/main" id="{24E544A0-3F99-48F7-9E55-2AF5340982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A688B-C642-4CC2-ACC3-F8BF481AA435}"/>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13892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660F2-8F4B-45B1-A7AD-FB52F9490F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C516E4-0424-4343-A08E-51BBD56CB24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5DCFF-754A-4AE7-AF33-8A234FA45156}"/>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5" name="Footer Placeholder 4">
            <a:extLst>
              <a:ext uri="{FF2B5EF4-FFF2-40B4-BE49-F238E27FC236}">
                <a16:creationId xmlns:a16="http://schemas.microsoft.com/office/drawing/2014/main" id="{20F5BA03-A9C8-4D32-97A1-8324DFC4DC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A767F-176F-4A7C-8E02-85044D6C4F09}"/>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277457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0B59BC-DC8F-47D8-8F59-D2CC88FFF9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81B7A2-FD37-486D-9138-B51C21224D7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D0F3EB-32C0-417F-9DBF-0F85F26215ED}"/>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5" name="Footer Placeholder 4">
            <a:extLst>
              <a:ext uri="{FF2B5EF4-FFF2-40B4-BE49-F238E27FC236}">
                <a16:creationId xmlns:a16="http://schemas.microsoft.com/office/drawing/2014/main" id="{FF5CB533-4351-4C6F-A5F4-F7F6CE337D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D76E1-2A15-4F8C-B392-7103FCAB1C5C}"/>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260587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10CE1-7767-4107-A232-D816D19D16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C2778F-805B-46DA-8E3F-46FC61FC1A6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626909-001F-4701-A533-8A9AEDC4A8C5}"/>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5" name="Footer Placeholder 4">
            <a:extLst>
              <a:ext uri="{FF2B5EF4-FFF2-40B4-BE49-F238E27FC236}">
                <a16:creationId xmlns:a16="http://schemas.microsoft.com/office/drawing/2014/main" id="{129443EC-20CC-468B-873F-CD53368AE5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954CEF-1DD0-4D62-B2DC-38A76EE328C2}"/>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2379010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77AF8-7D69-4D95-AB94-1615DD2EEE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EC3F9D-6060-4258-8F00-F859282DFB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AAC2E47-CA61-4E3D-B0D3-CEEC9357DF7D}"/>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5" name="Footer Placeholder 4">
            <a:extLst>
              <a:ext uri="{FF2B5EF4-FFF2-40B4-BE49-F238E27FC236}">
                <a16:creationId xmlns:a16="http://schemas.microsoft.com/office/drawing/2014/main" id="{9BEFBC32-A277-4FFA-A2D0-1F47F9AEFC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EBA05-CD9A-4102-B0A8-D5784C4D9EC3}"/>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281616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5FB9A-A8F5-49F9-9EB4-C59263DA27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B274E3-B861-4AF6-A62F-05A3D279B9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657ECE-41AB-44EC-AA76-BA873C74923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B87E65-53F0-4BA6-AA4A-E0E2B62CC897}"/>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6" name="Footer Placeholder 5">
            <a:extLst>
              <a:ext uri="{FF2B5EF4-FFF2-40B4-BE49-F238E27FC236}">
                <a16:creationId xmlns:a16="http://schemas.microsoft.com/office/drawing/2014/main" id="{B7BDF02D-CCAD-4C10-B5A4-5374CC6822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D3F915-1727-4496-B6BA-64F05560D857}"/>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31324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6C1A3-2AC8-464F-9987-759B45CF38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6AE86E-AF5F-419A-B940-611E2EDB3B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F4CCD75-C8F5-4B24-9C1A-1DC51A4882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341ED7-CD78-432B-B740-B7F1461E81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C2C66CB-F5EF-4714-90C7-31F64C9074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893C88-4AD5-4035-9367-341B1864E1CB}"/>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8" name="Footer Placeholder 7">
            <a:extLst>
              <a:ext uri="{FF2B5EF4-FFF2-40B4-BE49-F238E27FC236}">
                <a16:creationId xmlns:a16="http://schemas.microsoft.com/office/drawing/2014/main" id="{7DE85E9B-9194-4CF4-A517-223D75D0B9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4C943F-6A0D-4386-92D5-E2732A85DEDB}"/>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4036651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1DDA7-A033-467E-AB38-D922490709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8A208F-1AAC-4711-B4D7-CE1A8F07DC9A}"/>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4" name="Footer Placeholder 3">
            <a:extLst>
              <a:ext uri="{FF2B5EF4-FFF2-40B4-BE49-F238E27FC236}">
                <a16:creationId xmlns:a16="http://schemas.microsoft.com/office/drawing/2014/main" id="{776C013B-AFFA-4AC0-9D68-1329C3D5A4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0567D8-AA56-40F1-8B50-17C032EFA540}"/>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3000815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B13C76-1EC6-4AC7-9705-BEC355B565DE}"/>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3" name="Footer Placeholder 2">
            <a:extLst>
              <a:ext uri="{FF2B5EF4-FFF2-40B4-BE49-F238E27FC236}">
                <a16:creationId xmlns:a16="http://schemas.microsoft.com/office/drawing/2014/main" id="{AFC7B02C-575A-4706-91BC-988252538A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EAE9FA-6603-4DFE-9542-17E369EB75CF}"/>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166174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B6F7-BB7D-4FF0-AEB4-149A84D346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B53888-6C0C-4DB0-B863-36308A9FCB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50B6C3-2E0E-42D0-9376-92DB6B98A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DA8BE6-591E-46B2-B7A4-890BB59BC92C}"/>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6" name="Footer Placeholder 5">
            <a:extLst>
              <a:ext uri="{FF2B5EF4-FFF2-40B4-BE49-F238E27FC236}">
                <a16:creationId xmlns:a16="http://schemas.microsoft.com/office/drawing/2014/main" id="{81F7700D-3E51-4AEC-942A-F0F838E28D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DCF3C5-AE34-4395-BCE8-E4373B4DF890}"/>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3150421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DEB21-6D03-4A3E-9897-0F865245CA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87A612-8888-49C2-96F9-D2076976DB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BC673DA-CDB7-4B17-BB47-5B4C2BAC59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EE89DE2-AA71-4174-86A1-8D71AA2B48E7}"/>
              </a:ext>
            </a:extLst>
          </p:cNvPr>
          <p:cNvSpPr>
            <a:spLocks noGrp="1"/>
          </p:cNvSpPr>
          <p:nvPr>
            <p:ph type="dt" sz="half" idx="10"/>
          </p:nvPr>
        </p:nvSpPr>
        <p:spPr/>
        <p:txBody>
          <a:bodyPr/>
          <a:lstStyle/>
          <a:p>
            <a:fld id="{BC2288E4-004C-4292-B98E-4F02D989FDB4}" type="datetimeFigureOut">
              <a:rPr lang="en-US" smtClean="0"/>
              <a:t>9/27/2023</a:t>
            </a:fld>
            <a:endParaRPr lang="en-US"/>
          </a:p>
        </p:txBody>
      </p:sp>
      <p:sp>
        <p:nvSpPr>
          <p:cNvPr id="6" name="Footer Placeholder 5">
            <a:extLst>
              <a:ext uri="{FF2B5EF4-FFF2-40B4-BE49-F238E27FC236}">
                <a16:creationId xmlns:a16="http://schemas.microsoft.com/office/drawing/2014/main" id="{8CDE660D-827E-41CE-9D12-B0414A247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648904-8927-4FD7-A16A-1D12A7E2550D}"/>
              </a:ext>
            </a:extLst>
          </p:cNvPr>
          <p:cNvSpPr>
            <a:spLocks noGrp="1"/>
          </p:cNvSpPr>
          <p:nvPr>
            <p:ph type="sldNum" sz="quarter" idx="12"/>
          </p:nvPr>
        </p:nvSpPr>
        <p:spPr/>
        <p:txBody>
          <a:bodyPr/>
          <a:lstStyle/>
          <a:p>
            <a:fld id="{798D8D09-DAAC-4286-A4DE-B897D4A24CAE}" type="slidenum">
              <a:rPr lang="en-US" smtClean="0"/>
              <a:t>‹#›</a:t>
            </a:fld>
            <a:endParaRPr lang="en-US"/>
          </a:p>
        </p:txBody>
      </p:sp>
    </p:spTree>
    <p:extLst>
      <p:ext uri="{BB962C8B-B14F-4D97-AF65-F5344CB8AC3E}">
        <p14:creationId xmlns:p14="http://schemas.microsoft.com/office/powerpoint/2010/main" val="321172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798E9E-B6A5-449B-8B87-A52AF2F1B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AF9444-FD1D-494C-8513-3C4634507E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2FAAAC-27B1-4DD3-869F-BBEC5D59EA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288E4-004C-4292-B98E-4F02D989FDB4}" type="datetimeFigureOut">
              <a:rPr lang="en-US" smtClean="0"/>
              <a:t>9/27/2023</a:t>
            </a:fld>
            <a:endParaRPr lang="en-US"/>
          </a:p>
        </p:txBody>
      </p:sp>
      <p:sp>
        <p:nvSpPr>
          <p:cNvPr id="5" name="Footer Placeholder 4">
            <a:extLst>
              <a:ext uri="{FF2B5EF4-FFF2-40B4-BE49-F238E27FC236}">
                <a16:creationId xmlns:a16="http://schemas.microsoft.com/office/drawing/2014/main" id="{D403794B-17EA-4916-9758-F9CB917BA7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13C729-0A0C-4583-B674-38A1E038FA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D8D09-DAAC-4286-A4DE-B897D4A24CAE}" type="slidenum">
              <a:rPr lang="en-US" smtClean="0"/>
              <a:t>‹#›</a:t>
            </a:fld>
            <a:endParaRPr lang="en-US"/>
          </a:p>
        </p:txBody>
      </p:sp>
    </p:spTree>
    <p:extLst>
      <p:ext uri="{BB962C8B-B14F-4D97-AF65-F5344CB8AC3E}">
        <p14:creationId xmlns:p14="http://schemas.microsoft.com/office/powerpoint/2010/main" val="2630740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catholicscientists.org/questions/q8-science-is-based-on-evidence-what-is-the-evidence-for-god/" TargetMode="External"/><Relationship Id="rId2" Type="http://schemas.openxmlformats.org/officeDocument/2006/relationships/hyperlink" Target="https://www.papalencyclicals.net/councils/ecum20.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A5ECD-12E4-4841-90B7-4CE424017873}"/>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D924431B-C88C-4FBE-B8EF-22D620AC583A}"/>
              </a:ext>
            </a:extLst>
          </p:cNvPr>
          <p:cNvSpPr>
            <a:spLocks noGrp="1"/>
          </p:cNvSpPr>
          <p:nvPr>
            <p:ph type="subTitle" idx="1"/>
          </p:nvPr>
        </p:nvSpPr>
        <p:spPr/>
        <p:txBody>
          <a:bodyPr>
            <a:normAutofit lnSpcReduction="10000"/>
          </a:bodyPr>
          <a:lstStyle/>
          <a:p>
            <a:r>
              <a:rPr lang="en-US" dirty="0"/>
              <a:t>Professor Kirk Doran</a:t>
            </a:r>
          </a:p>
          <a:p>
            <a:endParaRPr lang="en-US" dirty="0"/>
          </a:p>
          <a:p>
            <a:r>
              <a:rPr lang="en-US" dirty="0"/>
              <a:t>Lecture 11: Wednesday, September 27, 2023</a:t>
            </a:r>
          </a:p>
          <a:p>
            <a:r>
              <a:rPr lang="en-US" dirty="0"/>
              <a:t>Who is God? And how do we know he’s there?</a:t>
            </a:r>
          </a:p>
        </p:txBody>
      </p:sp>
    </p:spTree>
    <p:extLst>
      <p:ext uri="{BB962C8B-B14F-4D97-AF65-F5344CB8AC3E}">
        <p14:creationId xmlns:p14="http://schemas.microsoft.com/office/powerpoint/2010/main" val="2294701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85BA7-C062-4F5F-8DE7-EF64AAD451BB}"/>
              </a:ext>
            </a:extLst>
          </p:cNvPr>
          <p:cNvSpPr>
            <a:spLocks noGrp="1"/>
          </p:cNvSpPr>
          <p:nvPr>
            <p:ph type="title"/>
          </p:nvPr>
        </p:nvSpPr>
        <p:spPr/>
        <p:txBody>
          <a:bodyPr/>
          <a:lstStyle/>
          <a:p>
            <a:r>
              <a:rPr lang="en-US" dirty="0"/>
              <a:t>Method of Reasoning</a:t>
            </a:r>
          </a:p>
        </p:txBody>
      </p:sp>
      <p:sp>
        <p:nvSpPr>
          <p:cNvPr id="3" name="Content Placeholder 2">
            <a:extLst>
              <a:ext uri="{FF2B5EF4-FFF2-40B4-BE49-F238E27FC236}">
                <a16:creationId xmlns:a16="http://schemas.microsoft.com/office/drawing/2014/main" id="{A4CBB3B4-2438-4AAA-8129-47D46CB8BC16}"/>
              </a:ext>
            </a:extLst>
          </p:cNvPr>
          <p:cNvSpPr>
            <a:spLocks noGrp="1"/>
          </p:cNvSpPr>
          <p:nvPr>
            <p:ph idx="1"/>
          </p:nvPr>
        </p:nvSpPr>
        <p:spPr/>
        <p:txBody>
          <a:bodyPr>
            <a:normAutofit/>
          </a:bodyPr>
          <a:lstStyle/>
          <a:p>
            <a:r>
              <a:rPr lang="en-US" dirty="0"/>
              <a:t>We’re going to try to make deductions about God.</a:t>
            </a:r>
          </a:p>
          <a:p>
            <a:r>
              <a:rPr lang="en-US" dirty="0"/>
              <a:t>But, in order to do so, we need to get a sense of what the definition of a god is?</a:t>
            </a:r>
          </a:p>
        </p:txBody>
      </p:sp>
    </p:spTree>
    <p:extLst>
      <p:ext uri="{BB962C8B-B14F-4D97-AF65-F5344CB8AC3E}">
        <p14:creationId xmlns:p14="http://schemas.microsoft.com/office/powerpoint/2010/main" val="4029459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D4E39-CB9D-429A-8ADA-3DE3E9793A08}"/>
              </a:ext>
            </a:extLst>
          </p:cNvPr>
          <p:cNvSpPr>
            <a:spLocks noGrp="1"/>
          </p:cNvSpPr>
          <p:nvPr>
            <p:ph type="title"/>
          </p:nvPr>
        </p:nvSpPr>
        <p:spPr/>
        <p:txBody>
          <a:bodyPr/>
          <a:lstStyle/>
          <a:p>
            <a:r>
              <a:rPr lang="en-US" dirty="0"/>
              <a:t>Who is God?</a:t>
            </a:r>
          </a:p>
        </p:txBody>
      </p:sp>
      <p:sp>
        <p:nvSpPr>
          <p:cNvPr id="3" name="Content Placeholder 2">
            <a:extLst>
              <a:ext uri="{FF2B5EF4-FFF2-40B4-BE49-F238E27FC236}">
                <a16:creationId xmlns:a16="http://schemas.microsoft.com/office/drawing/2014/main" id="{96DB8E21-E31C-4330-8FE2-A2B058564116}"/>
              </a:ext>
            </a:extLst>
          </p:cNvPr>
          <p:cNvSpPr>
            <a:spLocks noGrp="1"/>
          </p:cNvSpPr>
          <p:nvPr>
            <p:ph idx="1"/>
          </p:nvPr>
        </p:nvSpPr>
        <p:spPr/>
        <p:txBody>
          <a:bodyPr/>
          <a:lstStyle/>
          <a:p>
            <a:r>
              <a:rPr lang="en-US" dirty="0"/>
              <a:t>Richard Dawkins, in </a:t>
            </a:r>
            <a:r>
              <a:rPr lang="en-US" i="1" dirty="0"/>
              <a:t>The God Delusion</a:t>
            </a:r>
            <a:r>
              <a:rPr lang="en-US" dirty="0"/>
              <a:t>, defines a god as “a superhuman, supernatural intelligence who deliberately designed and created the universe and everything in it.”</a:t>
            </a:r>
          </a:p>
          <a:p>
            <a:r>
              <a:rPr lang="en-US" dirty="0"/>
              <a:t>The Catholic understanding of God is more than the Dawkins definition of god, but it is not less than it.</a:t>
            </a:r>
          </a:p>
          <a:p>
            <a:r>
              <a:rPr lang="en-US" dirty="0"/>
              <a:t>The Catholic church teaches that the existence of God can be known, with certainty, by the ‘natural light of reason.’ </a:t>
            </a:r>
          </a:p>
        </p:txBody>
      </p:sp>
    </p:spTree>
    <p:extLst>
      <p:ext uri="{BB962C8B-B14F-4D97-AF65-F5344CB8AC3E}">
        <p14:creationId xmlns:p14="http://schemas.microsoft.com/office/powerpoint/2010/main" val="1851581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BACAB-D7D0-4ED4-ABFC-7FD9894A1CCB}"/>
              </a:ext>
            </a:extLst>
          </p:cNvPr>
          <p:cNvSpPr>
            <a:spLocks noGrp="1"/>
          </p:cNvSpPr>
          <p:nvPr>
            <p:ph type="title"/>
          </p:nvPr>
        </p:nvSpPr>
        <p:spPr/>
        <p:txBody>
          <a:bodyPr/>
          <a:lstStyle/>
          <a:p>
            <a:r>
              <a:rPr lang="en-US" dirty="0"/>
              <a:t>How can we know God?</a:t>
            </a:r>
          </a:p>
        </p:txBody>
      </p:sp>
      <p:sp>
        <p:nvSpPr>
          <p:cNvPr id="3" name="Content Placeholder 2">
            <a:extLst>
              <a:ext uri="{FF2B5EF4-FFF2-40B4-BE49-F238E27FC236}">
                <a16:creationId xmlns:a16="http://schemas.microsoft.com/office/drawing/2014/main" id="{F9565727-F68B-4EBF-A392-BFE39EE97B6E}"/>
              </a:ext>
            </a:extLst>
          </p:cNvPr>
          <p:cNvSpPr>
            <a:spLocks noGrp="1"/>
          </p:cNvSpPr>
          <p:nvPr>
            <p:ph idx="1"/>
          </p:nvPr>
        </p:nvSpPr>
        <p:spPr/>
        <p:txBody>
          <a:bodyPr>
            <a:normAutofit lnSpcReduction="10000"/>
          </a:bodyPr>
          <a:lstStyle/>
          <a:p>
            <a:r>
              <a:rPr lang="en-US" dirty="0"/>
              <a:t>Inspired by St. Thomas, in this lecture we will attempt to show, by purely rational means, that there is an uncaused (first) cause of all things (we’ll define that in a minute), and that this cause must be a mind. </a:t>
            </a:r>
          </a:p>
          <a:p>
            <a:r>
              <a:rPr lang="en-US" dirty="0"/>
              <a:t>We’ll show the whole philosophical argument today, and elaborate the first half of it.</a:t>
            </a:r>
          </a:p>
          <a:p>
            <a:r>
              <a:rPr lang="en-US" dirty="0"/>
              <a:t>We’ll finish the elaboration of the second half of the philosophical argument next time, connecting that elaboration to things we’ve learned from Physics.</a:t>
            </a:r>
          </a:p>
          <a:p>
            <a:r>
              <a:rPr lang="en-US" dirty="0"/>
              <a:t>Throughout the philosophical argument itself, we’ll try to reason exclusively from things we can verify ourselves.</a:t>
            </a:r>
          </a:p>
          <a:p>
            <a:endParaRPr lang="en-US" dirty="0"/>
          </a:p>
          <a:p>
            <a:endParaRPr lang="en-US" dirty="0"/>
          </a:p>
        </p:txBody>
      </p:sp>
    </p:spTree>
    <p:extLst>
      <p:ext uri="{BB962C8B-B14F-4D97-AF65-F5344CB8AC3E}">
        <p14:creationId xmlns:p14="http://schemas.microsoft.com/office/powerpoint/2010/main" val="4109493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48A2E-4661-4E4E-8CDF-92DBF3717D8B}"/>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589CBEEB-D154-45CA-AD8B-66F5012CCC27}"/>
              </a:ext>
            </a:extLst>
          </p:cNvPr>
          <p:cNvSpPr>
            <a:spLocks noGrp="1"/>
          </p:cNvSpPr>
          <p:nvPr>
            <p:ph idx="1"/>
          </p:nvPr>
        </p:nvSpPr>
        <p:spPr/>
        <p:txBody>
          <a:bodyPr/>
          <a:lstStyle/>
          <a:p>
            <a:r>
              <a:rPr lang="en-US" dirty="0"/>
              <a:t>Our first question is: is there a first (uncaused) cause?</a:t>
            </a:r>
          </a:p>
          <a:p>
            <a:r>
              <a:rPr lang="en-US" dirty="0"/>
              <a:t>The “first” in first cause refers to causal priority, not temporal priority.</a:t>
            </a:r>
          </a:p>
          <a:p>
            <a:r>
              <a:rPr lang="en-US" dirty="0"/>
              <a:t>It means a cause of other causes that does not itself depend on any other cause.</a:t>
            </a:r>
          </a:p>
          <a:p>
            <a:r>
              <a:rPr lang="en-US" dirty="0"/>
              <a:t>I means, in other words, something that exists and acts all by itself, without deriving its existence or causal action from anything else.</a:t>
            </a:r>
          </a:p>
          <a:p>
            <a:r>
              <a:rPr lang="en-US" dirty="0"/>
              <a:t>And it means not a thing stuck in the past, but a thing existing in the present.</a:t>
            </a:r>
          </a:p>
        </p:txBody>
      </p:sp>
    </p:spTree>
    <p:extLst>
      <p:ext uri="{BB962C8B-B14F-4D97-AF65-F5344CB8AC3E}">
        <p14:creationId xmlns:p14="http://schemas.microsoft.com/office/powerpoint/2010/main" val="501512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48A2E-4661-4E4E-8CDF-92DBF3717D8B}"/>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589CBEEB-D154-45CA-AD8B-66F5012CCC27}"/>
              </a:ext>
            </a:extLst>
          </p:cNvPr>
          <p:cNvSpPr>
            <a:spLocks noGrp="1"/>
          </p:cNvSpPr>
          <p:nvPr>
            <p:ph idx="1"/>
          </p:nvPr>
        </p:nvSpPr>
        <p:spPr/>
        <p:txBody>
          <a:bodyPr/>
          <a:lstStyle/>
          <a:p>
            <a:r>
              <a:rPr lang="en-US" dirty="0"/>
              <a:t>Suppose you are going to hang a lamp suspended by a chain.</a:t>
            </a:r>
          </a:p>
          <a:p>
            <a:r>
              <a:rPr lang="en-US" dirty="0"/>
              <a:t>The lamp itself will hang from something (the chain), but nothing will be hanging from the lamp.</a:t>
            </a:r>
          </a:p>
          <a:p>
            <a:r>
              <a:rPr lang="en-US" dirty="0"/>
              <a:t>Let’s suppose that the ceiling joist is a steel I-beam with a little hook on it from which the highest link of your chain is to be hung.</a:t>
            </a:r>
          </a:p>
          <a:p>
            <a:r>
              <a:rPr lang="en-US" dirty="0"/>
              <a:t>The chain itself is hanging from the ceiling joist, which is not hanging from anything; instead it is sitting on the supporting walls, which sit on the foundation of the house, which sits on the earth, which does not need anything to sit on.</a:t>
            </a:r>
          </a:p>
        </p:txBody>
      </p:sp>
    </p:spTree>
    <p:extLst>
      <p:ext uri="{BB962C8B-B14F-4D97-AF65-F5344CB8AC3E}">
        <p14:creationId xmlns:p14="http://schemas.microsoft.com/office/powerpoint/2010/main" val="3016735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1772-07B2-4411-8D0E-775D1D07E3F9}"/>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2F359409-01FF-4437-B666-65C92CD32A9A}"/>
              </a:ext>
            </a:extLst>
          </p:cNvPr>
          <p:cNvSpPr>
            <a:spLocks noGrp="1"/>
          </p:cNvSpPr>
          <p:nvPr>
            <p:ph idx="1"/>
          </p:nvPr>
        </p:nvSpPr>
        <p:spPr/>
        <p:txBody>
          <a:bodyPr/>
          <a:lstStyle/>
          <a:p>
            <a:r>
              <a:rPr lang="en-US" dirty="0"/>
              <a:t>So: the chain itself is hanging from something (the I-beam) that is not hanging but only sitting on something else.</a:t>
            </a:r>
          </a:p>
          <a:p>
            <a:r>
              <a:rPr lang="en-US" dirty="0"/>
              <a:t>Now, let’s focus on the things that are hanging and on the things they are hanging from.</a:t>
            </a:r>
          </a:p>
          <a:p>
            <a:endParaRPr lang="en-US" dirty="0"/>
          </a:p>
          <a:p>
            <a:endParaRPr lang="en-US" dirty="0"/>
          </a:p>
        </p:txBody>
      </p:sp>
    </p:spTree>
    <p:extLst>
      <p:ext uri="{BB962C8B-B14F-4D97-AF65-F5344CB8AC3E}">
        <p14:creationId xmlns:p14="http://schemas.microsoft.com/office/powerpoint/2010/main" val="3793372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10551-0FA2-4C8F-91DF-E5535DDE348D}"/>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B6DA6490-6BFB-4229-AD97-00D070D9455C}"/>
              </a:ext>
            </a:extLst>
          </p:cNvPr>
          <p:cNvSpPr>
            <a:spLocks noGrp="1"/>
          </p:cNvSpPr>
          <p:nvPr>
            <p:ph idx="1"/>
          </p:nvPr>
        </p:nvSpPr>
        <p:spPr/>
        <p:txBody>
          <a:bodyPr/>
          <a:lstStyle/>
          <a:p>
            <a:r>
              <a:rPr lang="en-US" dirty="0"/>
              <a:t>Every link the chain hangs from something else that has something hanging from it.</a:t>
            </a:r>
          </a:p>
          <a:p>
            <a:r>
              <a:rPr lang="en-US" dirty="0"/>
              <a:t>Every link is essentially a middle in that sense.</a:t>
            </a:r>
          </a:p>
          <a:p>
            <a:r>
              <a:rPr lang="en-US" dirty="0"/>
              <a:t>There is something hanging after it, and there is something hanging before it from which it hangs.</a:t>
            </a:r>
          </a:p>
          <a:p>
            <a:r>
              <a:rPr lang="en-US" dirty="0"/>
              <a:t>And nothing could hang from any particular link if that link itself were not hanging from something else.</a:t>
            </a:r>
          </a:p>
          <a:p>
            <a:r>
              <a:rPr lang="en-US" dirty="0"/>
              <a:t>If you unhang a link, you unhang whatever is hanging from it.</a:t>
            </a:r>
          </a:p>
        </p:txBody>
      </p:sp>
    </p:spTree>
    <p:extLst>
      <p:ext uri="{BB962C8B-B14F-4D97-AF65-F5344CB8AC3E}">
        <p14:creationId xmlns:p14="http://schemas.microsoft.com/office/powerpoint/2010/main" val="2390498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3E4A1-350F-4D0F-BAB0-75DB65E7D481}"/>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6116F12B-77FD-47FC-9BEC-0630042FC2B4}"/>
              </a:ext>
            </a:extLst>
          </p:cNvPr>
          <p:cNvSpPr>
            <a:spLocks noGrp="1"/>
          </p:cNvSpPr>
          <p:nvPr>
            <p:ph idx="1"/>
          </p:nvPr>
        </p:nvSpPr>
        <p:spPr/>
        <p:txBody>
          <a:bodyPr/>
          <a:lstStyle/>
          <a:p>
            <a:r>
              <a:rPr lang="en-US" dirty="0"/>
              <a:t>The lamp itself is hanging from something (namely, the last link of the chain), but nothing is hanging from it.</a:t>
            </a:r>
          </a:p>
          <a:p>
            <a:r>
              <a:rPr lang="en-US" dirty="0"/>
              <a:t>It is not a middle but rather the end of the line.</a:t>
            </a:r>
          </a:p>
          <a:p>
            <a:r>
              <a:rPr lang="en-US" dirty="0"/>
              <a:t>The I-beam has something hanging from it (namely, the highest link in the chain), but it is not itself hanging from anything, so it is not a middle either, as far as hanging goes, but it is the beginning of the whole hanging business.</a:t>
            </a:r>
          </a:p>
        </p:txBody>
      </p:sp>
    </p:spTree>
    <p:extLst>
      <p:ext uri="{BB962C8B-B14F-4D97-AF65-F5344CB8AC3E}">
        <p14:creationId xmlns:p14="http://schemas.microsoft.com/office/powerpoint/2010/main" val="1439573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B0D9A-4040-4555-9F62-E1E7E22080CA}"/>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2BA80D23-1875-4B37-A35A-CC3361FA86AB}"/>
              </a:ext>
            </a:extLst>
          </p:cNvPr>
          <p:cNvSpPr>
            <a:spLocks noGrp="1"/>
          </p:cNvSpPr>
          <p:nvPr>
            <p:ph idx="1"/>
          </p:nvPr>
        </p:nvSpPr>
        <p:spPr/>
        <p:txBody>
          <a:bodyPr/>
          <a:lstStyle/>
          <a:p>
            <a:r>
              <a:rPr lang="en-US" dirty="0"/>
              <a:t>Notice that the whole chain, and not just each particular link, is also a middle.</a:t>
            </a:r>
          </a:p>
          <a:p>
            <a:r>
              <a:rPr lang="en-US" dirty="0"/>
              <a:t>There is something after it, hanging from it (namely, the lamp), and there is also something before it, from which is hangs (namely, the I-beam).</a:t>
            </a:r>
          </a:p>
        </p:txBody>
      </p:sp>
    </p:spTree>
    <p:extLst>
      <p:ext uri="{BB962C8B-B14F-4D97-AF65-F5344CB8AC3E}">
        <p14:creationId xmlns:p14="http://schemas.microsoft.com/office/powerpoint/2010/main" val="584118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68CB4-A99F-4633-A423-5D5D1A32B484}"/>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77299A53-D1A5-477C-8EAE-0E1C0BBBDB1B}"/>
              </a:ext>
            </a:extLst>
          </p:cNvPr>
          <p:cNvSpPr>
            <a:spLocks noGrp="1"/>
          </p:cNvSpPr>
          <p:nvPr>
            <p:ph idx="1"/>
          </p:nvPr>
        </p:nvSpPr>
        <p:spPr/>
        <p:txBody>
          <a:bodyPr/>
          <a:lstStyle/>
          <a:p>
            <a:r>
              <a:rPr lang="en-US" dirty="0"/>
              <a:t>If the I-beam were to disappear, the chain and the lamp would come crashing down.</a:t>
            </a:r>
          </a:p>
          <a:p>
            <a:r>
              <a:rPr lang="en-US" dirty="0"/>
              <a:t>Is this dependence on the I-beam for the suspension of the chain and the lamp due to the number of links in the chain?</a:t>
            </a:r>
          </a:p>
          <a:p>
            <a:r>
              <a:rPr lang="en-US" dirty="0"/>
              <a:t>Suppose we had started with a 10-link chain, then increased to 100?</a:t>
            </a:r>
          </a:p>
          <a:p>
            <a:r>
              <a:rPr lang="en-US" dirty="0"/>
              <a:t>Nothing is changed.</a:t>
            </a:r>
          </a:p>
          <a:p>
            <a:r>
              <a:rPr lang="en-US" dirty="0"/>
              <a:t>We can add as many links as we like, but we will never produce a chain that can hang all by itself to suspend our lamp.</a:t>
            </a:r>
          </a:p>
          <a:p>
            <a:r>
              <a:rPr lang="en-US" dirty="0"/>
              <a:t>That is just the way it is with chains.</a:t>
            </a:r>
          </a:p>
        </p:txBody>
      </p:sp>
    </p:spTree>
    <p:extLst>
      <p:ext uri="{BB962C8B-B14F-4D97-AF65-F5344CB8AC3E}">
        <p14:creationId xmlns:p14="http://schemas.microsoft.com/office/powerpoint/2010/main" val="90829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CE0B5-1F47-4D7D-9962-448604674D1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1FC7739D-D49C-4AF0-B7D0-19ED3BED948E}"/>
              </a:ext>
            </a:extLst>
          </p:cNvPr>
          <p:cNvSpPr>
            <a:spLocks noGrp="1"/>
          </p:cNvSpPr>
          <p:nvPr>
            <p:ph idx="1"/>
          </p:nvPr>
        </p:nvSpPr>
        <p:spPr/>
        <p:txBody>
          <a:bodyPr/>
          <a:lstStyle/>
          <a:p>
            <a:pPr marL="0" indent="0">
              <a:buNone/>
            </a:pPr>
            <a:r>
              <a:rPr lang="en-US" dirty="0"/>
              <a:t>(1) Prayer</a:t>
            </a:r>
          </a:p>
          <a:p>
            <a:pPr marL="0" indent="0">
              <a:buNone/>
            </a:pPr>
            <a:r>
              <a:rPr lang="en-US" dirty="0"/>
              <a:t>(2) Introduction</a:t>
            </a:r>
          </a:p>
          <a:p>
            <a:pPr marL="0" indent="0">
              <a:buNone/>
            </a:pPr>
            <a:r>
              <a:rPr lang="en-US" dirty="0"/>
              <a:t>(3) Who is God and How can we know him?</a:t>
            </a:r>
          </a:p>
          <a:p>
            <a:pPr marL="0" indent="0">
              <a:buNone/>
            </a:pPr>
            <a:r>
              <a:rPr lang="en-US" dirty="0"/>
              <a:t>(4) Is there a first (uncaused) cause?</a:t>
            </a:r>
          </a:p>
          <a:p>
            <a:pPr marL="0" indent="0">
              <a:buNone/>
            </a:pPr>
            <a:r>
              <a:rPr lang="en-US" dirty="0"/>
              <a:t>(5) How many first (uncaused) causes are there?</a:t>
            </a:r>
          </a:p>
          <a:p>
            <a:pPr marL="0" indent="0">
              <a:buNone/>
            </a:pPr>
            <a:r>
              <a:rPr lang="en-US" dirty="0"/>
              <a:t>(6) Two corollaries and the Tree of Being</a:t>
            </a:r>
          </a:p>
          <a:p>
            <a:pPr marL="0" indent="0">
              <a:buNone/>
            </a:pPr>
            <a:r>
              <a:rPr lang="en-US" dirty="0"/>
              <a:t>(7) Central Deductions</a:t>
            </a:r>
          </a:p>
          <a:p>
            <a:pPr marL="0" indent="0">
              <a:buNone/>
            </a:pPr>
            <a:r>
              <a:rPr lang="en-US" dirty="0"/>
              <a:t>(8) Next Steps!</a:t>
            </a:r>
          </a:p>
        </p:txBody>
      </p:sp>
    </p:spTree>
    <p:extLst>
      <p:ext uri="{BB962C8B-B14F-4D97-AF65-F5344CB8AC3E}">
        <p14:creationId xmlns:p14="http://schemas.microsoft.com/office/powerpoint/2010/main" val="1664725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990DE-6C4B-47DF-A479-EC0AF9D46899}"/>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31DCBBC4-1398-453B-B04A-47A1629DF536}"/>
              </a:ext>
            </a:extLst>
          </p:cNvPr>
          <p:cNvSpPr>
            <a:spLocks noGrp="1"/>
          </p:cNvSpPr>
          <p:nvPr>
            <p:ph idx="1"/>
          </p:nvPr>
        </p:nvSpPr>
        <p:spPr/>
        <p:txBody>
          <a:bodyPr/>
          <a:lstStyle/>
          <a:p>
            <a:r>
              <a:rPr lang="en-US" dirty="0"/>
              <a:t>Could we do away with the I-beam if we had a chain with an infinity of links on it?</a:t>
            </a:r>
          </a:p>
          <a:p>
            <a:r>
              <a:rPr lang="en-US" dirty="0"/>
              <a:t>We could not.</a:t>
            </a:r>
          </a:p>
          <a:p>
            <a:r>
              <a:rPr lang="en-US" dirty="0"/>
              <a:t>If there is nothing for that whole chain to hang from, it will not hang, and nothing can be hung from it.</a:t>
            </a:r>
          </a:p>
          <a:p>
            <a:r>
              <a:rPr lang="en-US" dirty="0"/>
              <a:t>There is nothing about those links themselves that makes them want to hand in space.</a:t>
            </a:r>
          </a:p>
          <a:p>
            <a:r>
              <a:rPr lang="en-US" dirty="0"/>
              <a:t>Infinity does not have such a magic power, then, that it can make a chain hang without the chain’s hanging from anything.</a:t>
            </a:r>
          </a:p>
        </p:txBody>
      </p:sp>
    </p:spTree>
    <p:extLst>
      <p:ext uri="{BB962C8B-B14F-4D97-AF65-F5344CB8AC3E}">
        <p14:creationId xmlns:p14="http://schemas.microsoft.com/office/powerpoint/2010/main" val="724246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5012D-DEC9-4205-AA0F-4861202D7058}"/>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5E98F62C-54BC-4F31-A9C9-3F0C671D5E2C}"/>
              </a:ext>
            </a:extLst>
          </p:cNvPr>
          <p:cNvSpPr>
            <a:spLocks noGrp="1"/>
          </p:cNvSpPr>
          <p:nvPr>
            <p:ph idx="1"/>
          </p:nvPr>
        </p:nvSpPr>
        <p:spPr/>
        <p:txBody>
          <a:bodyPr/>
          <a:lstStyle/>
          <a:p>
            <a:r>
              <a:rPr lang="en-US" dirty="0"/>
              <a:t>This pattern of relationships is not unique to hanging things and chains and lamps, of course.</a:t>
            </a:r>
          </a:p>
          <a:p>
            <a:r>
              <a:rPr lang="en-US" dirty="0"/>
              <a:t>We find a similar relationship among moving things such as train engines and cabooses.</a:t>
            </a:r>
          </a:p>
          <a:p>
            <a:r>
              <a:rPr lang="en-US" dirty="0"/>
              <a:t>The caboose is a part of a train that gets pulled (or pushed) by other railroad cars but does not of itself move any other car in the train.</a:t>
            </a:r>
          </a:p>
          <a:p>
            <a:r>
              <a:rPr lang="en-US" dirty="0"/>
              <a:t>The opposite is true of the engine, which moves another car but is not itself moved by any car.</a:t>
            </a:r>
          </a:p>
        </p:txBody>
      </p:sp>
    </p:spTree>
    <p:extLst>
      <p:ext uri="{BB962C8B-B14F-4D97-AF65-F5344CB8AC3E}">
        <p14:creationId xmlns:p14="http://schemas.microsoft.com/office/powerpoint/2010/main" val="2852855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F7776-76B0-4C66-A964-52C72BB32C7E}"/>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F4FC609F-0E1C-4C07-9783-E35F35942FCC}"/>
              </a:ext>
            </a:extLst>
          </p:cNvPr>
          <p:cNvSpPr>
            <a:spLocks noGrp="1"/>
          </p:cNvSpPr>
          <p:nvPr>
            <p:ph idx="1"/>
          </p:nvPr>
        </p:nvSpPr>
        <p:spPr/>
        <p:txBody>
          <a:bodyPr/>
          <a:lstStyle/>
          <a:p>
            <a:r>
              <a:rPr lang="en-US" dirty="0"/>
              <a:t>The engine is like the I-beam or the earth in the example with the suspended lamp.</a:t>
            </a:r>
          </a:p>
          <a:p>
            <a:r>
              <a:rPr lang="en-US" dirty="0"/>
              <a:t>The engine can be immediately coupled to a caboose, but usually there are cars in between.</a:t>
            </a:r>
          </a:p>
          <a:p>
            <a:r>
              <a:rPr lang="en-US" dirty="0"/>
              <a:t>A boxcar, for instance, gets pulled by a car but also pulls another car.</a:t>
            </a:r>
          </a:p>
          <a:p>
            <a:r>
              <a:rPr lang="en-US" dirty="0"/>
              <a:t>Each boxcar is a middle in that sense, having a mover before it and something it moves after it.</a:t>
            </a:r>
          </a:p>
          <a:p>
            <a:endParaRPr lang="en-US" dirty="0"/>
          </a:p>
        </p:txBody>
      </p:sp>
    </p:spTree>
    <p:extLst>
      <p:ext uri="{BB962C8B-B14F-4D97-AF65-F5344CB8AC3E}">
        <p14:creationId xmlns:p14="http://schemas.microsoft.com/office/powerpoint/2010/main" val="908016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2465E-39DF-47F3-AE0E-FA8C5B6BB88A}"/>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03ED9E3F-52AF-4C4D-8E57-8296555E2263}"/>
              </a:ext>
            </a:extLst>
          </p:cNvPr>
          <p:cNvSpPr>
            <a:spLocks noGrp="1"/>
          </p:cNvSpPr>
          <p:nvPr>
            <p:ph idx="1"/>
          </p:nvPr>
        </p:nvSpPr>
        <p:spPr/>
        <p:txBody>
          <a:bodyPr/>
          <a:lstStyle/>
          <a:p>
            <a:r>
              <a:rPr lang="en-US" dirty="0"/>
              <a:t>You can probably guess my next question.</a:t>
            </a:r>
          </a:p>
          <a:p>
            <a:r>
              <a:rPr lang="en-US" dirty="0"/>
              <a:t>Can we do away with the engine, and still get the boxcars to move?</a:t>
            </a:r>
          </a:p>
          <a:p>
            <a:r>
              <a:rPr lang="en-US" dirty="0"/>
              <a:t>Obviously they will move if they are on an incline.</a:t>
            </a:r>
          </a:p>
          <a:p>
            <a:r>
              <a:rPr lang="en-US" dirty="0"/>
              <a:t>But we want them to move not by gravity, which is outside the train, but of themselves, and in a direction of our choosing, which is what the engine had made possible.</a:t>
            </a:r>
          </a:p>
          <a:p>
            <a:r>
              <a:rPr lang="en-US" dirty="0"/>
              <a:t>Clearly two coupled boxcar will not suffice for that effect.</a:t>
            </a:r>
          </a:p>
          <a:p>
            <a:r>
              <a:rPr lang="en-US" dirty="0"/>
              <a:t>They will just sit on the tracks or move in a direction determined by natural forces and not an engineer.</a:t>
            </a:r>
          </a:p>
        </p:txBody>
      </p:sp>
    </p:spTree>
    <p:extLst>
      <p:ext uri="{BB962C8B-B14F-4D97-AF65-F5344CB8AC3E}">
        <p14:creationId xmlns:p14="http://schemas.microsoft.com/office/powerpoint/2010/main" val="3639987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0E9DE-0D55-4838-A2CA-687CE89808A1}"/>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3479D3DC-F3E4-4786-AAFA-683EA631E8D2}"/>
              </a:ext>
            </a:extLst>
          </p:cNvPr>
          <p:cNvSpPr>
            <a:spLocks noGrp="1"/>
          </p:cNvSpPr>
          <p:nvPr>
            <p:ph idx="1"/>
          </p:nvPr>
        </p:nvSpPr>
        <p:spPr/>
        <p:txBody>
          <a:bodyPr/>
          <a:lstStyle/>
          <a:p>
            <a:r>
              <a:rPr lang="en-US" dirty="0"/>
              <a:t>That is because each of our two boxcars is unable to move anything else except insofar as it is itself being moved by something.</a:t>
            </a:r>
          </a:p>
          <a:p>
            <a:r>
              <a:rPr lang="en-US" dirty="0"/>
              <a:t>Neither one has anything in it to initiate motion.</a:t>
            </a:r>
          </a:p>
          <a:p>
            <a:r>
              <a:rPr lang="en-US" dirty="0"/>
              <a:t>So each member of our boxcar couple is waiting for the other one to make a move, as it were.</a:t>
            </a:r>
          </a:p>
          <a:p>
            <a:r>
              <a:rPr lang="en-US" dirty="0"/>
              <a:t>Neither of them is a mover by itself.</a:t>
            </a:r>
          </a:p>
          <a:p>
            <a:r>
              <a:rPr lang="en-US" dirty="0"/>
              <a:t>Each is only a would-be mover.</a:t>
            </a:r>
          </a:p>
        </p:txBody>
      </p:sp>
    </p:spTree>
    <p:extLst>
      <p:ext uri="{BB962C8B-B14F-4D97-AF65-F5344CB8AC3E}">
        <p14:creationId xmlns:p14="http://schemas.microsoft.com/office/powerpoint/2010/main" val="787114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55F2C-D961-4875-8915-918A3EB16CD8}"/>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A1E2F184-A38D-4670-AE33-408671422FBE}"/>
              </a:ext>
            </a:extLst>
          </p:cNvPr>
          <p:cNvSpPr>
            <a:spLocks noGrp="1"/>
          </p:cNvSpPr>
          <p:nvPr>
            <p:ph idx="1"/>
          </p:nvPr>
        </p:nvSpPr>
        <p:spPr/>
        <p:txBody>
          <a:bodyPr/>
          <a:lstStyle/>
          <a:p>
            <a:r>
              <a:rPr lang="en-US" dirty="0"/>
              <a:t>Is this because we don’t have enough boxcars?</a:t>
            </a:r>
          </a:p>
          <a:p>
            <a:r>
              <a:rPr lang="en-US" dirty="0"/>
              <a:t>What if we have five hundred boxcars all coupled together?</a:t>
            </a:r>
          </a:p>
          <a:p>
            <a:r>
              <a:rPr lang="en-US" dirty="0"/>
              <a:t>Still no good, of course.</a:t>
            </a:r>
          </a:p>
          <a:p>
            <a:r>
              <a:rPr lang="en-US" dirty="0"/>
              <a:t>They will still just sit there, going nowhere.</a:t>
            </a:r>
          </a:p>
          <a:p>
            <a:r>
              <a:rPr lang="en-US" dirty="0"/>
              <a:t>Really, we have just increased the size of the middle, of the thing that cannot move anything unless it is moved by something before it.</a:t>
            </a:r>
          </a:p>
          <a:p>
            <a:r>
              <a:rPr lang="en-US" dirty="0"/>
              <a:t>In fact, we now need a more powerful engine than we initially needed to move our two original boxcars.</a:t>
            </a:r>
          </a:p>
        </p:txBody>
      </p:sp>
    </p:spTree>
    <p:extLst>
      <p:ext uri="{BB962C8B-B14F-4D97-AF65-F5344CB8AC3E}">
        <p14:creationId xmlns:p14="http://schemas.microsoft.com/office/powerpoint/2010/main" val="633698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71FE9-8F66-46BE-B5CB-9159CBC0D7A4}"/>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93235CAA-EED1-4848-AF62-704E76DF906A}"/>
              </a:ext>
            </a:extLst>
          </p:cNvPr>
          <p:cNvSpPr>
            <a:spLocks noGrp="1"/>
          </p:cNvSpPr>
          <p:nvPr>
            <p:ph idx="1"/>
          </p:nvPr>
        </p:nvSpPr>
        <p:spPr/>
        <p:txBody>
          <a:bodyPr/>
          <a:lstStyle/>
          <a:p>
            <a:r>
              <a:rPr lang="en-US" dirty="0"/>
              <a:t>What, now, if we have an infinity of boxcars on an infinite track?</a:t>
            </a:r>
          </a:p>
          <a:p>
            <a:r>
              <a:rPr lang="en-US" dirty="0"/>
              <a:t>Will the infinity emancipate them from their dependence on an engine?</a:t>
            </a:r>
          </a:p>
          <a:p>
            <a:r>
              <a:rPr lang="en-US" dirty="0"/>
              <a:t>Will they be able to move the caboose? Not a bit.</a:t>
            </a:r>
          </a:p>
          <a:p>
            <a:r>
              <a:rPr lang="en-US" dirty="0"/>
              <a:t>Individual boxcars do not move anything except when they are being moved by something else. </a:t>
            </a:r>
          </a:p>
          <a:p>
            <a:r>
              <a:rPr lang="en-US" dirty="0"/>
              <a:t>Consequently, a whole train of boxcars also does not move anything except while it is being moved by something else, regardless of size.</a:t>
            </a:r>
          </a:p>
        </p:txBody>
      </p:sp>
    </p:spTree>
    <p:extLst>
      <p:ext uri="{BB962C8B-B14F-4D97-AF65-F5344CB8AC3E}">
        <p14:creationId xmlns:p14="http://schemas.microsoft.com/office/powerpoint/2010/main" val="109824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2F10C-C87A-4CB2-831D-D70BEB614670}"/>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11E9B2C1-FC14-4C74-806E-7F8F45475824}"/>
              </a:ext>
            </a:extLst>
          </p:cNvPr>
          <p:cNvSpPr>
            <a:spLocks noGrp="1"/>
          </p:cNvSpPr>
          <p:nvPr>
            <p:ph idx="1"/>
          </p:nvPr>
        </p:nvSpPr>
        <p:spPr/>
        <p:txBody>
          <a:bodyPr/>
          <a:lstStyle/>
          <a:p>
            <a:r>
              <a:rPr lang="en-US" dirty="0"/>
              <a:t>That’s just the way it is with boxcar trains.</a:t>
            </a:r>
          </a:p>
          <a:p>
            <a:r>
              <a:rPr lang="en-US" dirty="0"/>
              <a:t>There is nothing about boxcars, even an infinity of them, that would incline them to move to the left on the tracks instead of to the right.</a:t>
            </a:r>
          </a:p>
          <a:p>
            <a:r>
              <a:rPr lang="en-US" dirty="0"/>
              <a:t>Infinity does not have such a magic power, then, that it can make a train of mere would-be movers move anything.</a:t>
            </a:r>
          </a:p>
        </p:txBody>
      </p:sp>
    </p:spTree>
    <p:extLst>
      <p:ext uri="{BB962C8B-B14F-4D97-AF65-F5344CB8AC3E}">
        <p14:creationId xmlns:p14="http://schemas.microsoft.com/office/powerpoint/2010/main" val="3198385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BB508-0E64-417B-94C0-24159AF5FC58}"/>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A5B4D1C4-41DD-40EF-89EE-0E8A1B301E6F}"/>
              </a:ext>
            </a:extLst>
          </p:cNvPr>
          <p:cNvSpPr>
            <a:spLocks noGrp="1"/>
          </p:cNvSpPr>
          <p:nvPr>
            <p:ph idx="1"/>
          </p:nvPr>
        </p:nvSpPr>
        <p:spPr/>
        <p:txBody>
          <a:bodyPr/>
          <a:lstStyle/>
          <a:p>
            <a:r>
              <a:rPr lang="en-US" dirty="0"/>
              <a:t>Both the chain and the train are examples of a series of simultaneously acting causes, each member of which receives its ability to cause a prior member.</a:t>
            </a:r>
          </a:p>
          <a:p>
            <a:r>
              <a:rPr lang="en-US" dirty="0"/>
              <a:t>In the interests of brevity, I limited myself to two examples.</a:t>
            </a:r>
          </a:p>
          <a:p>
            <a:r>
              <a:rPr lang="en-US" dirty="0"/>
              <a:t>In the interests of making the examples as representative as possible, I chose one example to illustrate causes of rest (the hanging lamp) and the other to illustrate causes of motion (the train).</a:t>
            </a:r>
          </a:p>
        </p:txBody>
      </p:sp>
    </p:spTree>
    <p:extLst>
      <p:ext uri="{BB962C8B-B14F-4D97-AF65-F5344CB8AC3E}">
        <p14:creationId xmlns:p14="http://schemas.microsoft.com/office/powerpoint/2010/main" val="1816956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E6C23-C054-4818-9EBB-270A97F66B3F}"/>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B391E20A-146F-43ED-A16E-5412F64A99AA}"/>
              </a:ext>
            </a:extLst>
          </p:cNvPr>
          <p:cNvSpPr>
            <a:spLocks noGrp="1"/>
          </p:cNvSpPr>
          <p:nvPr>
            <p:ph idx="1"/>
          </p:nvPr>
        </p:nvSpPr>
        <p:spPr/>
        <p:txBody>
          <a:bodyPr/>
          <a:lstStyle/>
          <a:p>
            <a:r>
              <a:rPr lang="en-US" dirty="0"/>
              <a:t>But the point of the examples is, well, to </a:t>
            </a:r>
            <a:r>
              <a:rPr lang="en-US" i="1" dirty="0"/>
              <a:t>exemplify</a:t>
            </a:r>
            <a:r>
              <a:rPr lang="en-US" dirty="0"/>
              <a:t>.</a:t>
            </a:r>
          </a:p>
          <a:p>
            <a:r>
              <a:rPr lang="en-US" dirty="0"/>
              <a:t>As interesting as lamps and trains might be, it is more instructive to discover something about causes in general.</a:t>
            </a:r>
          </a:p>
        </p:txBody>
      </p:sp>
    </p:spTree>
    <p:extLst>
      <p:ext uri="{BB962C8B-B14F-4D97-AF65-F5344CB8AC3E}">
        <p14:creationId xmlns:p14="http://schemas.microsoft.com/office/powerpoint/2010/main" val="3311176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9246B-BE73-4179-895B-91FF3113C2B4}"/>
              </a:ext>
            </a:extLst>
          </p:cNvPr>
          <p:cNvSpPr>
            <a:spLocks noGrp="1"/>
          </p:cNvSpPr>
          <p:nvPr>
            <p:ph type="title"/>
          </p:nvPr>
        </p:nvSpPr>
        <p:spPr/>
        <p:txBody>
          <a:bodyPr/>
          <a:lstStyle/>
          <a:p>
            <a:r>
              <a:rPr lang="en-US" dirty="0"/>
              <a:t>Thomistic Philosophy and Theology</a:t>
            </a:r>
          </a:p>
        </p:txBody>
      </p:sp>
      <p:sp>
        <p:nvSpPr>
          <p:cNvPr id="3" name="Content Placeholder 2">
            <a:extLst>
              <a:ext uri="{FF2B5EF4-FFF2-40B4-BE49-F238E27FC236}">
                <a16:creationId xmlns:a16="http://schemas.microsoft.com/office/drawing/2014/main" id="{DD8B6071-A3BA-4876-A94B-6D1D00EFFF7A}"/>
              </a:ext>
            </a:extLst>
          </p:cNvPr>
          <p:cNvSpPr>
            <a:spLocks noGrp="1"/>
          </p:cNvSpPr>
          <p:nvPr>
            <p:ph idx="1"/>
          </p:nvPr>
        </p:nvSpPr>
        <p:spPr/>
        <p:txBody>
          <a:bodyPr/>
          <a:lstStyle/>
          <a:p>
            <a:r>
              <a:rPr lang="en-US" dirty="0"/>
              <a:t>Many aspects of Catholic Social Teaching, both about the economy and more generally, can only be understood if we have a Catholic understanding of God, Man, the Universe, order, society, etc.</a:t>
            </a:r>
          </a:p>
          <a:p>
            <a:r>
              <a:rPr lang="en-US" dirty="0"/>
              <a:t>In keeping with the theme of the course, we are going to build that Catholic understanding with Thomistic Philosophy and Theology!</a:t>
            </a:r>
          </a:p>
          <a:p>
            <a:r>
              <a:rPr lang="en-US" dirty="0"/>
              <a:t>If we had time, we should start with sacred scripture, then move on to the early Church Fathers through Augustine, then do St. Thomas after that, closing with the Catechism. But we don’t have time </a:t>
            </a:r>
            <a:r>
              <a:rPr lang="en-US" dirty="0">
                <a:sym typeface="Wingdings" panose="05000000000000000000" pitchFamily="2" charset="2"/>
              </a:rPr>
              <a:t></a:t>
            </a:r>
            <a:endParaRPr lang="en-US" dirty="0"/>
          </a:p>
          <a:p>
            <a:endParaRPr lang="en-US" dirty="0"/>
          </a:p>
        </p:txBody>
      </p:sp>
    </p:spTree>
    <p:extLst>
      <p:ext uri="{BB962C8B-B14F-4D97-AF65-F5344CB8AC3E}">
        <p14:creationId xmlns:p14="http://schemas.microsoft.com/office/powerpoint/2010/main" val="2723725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E6C23-C054-4818-9EBB-270A97F66B3F}"/>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B391E20A-146F-43ED-A16E-5412F64A99AA}"/>
              </a:ext>
            </a:extLst>
          </p:cNvPr>
          <p:cNvSpPr>
            <a:spLocks noGrp="1"/>
          </p:cNvSpPr>
          <p:nvPr>
            <p:ph idx="1"/>
          </p:nvPr>
        </p:nvSpPr>
        <p:spPr/>
        <p:txBody>
          <a:bodyPr/>
          <a:lstStyle/>
          <a:p>
            <a:r>
              <a:rPr lang="en-US" dirty="0"/>
              <a:t>The lesson of the chain link is that it is impossible for things hanging from something else to be all there is.</a:t>
            </a:r>
          </a:p>
          <a:p>
            <a:r>
              <a:rPr lang="en-US" dirty="0"/>
              <a:t>There must also be something </a:t>
            </a:r>
            <a:r>
              <a:rPr lang="en-US" i="1" dirty="0"/>
              <a:t>from</a:t>
            </a:r>
            <a:r>
              <a:rPr lang="en-US" dirty="0"/>
              <a:t> which things hang and which is not itself hanging from anything.</a:t>
            </a:r>
          </a:p>
        </p:txBody>
      </p:sp>
    </p:spTree>
    <p:extLst>
      <p:ext uri="{BB962C8B-B14F-4D97-AF65-F5344CB8AC3E}">
        <p14:creationId xmlns:p14="http://schemas.microsoft.com/office/powerpoint/2010/main" val="13165929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7EE77-18C4-4FD7-BF36-B626772E3E6F}"/>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21DFF3AC-E5F3-4406-B508-3350F0057408}"/>
              </a:ext>
            </a:extLst>
          </p:cNvPr>
          <p:cNvSpPr>
            <a:spLocks noGrp="1"/>
          </p:cNvSpPr>
          <p:nvPr>
            <p:ph idx="1"/>
          </p:nvPr>
        </p:nvSpPr>
        <p:spPr/>
        <p:txBody>
          <a:bodyPr/>
          <a:lstStyle/>
          <a:p>
            <a:r>
              <a:rPr lang="en-US" dirty="0"/>
              <a:t>The lesson of the boxcar is that it is impossible for things moved by something else to be the only kind of movers in town.</a:t>
            </a:r>
          </a:p>
          <a:p>
            <a:r>
              <a:rPr lang="en-US" dirty="0"/>
              <a:t>There must also be something by which things are moved and which is not itself moved by anything.</a:t>
            </a:r>
          </a:p>
        </p:txBody>
      </p:sp>
    </p:spTree>
    <p:extLst>
      <p:ext uri="{BB962C8B-B14F-4D97-AF65-F5344CB8AC3E}">
        <p14:creationId xmlns:p14="http://schemas.microsoft.com/office/powerpoint/2010/main" val="4194861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05230-A3E9-4DC1-9E28-6CCB5AC9974C}"/>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4A57CE96-2CD7-44CC-858D-A8172CEC130E}"/>
              </a:ext>
            </a:extLst>
          </p:cNvPr>
          <p:cNvSpPr>
            <a:spLocks noGrp="1"/>
          </p:cNvSpPr>
          <p:nvPr>
            <p:ph idx="1"/>
          </p:nvPr>
        </p:nvSpPr>
        <p:spPr/>
        <p:txBody>
          <a:bodyPr/>
          <a:lstStyle/>
          <a:p>
            <a:r>
              <a:rPr lang="en-US" dirty="0"/>
              <a:t>The general lesson is that it is impossible for things caused by something else to be self-explanatory.</a:t>
            </a:r>
          </a:p>
          <a:p>
            <a:r>
              <a:rPr lang="en-US" dirty="0"/>
              <a:t>There must also be something by which things are caused and which is not itself caused by anything.</a:t>
            </a:r>
          </a:p>
          <a:p>
            <a:r>
              <a:rPr lang="en-US" dirty="0"/>
              <a:t>The reason is the same in the particular cases and the general one: the middle causes, when multiplied, just produce one big, fat middle cause.</a:t>
            </a:r>
          </a:p>
          <a:p>
            <a:r>
              <a:rPr lang="en-US" dirty="0"/>
              <a:t>And it is not possible for a middle cause to be the whole story, since every middle </a:t>
            </a:r>
            <a:r>
              <a:rPr lang="en-US" i="1" dirty="0"/>
              <a:t>by definition </a:t>
            </a:r>
            <a:r>
              <a:rPr lang="en-US" dirty="0"/>
              <a:t>has something before it.</a:t>
            </a:r>
          </a:p>
        </p:txBody>
      </p:sp>
    </p:spTree>
    <p:extLst>
      <p:ext uri="{BB962C8B-B14F-4D97-AF65-F5344CB8AC3E}">
        <p14:creationId xmlns:p14="http://schemas.microsoft.com/office/powerpoint/2010/main" val="2390259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F8EA4-D0F0-40D6-A904-8D7144459A63}"/>
              </a:ext>
            </a:extLst>
          </p:cNvPr>
          <p:cNvSpPr>
            <a:spLocks noGrp="1"/>
          </p:cNvSpPr>
          <p:nvPr>
            <p:ph type="title"/>
          </p:nvPr>
        </p:nvSpPr>
        <p:spPr/>
        <p:txBody>
          <a:bodyPr/>
          <a:lstStyle/>
          <a:p>
            <a:r>
              <a:rPr lang="en-US" dirty="0"/>
              <a:t>Is there a first (uncaused) cause?</a:t>
            </a:r>
          </a:p>
        </p:txBody>
      </p:sp>
      <p:sp>
        <p:nvSpPr>
          <p:cNvPr id="3" name="Content Placeholder 2">
            <a:extLst>
              <a:ext uri="{FF2B5EF4-FFF2-40B4-BE49-F238E27FC236}">
                <a16:creationId xmlns:a16="http://schemas.microsoft.com/office/drawing/2014/main" id="{FD687954-D029-497B-98F7-9312CC4BD49E}"/>
              </a:ext>
            </a:extLst>
          </p:cNvPr>
          <p:cNvSpPr>
            <a:spLocks noGrp="1"/>
          </p:cNvSpPr>
          <p:nvPr>
            <p:ph idx="1"/>
          </p:nvPr>
        </p:nvSpPr>
        <p:spPr/>
        <p:txBody>
          <a:bodyPr/>
          <a:lstStyle/>
          <a:p>
            <a:r>
              <a:rPr lang="en-US" dirty="0"/>
              <a:t>So now we can frame a general deduction of the existence of a first (uncaused) cause:</a:t>
            </a:r>
          </a:p>
          <a:p>
            <a:endParaRPr lang="en-US" dirty="0"/>
          </a:p>
          <a:p>
            <a:pPr lvl="1"/>
            <a:r>
              <a:rPr lang="en-US" sz="2800" dirty="0"/>
              <a:t>If there were caused causes, with no first cause, they would constitute a middle with nothing before it.</a:t>
            </a:r>
          </a:p>
          <a:p>
            <a:pPr lvl="1"/>
            <a:r>
              <a:rPr lang="en-US" sz="2800" dirty="0"/>
              <a:t>But it is impossible for there to be a middle with nothing before it.</a:t>
            </a:r>
          </a:p>
          <a:p>
            <a:pPr lvl="1"/>
            <a:r>
              <a:rPr lang="en-US" sz="2800" dirty="0"/>
              <a:t>Therefore, there cannot be caused causes with no first cause.</a:t>
            </a:r>
          </a:p>
        </p:txBody>
      </p:sp>
    </p:spTree>
    <p:extLst>
      <p:ext uri="{BB962C8B-B14F-4D97-AF65-F5344CB8AC3E}">
        <p14:creationId xmlns:p14="http://schemas.microsoft.com/office/powerpoint/2010/main" val="2630749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E5CD-EFE8-4A9E-8128-B3C427DE5386}"/>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432FE6ED-251E-4C90-94F1-FFD69304DFB4}"/>
              </a:ext>
            </a:extLst>
          </p:cNvPr>
          <p:cNvSpPr>
            <a:spLocks noGrp="1"/>
          </p:cNvSpPr>
          <p:nvPr>
            <p:ph idx="1"/>
          </p:nvPr>
        </p:nvSpPr>
        <p:spPr/>
        <p:txBody>
          <a:bodyPr/>
          <a:lstStyle/>
          <a:p>
            <a:r>
              <a:rPr lang="en-US" dirty="0"/>
              <a:t>It follows that </a:t>
            </a:r>
            <a:r>
              <a:rPr lang="en-US" i="1" dirty="0"/>
              <a:t>there is at least one first (uncaused) cause</a:t>
            </a:r>
            <a:r>
              <a:rPr lang="en-US" dirty="0"/>
              <a:t>.</a:t>
            </a:r>
          </a:p>
          <a:p>
            <a:r>
              <a:rPr lang="en-US" dirty="0"/>
              <a:t>How many first causes are there?</a:t>
            </a:r>
          </a:p>
          <a:p>
            <a:r>
              <a:rPr lang="en-US" dirty="0"/>
              <a:t>Neither the mere definition of first cause nor the argument above can tell us.</a:t>
            </a:r>
          </a:p>
          <a:p>
            <a:r>
              <a:rPr lang="en-US" dirty="0"/>
              <a:t>Maybe all causal chains converge at a single first cause.</a:t>
            </a:r>
          </a:p>
          <a:p>
            <a:r>
              <a:rPr lang="en-US" dirty="0"/>
              <a:t>Or maybe there is a whole committee of first and uncaused causes at the top of several independent causal chains.</a:t>
            </a:r>
          </a:p>
          <a:p>
            <a:r>
              <a:rPr lang="en-US" dirty="0"/>
              <a:t>These are provocative questions.</a:t>
            </a:r>
            <a:br>
              <a:rPr lang="en-US" dirty="0"/>
            </a:br>
            <a:endParaRPr lang="en-US" dirty="0"/>
          </a:p>
          <a:p>
            <a:endParaRPr lang="en-US" dirty="0"/>
          </a:p>
        </p:txBody>
      </p:sp>
    </p:spTree>
    <p:extLst>
      <p:ext uri="{BB962C8B-B14F-4D97-AF65-F5344CB8AC3E}">
        <p14:creationId xmlns:p14="http://schemas.microsoft.com/office/powerpoint/2010/main" val="3754749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1137-42CF-47FD-93D6-0CA4AD5F73AB}"/>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C5CE2CFD-6AE4-4D41-BDEC-4C369AB0BD8C}"/>
              </a:ext>
            </a:extLst>
          </p:cNvPr>
          <p:cNvSpPr>
            <a:spLocks noGrp="1"/>
          </p:cNvSpPr>
          <p:nvPr>
            <p:ph idx="1"/>
          </p:nvPr>
        </p:nvSpPr>
        <p:spPr/>
        <p:txBody>
          <a:bodyPr/>
          <a:lstStyle/>
          <a:p>
            <a:r>
              <a:rPr lang="en-US" dirty="0"/>
              <a:t>At first, it might seem impossible to settle the question ‘How many first causes are there?’ without yet knowing in detail what kinds of things first causes are.</a:t>
            </a:r>
          </a:p>
          <a:p>
            <a:r>
              <a:rPr lang="en-US" dirty="0"/>
              <a:t>You can’t count up the number of men and women in the room without knowing what men and women are.</a:t>
            </a:r>
          </a:p>
          <a:p>
            <a:r>
              <a:rPr lang="en-US" dirty="0"/>
              <a:t>Fortunately, the absolute ‘firstness’ of a first cause itself provides enough information for us to go on.</a:t>
            </a:r>
          </a:p>
        </p:txBody>
      </p:sp>
    </p:spTree>
    <p:extLst>
      <p:ext uri="{BB962C8B-B14F-4D97-AF65-F5344CB8AC3E}">
        <p14:creationId xmlns:p14="http://schemas.microsoft.com/office/powerpoint/2010/main" val="11209642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05A84-B559-4447-9D80-46448DD285AA}"/>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810A3349-9EA7-4661-A467-6993E2AC3C04}"/>
              </a:ext>
            </a:extLst>
          </p:cNvPr>
          <p:cNvSpPr>
            <a:spLocks noGrp="1"/>
          </p:cNvSpPr>
          <p:nvPr>
            <p:ph idx="1"/>
          </p:nvPr>
        </p:nvSpPr>
        <p:spPr/>
        <p:txBody>
          <a:bodyPr/>
          <a:lstStyle/>
          <a:p>
            <a:r>
              <a:rPr lang="en-US" dirty="0"/>
              <a:t>Think of this analogy: we don’t know what ‘all things’ are in great detail, but that does not stop us from realizing that there cannot be more than a single ‘all’:</a:t>
            </a:r>
          </a:p>
          <a:p>
            <a:pPr lvl="1"/>
            <a:r>
              <a:rPr lang="en-US" dirty="0"/>
              <a:t>If there were really sixteen ‘</a:t>
            </a:r>
            <a:r>
              <a:rPr lang="en-US" dirty="0" err="1"/>
              <a:t>alls</a:t>
            </a:r>
            <a:r>
              <a:rPr lang="en-US" dirty="0"/>
              <a:t>’, any one of them would not really be all, would it?</a:t>
            </a:r>
          </a:p>
          <a:p>
            <a:r>
              <a:rPr lang="en-US" dirty="0"/>
              <a:t>The proof of their being just one first cause is a bit hairier than that, however.</a:t>
            </a:r>
          </a:p>
          <a:p>
            <a:r>
              <a:rPr lang="en-US" dirty="0"/>
              <a:t>We must familiarize ourselves with a couple of principles first.</a:t>
            </a:r>
          </a:p>
        </p:txBody>
      </p:sp>
    </p:spTree>
    <p:extLst>
      <p:ext uri="{BB962C8B-B14F-4D97-AF65-F5344CB8AC3E}">
        <p14:creationId xmlns:p14="http://schemas.microsoft.com/office/powerpoint/2010/main" val="1636538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3F1FB-2533-4FB0-8EFC-FF80BB7257BF}"/>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ECC59507-8DF3-4634-AB1A-D53E022DD8FB}"/>
              </a:ext>
            </a:extLst>
          </p:cNvPr>
          <p:cNvSpPr>
            <a:spLocks noGrp="1"/>
          </p:cNvSpPr>
          <p:nvPr>
            <p:ph idx="1"/>
          </p:nvPr>
        </p:nvSpPr>
        <p:spPr/>
        <p:txBody>
          <a:bodyPr>
            <a:normAutofit/>
          </a:bodyPr>
          <a:lstStyle/>
          <a:p>
            <a:r>
              <a:rPr lang="en-US" dirty="0"/>
              <a:t>To begin, we must take full advantage of the universal negations implied in a first cause.</a:t>
            </a:r>
          </a:p>
          <a:p>
            <a:r>
              <a:rPr lang="en-US" dirty="0"/>
              <a:t>There must be at least one first cause that is absolutely first, depending on no other cause whatsoever for its own causal action and therefore depending on nothing else for its existence.</a:t>
            </a:r>
          </a:p>
          <a:p>
            <a:r>
              <a:rPr lang="en-US" dirty="0"/>
              <a:t>Those negations eliminate many suspects.</a:t>
            </a:r>
          </a:p>
        </p:txBody>
      </p:sp>
    </p:spTree>
    <p:extLst>
      <p:ext uri="{BB962C8B-B14F-4D97-AF65-F5344CB8AC3E}">
        <p14:creationId xmlns:p14="http://schemas.microsoft.com/office/powerpoint/2010/main" val="6231112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A6F67-F32F-49BF-B8AD-BCD7B01F14A4}"/>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6E34BBA3-4D4C-475A-9782-A3CB0CF1D008}"/>
              </a:ext>
            </a:extLst>
          </p:cNvPr>
          <p:cNvSpPr>
            <a:spLocks noGrp="1"/>
          </p:cNvSpPr>
          <p:nvPr>
            <p:ph idx="1"/>
          </p:nvPr>
        </p:nvSpPr>
        <p:spPr/>
        <p:txBody>
          <a:bodyPr/>
          <a:lstStyle/>
          <a:p>
            <a:r>
              <a:rPr lang="en-US" dirty="0"/>
              <a:t>No beast, tree, or stone can be the first cause, since these things all come about from prior causes.</a:t>
            </a:r>
          </a:p>
          <a:p>
            <a:r>
              <a:rPr lang="en-US" dirty="0"/>
              <a:t>Their natures are not such as to have an existence and action that is altogether independent of other things.</a:t>
            </a:r>
          </a:p>
          <a:p>
            <a:r>
              <a:rPr lang="en-US" dirty="0"/>
              <a:t>The stars themselves, seemingly immortal, are born and die and depend on causes that maintain them for as long as they exist.</a:t>
            </a:r>
          </a:p>
          <a:p>
            <a:r>
              <a:rPr lang="en-US" dirty="0"/>
              <a:t>We humans, too, depend on causes not only to come into existence, but also to remain in existence.</a:t>
            </a:r>
          </a:p>
          <a:p>
            <a:endParaRPr lang="en-US" dirty="0"/>
          </a:p>
        </p:txBody>
      </p:sp>
    </p:spTree>
    <p:extLst>
      <p:ext uri="{BB962C8B-B14F-4D97-AF65-F5344CB8AC3E}">
        <p14:creationId xmlns:p14="http://schemas.microsoft.com/office/powerpoint/2010/main" val="4110819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080CB-F5C1-4B88-9EC4-3042F157F157}"/>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C2037005-8F4C-4521-A3E3-22B92E404B2C}"/>
              </a:ext>
            </a:extLst>
          </p:cNvPr>
          <p:cNvSpPr>
            <a:spLocks noGrp="1"/>
          </p:cNvSpPr>
          <p:nvPr>
            <p:ph idx="1"/>
          </p:nvPr>
        </p:nvSpPr>
        <p:spPr/>
        <p:txBody>
          <a:bodyPr/>
          <a:lstStyle/>
          <a:p>
            <a:r>
              <a:rPr lang="en-US" dirty="0"/>
              <a:t>We can all think of examples to realize that familiar things depend on causes to </a:t>
            </a:r>
            <a:r>
              <a:rPr lang="en-US" i="1" dirty="0"/>
              <a:t>keep</a:t>
            </a:r>
            <a:r>
              <a:rPr lang="en-US" dirty="0"/>
              <a:t> existing and not just to start existing. </a:t>
            </a:r>
          </a:p>
          <a:p>
            <a:r>
              <a:rPr lang="en-US" dirty="0"/>
              <a:t>On the warmer east coast, making a snowball and keeping it together are both easy.</a:t>
            </a:r>
          </a:p>
          <a:p>
            <a:r>
              <a:rPr lang="en-US" dirty="0"/>
              <a:t>Here in cold South Bend, making a snowball is still easy, but keeping it together is almost impossible: as soon as we release our gloves, it falls into powder.</a:t>
            </a:r>
          </a:p>
          <a:p>
            <a:r>
              <a:rPr lang="en-US" dirty="0"/>
              <a:t>Bringing things together is simply not a sufficient principle of their staying together after you let them be.</a:t>
            </a:r>
          </a:p>
        </p:txBody>
      </p:sp>
    </p:spTree>
    <p:extLst>
      <p:ext uri="{BB962C8B-B14F-4D97-AF65-F5344CB8AC3E}">
        <p14:creationId xmlns:p14="http://schemas.microsoft.com/office/powerpoint/2010/main" val="861551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0DB63-8DD5-44CF-A043-A1C1D646EE1A}"/>
              </a:ext>
            </a:extLst>
          </p:cNvPr>
          <p:cNvSpPr>
            <a:spLocks noGrp="1"/>
          </p:cNvSpPr>
          <p:nvPr>
            <p:ph type="title"/>
          </p:nvPr>
        </p:nvSpPr>
        <p:spPr/>
        <p:txBody>
          <a:bodyPr/>
          <a:lstStyle/>
          <a:p>
            <a:r>
              <a:rPr lang="en-US" dirty="0"/>
              <a:t>We need a language; not just teachings</a:t>
            </a:r>
          </a:p>
        </p:txBody>
      </p:sp>
      <p:sp>
        <p:nvSpPr>
          <p:cNvPr id="3" name="Content Placeholder 2">
            <a:extLst>
              <a:ext uri="{FF2B5EF4-FFF2-40B4-BE49-F238E27FC236}">
                <a16:creationId xmlns:a16="http://schemas.microsoft.com/office/drawing/2014/main" id="{4B8AE692-8212-422F-B590-3AAA5FECC3D5}"/>
              </a:ext>
            </a:extLst>
          </p:cNvPr>
          <p:cNvSpPr>
            <a:spLocks noGrp="1"/>
          </p:cNvSpPr>
          <p:nvPr>
            <p:ph idx="1"/>
          </p:nvPr>
        </p:nvSpPr>
        <p:spPr/>
        <p:txBody>
          <a:bodyPr>
            <a:normAutofit lnSpcReduction="10000"/>
          </a:bodyPr>
          <a:lstStyle/>
          <a:p>
            <a:r>
              <a:rPr lang="en-US" dirty="0"/>
              <a:t>To be more specific, the first question we’re going to address is: What does the Catholic Church teach about God?</a:t>
            </a:r>
          </a:p>
          <a:p>
            <a:r>
              <a:rPr lang="en-US" dirty="0"/>
              <a:t>Given that we’re trying to understand what the Church teaches about the economy, and why, we need to focus on learning </a:t>
            </a:r>
            <a:r>
              <a:rPr lang="en-US" i="1" dirty="0"/>
              <a:t>a philosophical and theological language </a:t>
            </a:r>
            <a:r>
              <a:rPr lang="en-US" dirty="0"/>
              <a:t>for talking about God in a Catholic way. </a:t>
            </a:r>
          </a:p>
          <a:p>
            <a:r>
              <a:rPr lang="en-US" dirty="0"/>
              <a:t>Of course the heart of these teachings about God in particular are the sacred scriptures themselves, and the Catechism is a more authoritative summary of the teachings than the work of any individual theologian, but neither of these </a:t>
            </a:r>
            <a:r>
              <a:rPr lang="en-US" i="1" dirty="0"/>
              <a:t>provides a consistent and flexible language</a:t>
            </a:r>
            <a:r>
              <a:rPr lang="en-US" dirty="0"/>
              <a:t> that we can use to understand CST and the economy.</a:t>
            </a:r>
          </a:p>
        </p:txBody>
      </p:sp>
    </p:spTree>
    <p:extLst>
      <p:ext uri="{BB962C8B-B14F-4D97-AF65-F5344CB8AC3E}">
        <p14:creationId xmlns:p14="http://schemas.microsoft.com/office/powerpoint/2010/main" val="37224425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95B18-1331-4666-A0CA-8FA5D5A4E39E}"/>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094AD0D7-A34E-4F11-AF6C-C458E682C77E}"/>
              </a:ext>
            </a:extLst>
          </p:cNvPr>
          <p:cNvSpPr>
            <a:spLocks noGrp="1"/>
          </p:cNvSpPr>
          <p:nvPr>
            <p:ph idx="1"/>
          </p:nvPr>
        </p:nvSpPr>
        <p:spPr/>
        <p:txBody>
          <a:bodyPr/>
          <a:lstStyle/>
          <a:p>
            <a:r>
              <a:rPr lang="en-US" dirty="0"/>
              <a:t>So here is a simple but important rule: when something newly brought into being continues to be with some robustness, when it insists on its new unity even after the obvious causes of its coming to be have ceased to act, this is because of some other kind of cause at work.</a:t>
            </a:r>
          </a:p>
        </p:txBody>
      </p:sp>
    </p:spTree>
    <p:extLst>
      <p:ext uri="{BB962C8B-B14F-4D97-AF65-F5344CB8AC3E}">
        <p14:creationId xmlns:p14="http://schemas.microsoft.com/office/powerpoint/2010/main" val="42897330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2A040-1909-40B6-A021-87C2095A3D1D}"/>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9CEB40C3-90E9-4747-B8AF-F249BD578832}"/>
              </a:ext>
            </a:extLst>
          </p:cNvPr>
          <p:cNvSpPr>
            <a:spLocks noGrp="1"/>
          </p:cNvSpPr>
          <p:nvPr>
            <p:ph idx="1"/>
          </p:nvPr>
        </p:nvSpPr>
        <p:spPr/>
        <p:txBody>
          <a:bodyPr>
            <a:normAutofit/>
          </a:bodyPr>
          <a:lstStyle/>
          <a:p>
            <a:r>
              <a:rPr lang="en-US" dirty="0"/>
              <a:t>I pour some wine into your glass, thus causing it to assume the shape of your glass.</a:t>
            </a:r>
          </a:p>
          <a:p>
            <a:r>
              <a:rPr lang="en-US" dirty="0"/>
              <a:t>It continues to have that shape now, apart from any further effort of mine.</a:t>
            </a:r>
          </a:p>
          <a:p>
            <a:r>
              <a:rPr lang="en-US" dirty="0"/>
              <a:t>Does the wine therefore persist in the glass shape of itself, altogether independently of any outside influence?</a:t>
            </a:r>
          </a:p>
          <a:p>
            <a:r>
              <a:rPr lang="en-US" dirty="0"/>
              <a:t>Obviously not. The wine clearly depends on the glass and on gravity to continue in that shape, for as long as it has it.</a:t>
            </a:r>
          </a:p>
        </p:txBody>
      </p:sp>
    </p:spTree>
    <p:extLst>
      <p:ext uri="{BB962C8B-B14F-4D97-AF65-F5344CB8AC3E}">
        <p14:creationId xmlns:p14="http://schemas.microsoft.com/office/powerpoint/2010/main" val="30421701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CFA3-B791-4004-A552-01F81780C5BC}"/>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39AC7CB0-D510-4CB8-B2D2-8DFCCC381465}"/>
              </a:ext>
            </a:extLst>
          </p:cNvPr>
          <p:cNvSpPr>
            <a:spLocks noGrp="1"/>
          </p:cNvSpPr>
          <p:nvPr>
            <p:ph idx="1"/>
          </p:nvPr>
        </p:nvSpPr>
        <p:spPr/>
        <p:txBody>
          <a:bodyPr/>
          <a:lstStyle/>
          <a:p>
            <a:r>
              <a:rPr lang="en-US" dirty="0"/>
              <a:t>Sometimes a new combination of things persists due to causes of coherence acting from within, as in a snowball or a star.</a:t>
            </a:r>
          </a:p>
          <a:p>
            <a:r>
              <a:rPr lang="en-US" dirty="0"/>
              <a:t>Other times, the new combination sticks together because an entirely external cause exercises some preservative action on it – as the wine and the glass shape stay together because of the glass, or as a prison population stays together because of the guards, locks, and razor wire.</a:t>
            </a:r>
          </a:p>
          <a:p>
            <a:r>
              <a:rPr lang="en-US" dirty="0"/>
              <a:t>Either way, a combination endures due to the ongoing action of something that exists before the combination itself.</a:t>
            </a:r>
          </a:p>
        </p:txBody>
      </p:sp>
    </p:spTree>
    <p:extLst>
      <p:ext uri="{BB962C8B-B14F-4D97-AF65-F5344CB8AC3E}">
        <p14:creationId xmlns:p14="http://schemas.microsoft.com/office/powerpoint/2010/main" val="33118206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9630F-22DB-4F23-90E2-94D500ABD677}"/>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839BFFC9-6460-42B2-8DC7-39CE7794E2EA}"/>
              </a:ext>
            </a:extLst>
          </p:cNvPr>
          <p:cNvSpPr>
            <a:spLocks noGrp="1"/>
          </p:cNvSpPr>
          <p:nvPr>
            <p:ph idx="1"/>
          </p:nvPr>
        </p:nvSpPr>
        <p:spPr/>
        <p:txBody>
          <a:bodyPr/>
          <a:lstStyle/>
          <a:p>
            <a:r>
              <a:rPr lang="en-US" i="1" dirty="0"/>
              <a:t>Every combination presupposes a combiner.</a:t>
            </a:r>
          </a:p>
          <a:p>
            <a:r>
              <a:rPr lang="en-US" dirty="0"/>
              <a:t>Every combination that comes into existence depends on a combiner to produce it, and every combination that exists depends on a combiner to sustain it.</a:t>
            </a:r>
          </a:p>
          <a:p>
            <a:r>
              <a:rPr lang="en-US" dirty="0"/>
              <a:t>But everything familiar to us is a combination of things.</a:t>
            </a:r>
          </a:p>
          <a:p>
            <a:r>
              <a:rPr lang="en-US" dirty="0"/>
              <a:t>Nothing familiar to us is a first cause then, and so a first cause must be something quite unfamiliar.</a:t>
            </a:r>
          </a:p>
          <a:p>
            <a:endParaRPr lang="en-US" dirty="0"/>
          </a:p>
        </p:txBody>
      </p:sp>
    </p:spTree>
    <p:extLst>
      <p:ext uri="{BB962C8B-B14F-4D97-AF65-F5344CB8AC3E}">
        <p14:creationId xmlns:p14="http://schemas.microsoft.com/office/powerpoint/2010/main" val="35385556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lstStyle/>
          <a:p>
            <a:r>
              <a:rPr lang="en-US" dirty="0"/>
              <a:t>The principle I have been elaborating – that a combination of things implies a preservative combiner – is clearest in the case of combinations whose components “dislike” each other.</a:t>
            </a:r>
          </a:p>
          <a:p>
            <a:r>
              <a:rPr lang="en-US" dirty="0"/>
              <a:t>If two magnets are touching at their north poles, then something else is holding them together.</a:t>
            </a:r>
          </a:p>
          <a:p>
            <a:r>
              <a:rPr lang="en-US" dirty="0"/>
              <a:t>If a house built out of heavy materials does not come down, something is forcing it to stay up.</a:t>
            </a:r>
          </a:p>
          <a:p>
            <a:r>
              <a:rPr lang="en-US" dirty="0"/>
              <a:t>But it is also true that when things are merely </a:t>
            </a:r>
            <a:r>
              <a:rPr lang="en-US" i="1" dirty="0"/>
              <a:t>indifferent</a:t>
            </a:r>
            <a:r>
              <a:rPr lang="en-US" dirty="0"/>
              <a:t> to one another, the reason they are together lies in something other than them.</a:t>
            </a:r>
          </a:p>
        </p:txBody>
      </p:sp>
    </p:spTree>
    <p:extLst>
      <p:ext uri="{BB962C8B-B14F-4D97-AF65-F5344CB8AC3E}">
        <p14:creationId xmlns:p14="http://schemas.microsoft.com/office/powerpoint/2010/main" val="16131595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lstStyle/>
          <a:p>
            <a:r>
              <a:rPr lang="en-US" dirty="0"/>
              <a:t>What is indifferent to many alternative ways of being needs something other than itself to make it adopt one of them.</a:t>
            </a:r>
          </a:p>
          <a:p>
            <a:r>
              <a:rPr lang="en-US" dirty="0"/>
              <a:t>A pile of oak planks, for example, in itself is capable of receiving any of a thousand forms of furniture; it never assumes those forms of itself, however, but acquires them only through extrinsic causes.</a:t>
            </a:r>
          </a:p>
          <a:p>
            <a:r>
              <a:rPr lang="en-US" dirty="0"/>
              <a:t>And why doesn’t it assume those forms of itself?</a:t>
            </a:r>
          </a:p>
          <a:p>
            <a:r>
              <a:rPr lang="en-US" dirty="0"/>
              <a:t>Because of its indifference to them all.</a:t>
            </a:r>
          </a:p>
          <a:p>
            <a:r>
              <a:rPr lang="en-US" dirty="0"/>
              <a:t>It has neither a necessary connection to any of those forms nor any active tendency toward them.</a:t>
            </a:r>
          </a:p>
        </p:txBody>
      </p:sp>
    </p:spTree>
    <p:extLst>
      <p:ext uri="{BB962C8B-B14F-4D97-AF65-F5344CB8AC3E}">
        <p14:creationId xmlns:p14="http://schemas.microsoft.com/office/powerpoint/2010/main" val="40860889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normAutofit lnSpcReduction="10000"/>
          </a:bodyPr>
          <a:lstStyle/>
          <a:p>
            <a:r>
              <a:rPr lang="en-US" dirty="0"/>
              <a:t>Once the oak is in the form of a dining table, it becomes independent of the human cause who brought it into that form.</a:t>
            </a:r>
          </a:p>
          <a:p>
            <a:r>
              <a:rPr lang="en-US" dirty="0"/>
              <a:t>Is the oak table from then on independent of all causes whatsoever?</a:t>
            </a:r>
          </a:p>
          <a:p>
            <a:r>
              <a:rPr lang="en-US" dirty="0"/>
              <a:t>Is it now a self-existing thing?</a:t>
            </a:r>
          </a:p>
          <a:p>
            <a:r>
              <a:rPr lang="en-US" dirty="0"/>
              <a:t>We must not forget the lesson of the snowball.</a:t>
            </a:r>
          </a:p>
          <a:p>
            <a:r>
              <a:rPr lang="en-US" dirty="0"/>
              <a:t>If the table holds together at all, exhibiting some persistence in its new unity, there are unifying causes at work.</a:t>
            </a:r>
          </a:p>
          <a:p>
            <a:r>
              <a:rPr lang="en-US" dirty="0"/>
              <a:t>And they are causes of a kind that can exist and act independently of the table and that are working within the table, continuing its existence.</a:t>
            </a:r>
          </a:p>
        </p:txBody>
      </p:sp>
    </p:spTree>
    <p:extLst>
      <p:ext uri="{BB962C8B-B14F-4D97-AF65-F5344CB8AC3E}">
        <p14:creationId xmlns:p14="http://schemas.microsoft.com/office/powerpoint/2010/main" val="2419408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normAutofit/>
          </a:bodyPr>
          <a:lstStyle/>
          <a:p>
            <a:r>
              <a:rPr lang="en-US" dirty="0"/>
              <a:t>These rules are not restricted to artifacts.</a:t>
            </a:r>
          </a:p>
          <a:p>
            <a:r>
              <a:rPr lang="en-US" dirty="0"/>
              <a:t>They are quite general.</a:t>
            </a:r>
          </a:p>
          <a:p>
            <a:r>
              <a:rPr lang="en-US" dirty="0"/>
              <a:t>Why do protons, neutrons, and electrons depend on so impressive a cause as a supernova (or a particle accelerator!) and certain specific processes in order to come together in the form of gold?</a:t>
            </a:r>
          </a:p>
          <a:p>
            <a:r>
              <a:rPr lang="en-US" dirty="0"/>
              <a:t>Because they are capable of taking not only the form of gold, but also of lead, of hydrogen, and so on, and therefore in themselves those basic particles are indifferent to all such forms.</a:t>
            </a:r>
          </a:p>
          <a:p>
            <a:endParaRPr lang="en-US" dirty="0"/>
          </a:p>
        </p:txBody>
      </p:sp>
    </p:spTree>
    <p:extLst>
      <p:ext uri="{BB962C8B-B14F-4D97-AF65-F5344CB8AC3E}">
        <p14:creationId xmlns:p14="http://schemas.microsoft.com/office/powerpoint/2010/main" val="32976190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normAutofit/>
          </a:bodyPr>
          <a:lstStyle/>
          <a:p>
            <a:r>
              <a:rPr lang="en-US" dirty="0"/>
              <a:t>There is no need to multiply examples.</a:t>
            </a:r>
          </a:p>
          <a:p>
            <a:r>
              <a:rPr lang="en-US" dirty="0"/>
              <a:t>The general principle should be clear.</a:t>
            </a:r>
          </a:p>
          <a:p>
            <a:r>
              <a:rPr lang="en-US" dirty="0"/>
              <a:t>It is not because of anything special about houses, or chemical elements that they require prior causes to come into being and remain in it.</a:t>
            </a:r>
          </a:p>
          <a:p>
            <a:r>
              <a:rPr lang="en-US" dirty="0"/>
              <a:t>It is because they all consist of combinations of things that are to some extent indifferent to their combination.</a:t>
            </a:r>
          </a:p>
          <a:p>
            <a:endParaRPr lang="en-US" dirty="0"/>
          </a:p>
        </p:txBody>
      </p:sp>
    </p:spTree>
    <p:extLst>
      <p:ext uri="{BB962C8B-B14F-4D97-AF65-F5344CB8AC3E}">
        <p14:creationId xmlns:p14="http://schemas.microsoft.com/office/powerpoint/2010/main" val="21610972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normAutofit fontScale="92500" lnSpcReduction="20000"/>
          </a:bodyPr>
          <a:lstStyle/>
          <a:p>
            <a:r>
              <a:rPr lang="en-US" dirty="0"/>
              <a:t>To sum up: When does something need a cause of its being?</a:t>
            </a:r>
          </a:p>
          <a:p>
            <a:r>
              <a:rPr lang="en-US" dirty="0"/>
              <a:t>Whenever it needs something else to decide whether and how it will be, and this is when the thing itself is indecisive about the question.</a:t>
            </a:r>
          </a:p>
          <a:p>
            <a:r>
              <a:rPr lang="en-US" dirty="0"/>
              <a:t>Shall the oak be a table or a chair?</a:t>
            </a:r>
          </a:p>
          <a:p>
            <a:r>
              <a:rPr lang="en-US" dirty="0"/>
              <a:t>Nothing in the oak decides.</a:t>
            </a:r>
          </a:p>
          <a:p>
            <a:r>
              <a:rPr lang="en-US" dirty="0"/>
              <a:t>It is indifferent.</a:t>
            </a:r>
          </a:p>
          <a:p>
            <a:r>
              <a:rPr lang="en-US" dirty="0"/>
              <a:t>But when an indecision gets decided, there must be a decider – not necessarily an intelligent one, but a cause of some kind.</a:t>
            </a:r>
          </a:p>
          <a:p>
            <a:r>
              <a:rPr lang="en-US" dirty="0"/>
              <a:t>Whatever needs a cause of its coming into existence also needs a cause (perhaps a different one, or several) of its remaining in existence.</a:t>
            </a:r>
          </a:p>
          <a:p>
            <a:r>
              <a:rPr lang="en-US" dirty="0"/>
              <a:t>This is the lesson of the snowball – now let’s keep working!</a:t>
            </a:r>
          </a:p>
          <a:p>
            <a:endParaRPr lang="en-US" dirty="0"/>
          </a:p>
        </p:txBody>
      </p:sp>
    </p:spTree>
    <p:extLst>
      <p:ext uri="{BB962C8B-B14F-4D97-AF65-F5344CB8AC3E}">
        <p14:creationId xmlns:p14="http://schemas.microsoft.com/office/powerpoint/2010/main" val="3770568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7866F-A41E-4F09-A943-9179D7F1F90F}"/>
              </a:ext>
            </a:extLst>
          </p:cNvPr>
          <p:cNvSpPr>
            <a:spLocks noGrp="1"/>
          </p:cNvSpPr>
          <p:nvPr>
            <p:ph type="title"/>
          </p:nvPr>
        </p:nvSpPr>
        <p:spPr/>
        <p:txBody>
          <a:bodyPr/>
          <a:lstStyle/>
          <a:p>
            <a:r>
              <a:rPr lang="en-US" dirty="0"/>
              <a:t>Who is God? </a:t>
            </a:r>
            <a:r>
              <a:rPr lang="en-US" dirty="0" err="1"/>
              <a:t>Gotta</a:t>
            </a:r>
            <a:r>
              <a:rPr lang="en-US" dirty="0"/>
              <a:t> know this to move on!</a:t>
            </a:r>
          </a:p>
        </p:txBody>
      </p:sp>
      <p:sp>
        <p:nvSpPr>
          <p:cNvPr id="3" name="Content Placeholder 2">
            <a:extLst>
              <a:ext uri="{FF2B5EF4-FFF2-40B4-BE49-F238E27FC236}">
                <a16:creationId xmlns:a16="http://schemas.microsoft.com/office/drawing/2014/main" id="{13E5FDB5-E904-402C-BDA3-734DC6D7FA10}"/>
              </a:ext>
            </a:extLst>
          </p:cNvPr>
          <p:cNvSpPr>
            <a:spLocks noGrp="1"/>
          </p:cNvSpPr>
          <p:nvPr>
            <p:ph idx="1"/>
          </p:nvPr>
        </p:nvSpPr>
        <p:spPr/>
        <p:txBody>
          <a:bodyPr/>
          <a:lstStyle/>
          <a:p>
            <a:r>
              <a:rPr lang="en-US" dirty="0"/>
              <a:t>So, you should think of today’s class, and this mini-unit more generally, as providing us with the philosophical and theological foundation necessary to understand how Pope Leo will be arguing in the encyclical Rerum Novarum, or what terms John Paull II was talking about in the quote from the first lecture of our course.</a:t>
            </a:r>
          </a:p>
          <a:p>
            <a:r>
              <a:rPr lang="en-US" dirty="0"/>
              <a:t>The language we’re going to learn is surprising – it is thick in argument, and the conclusions follow from the premises, but the premises can look unsupported if one hasn’t learned the style of argumentation used, and some of the context.</a:t>
            </a:r>
          </a:p>
          <a:p>
            <a:r>
              <a:rPr lang="en-US" dirty="0"/>
              <a:t>OK, let’s begin! (Best way to learn is by doing!!!)</a:t>
            </a:r>
          </a:p>
        </p:txBody>
      </p:sp>
    </p:spTree>
    <p:extLst>
      <p:ext uri="{BB962C8B-B14F-4D97-AF65-F5344CB8AC3E}">
        <p14:creationId xmlns:p14="http://schemas.microsoft.com/office/powerpoint/2010/main" val="1520251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normAutofit/>
          </a:bodyPr>
          <a:lstStyle/>
          <a:p>
            <a:r>
              <a:rPr lang="en-US" dirty="0"/>
              <a:t>It is part of the nature of a first cause that it is a necessarily self-existing thing.</a:t>
            </a:r>
          </a:p>
          <a:p>
            <a:r>
              <a:rPr lang="en-US" dirty="0"/>
              <a:t>A first cause cannot derive its existence from something before it, and so it has its existence of itself.</a:t>
            </a:r>
          </a:p>
          <a:p>
            <a:r>
              <a:rPr lang="en-US" dirty="0"/>
              <a:t>That is a special nature – a thing that, just because of what it is, is incapable of being produced by something else.</a:t>
            </a:r>
          </a:p>
          <a:p>
            <a:endParaRPr lang="en-US" dirty="0"/>
          </a:p>
        </p:txBody>
      </p:sp>
    </p:spTree>
    <p:extLst>
      <p:ext uri="{BB962C8B-B14F-4D97-AF65-F5344CB8AC3E}">
        <p14:creationId xmlns:p14="http://schemas.microsoft.com/office/powerpoint/2010/main" val="20653435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normAutofit/>
          </a:bodyPr>
          <a:lstStyle/>
          <a:p>
            <a:r>
              <a:rPr lang="en-US" dirty="0"/>
              <a:t>The first cause has some features in common with other things.</a:t>
            </a:r>
          </a:p>
          <a:p>
            <a:r>
              <a:rPr lang="en-US" dirty="0"/>
              <a:t>It has existence, for example, and unity and causal power.</a:t>
            </a:r>
          </a:p>
          <a:p>
            <a:r>
              <a:rPr lang="en-US" dirty="0"/>
              <a:t>But it has these in a different way from all other things, namely, in an uncaused and self-sufficient way, much as an equilateral triangle (defined by the length of the sides) has rigidity by its very nature, while a parallelogram (defined by the length of the sides) has it only through another cause.</a:t>
            </a:r>
          </a:p>
          <a:p>
            <a:endParaRPr lang="en-US" dirty="0"/>
          </a:p>
        </p:txBody>
      </p:sp>
    </p:spTree>
    <p:extLst>
      <p:ext uri="{BB962C8B-B14F-4D97-AF65-F5344CB8AC3E}">
        <p14:creationId xmlns:p14="http://schemas.microsoft.com/office/powerpoint/2010/main" val="14733268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normAutofit/>
          </a:bodyPr>
          <a:lstStyle/>
          <a:p>
            <a:r>
              <a:rPr lang="en-US" dirty="0"/>
              <a:t>In light of the nature of a first cause, and the lesson of the snowball, let’s think about whether there can be more than one first cause.</a:t>
            </a:r>
          </a:p>
          <a:p>
            <a:r>
              <a:rPr lang="en-US" dirty="0"/>
              <a:t>Suppose there were two: say, a material first cause, &amp; a spiritual god.</a:t>
            </a:r>
          </a:p>
          <a:p>
            <a:r>
              <a:rPr lang="en-US" dirty="0"/>
              <a:t>In order to keep our first causes distinct from each other, we must suppose a positive distinguishing feature in at least one of them.</a:t>
            </a:r>
          </a:p>
          <a:p>
            <a:r>
              <a:rPr lang="en-US" dirty="0"/>
              <a:t>For example, the material first cause would have dimensions, but the spiritual god would not.</a:t>
            </a:r>
          </a:p>
          <a:p>
            <a:r>
              <a:rPr lang="en-US" dirty="0"/>
              <a:t>Or the god has an intelligence that is distinct from, and added to, its self-existing nature, whereas the matter does not have that. </a:t>
            </a:r>
          </a:p>
          <a:p>
            <a:endParaRPr lang="en-US" dirty="0"/>
          </a:p>
        </p:txBody>
      </p:sp>
    </p:spTree>
    <p:extLst>
      <p:ext uri="{BB962C8B-B14F-4D97-AF65-F5344CB8AC3E}">
        <p14:creationId xmlns:p14="http://schemas.microsoft.com/office/powerpoint/2010/main" val="18628594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normAutofit/>
          </a:bodyPr>
          <a:lstStyle/>
          <a:p>
            <a:r>
              <a:rPr lang="en-US" dirty="0"/>
              <a:t>The distinguishing difference, whatever it is, cannot be something trivial, since it is the only way for our two first causes to be two and not just one and the same thing.</a:t>
            </a:r>
          </a:p>
          <a:p>
            <a:r>
              <a:rPr lang="en-US" dirty="0"/>
              <a:t>And there is the kicker.</a:t>
            </a:r>
          </a:p>
          <a:p>
            <a:r>
              <a:rPr lang="en-US" dirty="0"/>
              <a:t>Their common nature exists with the distinctive feature in one case and without it in the other.</a:t>
            </a:r>
          </a:p>
          <a:p>
            <a:r>
              <a:rPr lang="en-US" dirty="0"/>
              <a:t>The common nature is therefore in itself </a:t>
            </a:r>
            <a:r>
              <a:rPr lang="en-US" i="1" dirty="0"/>
              <a:t>indifferent</a:t>
            </a:r>
            <a:r>
              <a:rPr lang="en-US" dirty="0"/>
              <a:t> to that add-on and hence enters into combination with it only through a prior cause, a combiner.</a:t>
            </a:r>
          </a:p>
          <a:p>
            <a:endParaRPr lang="en-US" dirty="0"/>
          </a:p>
        </p:txBody>
      </p:sp>
    </p:spTree>
    <p:extLst>
      <p:ext uri="{BB962C8B-B14F-4D97-AF65-F5344CB8AC3E}">
        <p14:creationId xmlns:p14="http://schemas.microsoft.com/office/powerpoint/2010/main" val="37651600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85F5-54E0-475D-B8B7-0390AE14C215}"/>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A53E8102-644B-44FD-9406-8E2C23501FED}"/>
              </a:ext>
            </a:extLst>
          </p:cNvPr>
          <p:cNvSpPr>
            <a:spLocks noGrp="1"/>
          </p:cNvSpPr>
          <p:nvPr>
            <p:ph idx="1"/>
          </p:nvPr>
        </p:nvSpPr>
        <p:spPr/>
        <p:txBody>
          <a:bodyPr>
            <a:normAutofit/>
          </a:bodyPr>
          <a:lstStyle/>
          <a:p>
            <a:r>
              <a:rPr lang="en-US" dirty="0"/>
              <a:t>Whichever of our first causes possesses this difference, and is distinguished by it alone, therefore, has its distinct existence only through that prior cause’s having provided it with its distinctive feature – which rules it out as a first cause after all.</a:t>
            </a:r>
          </a:p>
          <a:p>
            <a:r>
              <a:rPr lang="en-US" dirty="0"/>
              <a:t>Thus, there is simply no way to get more than one absolutely first cause.</a:t>
            </a:r>
          </a:p>
          <a:p>
            <a:endParaRPr lang="en-US" dirty="0"/>
          </a:p>
        </p:txBody>
      </p:sp>
    </p:spTree>
    <p:extLst>
      <p:ext uri="{BB962C8B-B14F-4D97-AF65-F5344CB8AC3E}">
        <p14:creationId xmlns:p14="http://schemas.microsoft.com/office/powerpoint/2010/main" val="8670893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2E2B3-F3E2-44B2-B87F-2743ADCC10C9}"/>
              </a:ext>
            </a:extLst>
          </p:cNvPr>
          <p:cNvSpPr>
            <a:spLocks noGrp="1"/>
          </p:cNvSpPr>
          <p:nvPr>
            <p:ph type="title"/>
          </p:nvPr>
        </p:nvSpPr>
        <p:spPr/>
        <p:txBody>
          <a:bodyPr/>
          <a:lstStyle/>
          <a:p>
            <a:r>
              <a:rPr lang="en-US" dirty="0"/>
              <a:t>Proof By Contradiction: at most one 1</a:t>
            </a:r>
            <a:r>
              <a:rPr lang="en-US" baseline="30000" dirty="0"/>
              <a:t>st</a:t>
            </a:r>
            <a:r>
              <a:rPr lang="en-US" dirty="0"/>
              <a:t> cause</a:t>
            </a:r>
          </a:p>
        </p:txBody>
      </p:sp>
      <p:sp>
        <p:nvSpPr>
          <p:cNvPr id="3" name="Content Placeholder 2">
            <a:extLst>
              <a:ext uri="{FF2B5EF4-FFF2-40B4-BE49-F238E27FC236}">
                <a16:creationId xmlns:a16="http://schemas.microsoft.com/office/drawing/2014/main" id="{AE43A2ED-4106-407F-BF7F-4976CF8E4A65}"/>
              </a:ext>
            </a:extLst>
          </p:cNvPr>
          <p:cNvSpPr>
            <a:spLocks noGrp="1"/>
          </p:cNvSpPr>
          <p:nvPr>
            <p:ph idx="1"/>
          </p:nvPr>
        </p:nvSpPr>
        <p:spPr/>
        <p:txBody>
          <a:bodyPr/>
          <a:lstStyle/>
          <a:p>
            <a:r>
              <a:rPr lang="en-US" dirty="0"/>
              <a:t>Suppose there were two or more first causes.</a:t>
            </a:r>
          </a:p>
          <a:p>
            <a:r>
              <a:rPr lang="en-US" dirty="0"/>
              <a:t>Two first causes would have to share a common nature.</a:t>
            </a:r>
          </a:p>
          <a:p>
            <a:r>
              <a:rPr lang="en-US" dirty="0"/>
              <a:t>They could thus be distinguished only by some addition to that nature in at least one of them.</a:t>
            </a:r>
          </a:p>
          <a:p>
            <a:r>
              <a:rPr lang="en-US" dirty="0"/>
              <a:t>That distinguishing addition, since the common nature is indifferent to it, would belong to its possessor through a cause.</a:t>
            </a:r>
          </a:p>
          <a:p>
            <a:r>
              <a:rPr lang="en-US" dirty="0"/>
              <a:t>Therefore, the possessor of the distinguishing addition would not be a first cause after all. </a:t>
            </a:r>
            <a:r>
              <a:rPr lang="en-US" dirty="0">
                <a:sym typeface="Wingdings" panose="05000000000000000000" pitchFamily="2" charset="2"/>
              </a:rPr>
              <a:t>  </a:t>
            </a:r>
            <a:endParaRPr lang="en-US" dirty="0"/>
          </a:p>
        </p:txBody>
      </p:sp>
    </p:spTree>
    <p:extLst>
      <p:ext uri="{BB962C8B-B14F-4D97-AF65-F5344CB8AC3E}">
        <p14:creationId xmlns:p14="http://schemas.microsoft.com/office/powerpoint/2010/main" val="40864838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2B5F8-1895-4C11-961F-77D6B9A9A2BD}"/>
              </a:ext>
            </a:extLst>
          </p:cNvPr>
          <p:cNvSpPr>
            <a:spLocks noGrp="1"/>
          </p:cNvSpPr>
          <p:nvPr>
            <p:ph type="title"/>
          </p:nvPr>
        </p:nvSpPr>
        <p:spPr/>
        <p:txBody>
          <a:bodyPr/>
          <a:lstStyle/>
          <a:p>
            <a:r>
              <a:rPr lang="en-US" dirty="0"/>
              <a:t>How many first (uncaused) causes are there?</a:t>
            </a:r>
          </a:p>
        </p:txBody>
      </p:sp>
      <p:sp>
        <p:nvSpPr>
          <p:cNvPr id="3" name="Content Placeholder 2">
            <a:extLst>
              <a:ext uri="{FF2B5EF4-FFF2-40B4-BE49-F238E27FC236}">
                <a16:creationId xmlns:a16="http://schemas.microsoft.com/office/drawing/2014/main" id="{4EC5318C-59B1-492E-9CCD-EFCA66D46405}"/>
              </a:ext>
            </a:extLst>
          </p:cNvPr>
          <p:cNvSpPr>
            <a:spLocks noGrp="1"/>
          </p:cNvSpPr>
          <p:nvPr>
            <p:ph idx="1"/>
          </p:nvPr>
        </p:nvSpPr>
        <p:spPr/>
        <p:txBody>
          <a:bodyPr/>
          <a:lstStyle/>
          <a:p>
            <a:r>
              <a:rPr lang="en-US" dirty="0"/>
              <a:t>The force of these principles has decided our question for us.</a:t>
            </a:r>
          </a:p>
          <a:p>
            <a:r>
              <a:rPr lang="en-US" dirty="0"/>
              <a:t>There cannot be two or more first causes.</a:t>
            </a:r>
          </a:p>
          <a:p>
            <a:r>
              <a:rPr lang="en-US" dirty="0"/>
              <a:t>There is a single one at most.</a:t>
            </a:r>
          </a:p>
        </p:txBody>
      </p:sp>
    </p:spTree>
    <p:extLst>
      <p:ext uri="{BB962C8B-B14F-4D97-AF65-F5344CB8AC3E}">
        <p14:creationId xmlns:p14="http://schemas.microsoft.com/office/powerpoint/2010/main" val="245241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24626-6023-4E30-A1B7-571D105E15FB}"/>
              </a:ext>
            </a:extLst>
          </p:cNvPr>
          <p:cNvSpPr>
            <a:spLocks noGrp="1"/>
          </p:cNvSpPr>
          <p:nvPr>
            <p:ph type="title"/>
          </p:nvPr>
        </p:nvSpPr>
        <p:spPr/>
        <p:txBody>
          <a:bodyPr/>
          <a:lstStyle/>
          <a:p>
            <a:r>
              <a:rPr lang="en-US" dirty="0"/>
              <a:t>Proof: There is exactly one first (uncaused) cause</a:t>
            </a:r>
          </a:p>
        </p:txBody>
      </p:sp>
      <p:sp>
        <p:nvSpPr>
          <p:cNvPr id="3" name="Content Placeholder 2">
            <a:extLst>
              <a:ext uri="{FF2B5EF4-FFF2-40B4-BE49-F238E27FC236}">
                <a16:creationId xmlns:a16="http://schemas.microsoft.com/office/drawing/2014/main" id="{26FE1DEB-F432-455B-89A8-596A90C32AE2}"/>
              </a:ext>
            </a:extLst>
          </p:cNvPr>
          <p:cNvSpPr>
            <a:spLocks noGrp="1"/>
          </p:cNvSpPr>
          <p:nvPr>
            <p:ph idx="1"/>
          </p:nvPr>
        </p:nvSpPr>
        <p:spPr/>
        <p:txBody>
          <a:bodyPr/>
          <a:lstStyle/>
          <a:p>
            <a:r>
              <a:rPr lang="en-US" dirty="0"/>
              <a:t>There is at most one first cause (just shown).</a:t>
            </a:r>
          </a:p>
          <a:p>
            <a:r>
              <a:rPr lang="en-US" dirty="0"/>
              <a:t>There is at least one first cause (see slide 33).</a:t>
            </a:r>
          </a:p>
          <a:p>
            <a:r>
              <a:rPr lang="en-US" dirty="0"/>
              <a:t>Therefore, there is exactly one first cause!!!</a:t>
            </a:r>
          </a:p>
        </p:txBody>
      </p:sp>
    </p:spTree>
    <p:extLst>
      <p:ext uri="{BB962C8B-B14F-4D97-AF65-F5344CB8AC3E}">
        <p14:creationId xmlns:p14="http://schemas.microsoft.com/office/powerpoint/2010/main" val="24791639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D9A96-9F83-4088-A20F-3F18172F84CB}"/>
              </a:ext>
            </a:extLst>
          </p:cNvPr>
          <p:cNvSpPr>
            <a:spLocks noGrp="1"/>
          </p:cNvSpPr>
          <p:nvPr>
            <p:ph type="title"/>
          </p:nvPr>
        </p:nvSpPr>
        <p:spPr/>
        <p:txBody>
          <a:bodyPr/>
          <a:lstStyle/>
          <a:p>
            <a:r>
              <a:rPr lang="en-US" dirty="0"/>
              <a:t>Two corollaries</a:t>
            </a:r>
          </a:p>
        </p:txBody>
      </p:sp>
      <p:sp>
        <p:nvSpPr>
          <p:cNvPr id="3" name="Content Placeholder 2">
            <a:extLst>
              <a:ext uri="{FF2B5EF4-FFF2-40B4-BE49-F238E27FC236}">
                <a16:creationId xmlns:a16="http://schemas.microsoft.com/office/drawing/2014/main" id="{2760BA89-761D-48AB-B0C1-1DD35D8C24BE}"/>
              </a:ext>
            </a:extLst>
          </p:cNvPr>
          <p:cNvSpPr>
            <a:spLocks noGrp="1"/>
          </p:cNvSpPr>
          <p:nvPr>
            <p:ph idx="1"/>
          </p:nvPr>
        </p:nvSpPr>
        <p:spPr/>
        <p:txBody>
          <a:bodyPr/>
          <a:lstStyle/>
          <a:p>
            <a:r>
              <a:rPr lang="en-US" dirty="0"/>
              <a:t>A first corollary is that all other things besides the first cause (whatever it is) have a cause of their being.</a:t>
            </a:r>
          </a:p>
          <a:p>
            <a:r>
              <a:rPr lang="en-US" dirty="0"/>
              <a:t>There can be only one self-existing thing, as our reasoning has shown.</a:t>
            </a:r>
          </a:p>
          <a:p>
            <a:r>
              <a:rPr lang="en-US" dirty="0"/>
              <a:t>All other things, then, have their existence by continuous dependence on a cause or causes.</a:t>
            </a:r>
          </a:p>
          <a:p>
            <a:endParaRPr lang="en-US" dirty="0"/>
          </a:p>
        </p:txBody>
      </p:sp>
    </p:spTree>
    <p:extLst>
      <p:ext uri="{BB962C8B-B14F-4D97-AF65-F5344CB8AC3E}">
        <p14:creationId xmlns:p14="http://schemas.microsoft.com/office/powerpoint/2010/main" val="35256397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B1C2E-C624-4427-87BF-E8CDD9AB61F2}"/>
              </a:ext>
            </a:extLst>
          </p:cNvPr>
          <p:cNvSpPr>
            <a:spLocks noGrp="1"/>
          </p:cNvSpPr>
          <p:nvPr>
            <p:ph type="title"/>
          </p:nvPr>
        </p:nvSpPr>
        <p:spPr/>
        <p:txBody>
          <a:bodyPr/>
          <a:lstStyle/>
          <a:p>
            <a:r>
              <a:rPr lang="en-US" dirty="0"/>
              <a:t>Two corollaries</a:t>
            </a:r>
          </a:p>
        </p:txBody>
      </p:sp>
      <p:sp>
        <p:nvSpPr>
          <p:cNvPr id="3" name="Content Placeholder 2">
            <a:extLst>
              <a:ext uri="{FF2B5EF4-FFF2-40B4-BE49-F238E27FC236}">
                <a16:creationId xmlns:a16="http://schemas.microsoft.com/office/drawing/2014/main" id="{B90442BF-E5B9-4667-9F1F-4A7E25E87529}"/>
              </a:ext>
            </a:extLst>
          </p:cNvPr>
          <p:cNvSpPr>
            <a:spLocks noGrp="1"/>
          </p:cNvSpPr>
          <p:nvPr>
            <p:ph idx="1"/>
          </p:nvPr>
        </p:nvSpPr>
        <p:spPr/>
        <p:txBody>
          <a:bodyPr>
            <a:normAutofit lnSpcReduction="10000"/>
          </a:bodyPr>
          <a:lstStyle/>
          <a:p>
            <a:r>
              <a:rPr lang="en-US" dirty="0"/>
              <a:t>A second corollary is that all things besides the first cause derive their existence from it.</a:t>
            </a:r>
          </a:p>
          <a:p>
            <a:r>
              <a:rPr lang="en-US" dirty="0"/>
              <a:t>Anything other than the first cause has a cause of its being (by our first corollary); if that is the first cause, then we’re done.</a:t>
            </a:r>
          </a:p>
          <a:p>
            <a:r>
              <a:rPr lang="en-US" dirty="0"/>
              <a:t>If that is not the first cause, then it also has a cause of its being.</a:t>
            </a:r>
          </a:p>
          <a:p>
            <a:r>
              <a:rPr lang="en-US" dirty="0"/>
              <a:t>And this cannot continue endlessly, as we have reasoned.</a:t>
            </a:r>
          </a:p>
          <a:p>
            <a:r>
              <a:rPr lang="en-US" dirty="0"/>
              <a:t>This must terminate in a first cause.</a:t>
            </a:r>
          </a:p>
          <a:p>
            <a:r>
              <a:rPr lang="en-US" dirty="0"/>
              <a:t>But there is only one of those.</a:t>
            </a:r>
          </a:p>
          <a:p>
            <a:r>
              <a:rPr lang="en-US" dirty="0"/>
              <a:t>Therefore, all beings derive, whether immediately or through many intermediate causes, from the one and only first cause.</a:t>
            </a:r>
          </a:p>
        </p:txBody>
      </p:sp>
    </p:spTree>
    <p:extLst>
      <p:ext uri="{BB962C8B-B14F-4D97-AF65-F5344CB8AC3E}">
        <p14:creationId xmlns:p14="http://schemas.microsoft.com/office/powerpoint/2010/main" val="22800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85BA7-C062-4F5F-8DE7-EF64AAD451BB}"/>
              </a:ext>
            </a:extLst>
          </p:cNvPr>
          <p:cNvSpPr>
            <a:spLocks noGrp="1"/>
          </p:cNvSpPr>
          <p:nvPr>
            <p:ph type="title"/>
          </p:nvPr>
        </p:nvSpPr>
        <p:spPr/>
        <p:txBody>
          <a:bodyPr/>
          <a:lstStyle/>
          <a:p>
            <a:r>
              <a:rPr lang="en-US" dirty="0"/>
              <a:t>Method of Reasoning</a:t>
            </a:r>
          </a:p>
        </p:txBody>
      </p:sp>
      <p:sp>
        <p:nvSpPr>
          <p:cNvPr id="3" name="Content Placeholder 2">
            <a:extLst>
              <a:ext uri="{FF2B5EF4-FFF2-40B4-BE49-F238E27FC236}">
                <a16:creationId xmlns:a16="http://schemas.microsoft.com/office/drawing/2014/main" id="{A4CBB3B4-2438-4AAA-8129-47D46CB8BC16}"/>
              </a:ext>
            </a:extLst>
          </p:cNvPr>
          <p:cNvSpPr>
            <a:spLocks noGrp="1"/>
          </p:cNvSpPr>
          <p:nvPr>
            <p:ph idx="1"/>
          </p:nvPr>
        </p:nvSpPr>
        <p:spPr/>
        <p:txBody>
          <a:bodyPr/>
          <a:lstStyle/>
          <a:p>
            <a:r>
              <a:rPr lang="en-US" dirty="0"/>
              <a:t>Our method of reasoning will be mainly deductive.</a:t>
            </a:r>
          </a:p>
          <a:p>
            <a:r>
              <a:rPr lang="en-US" dirty="0"/>
              <a:t>By a </a:t>
            </a:r>
            <a:r>
              <a:rPr lang="en-US" i="1" dirty="0"/>
              <a:t>deduction</a:t>
            </a:r>
            <a:r>
              <a:rPr lang="en-US" dirty="0"/>
              <a:t>, we mean a form of reasoning in which the conclusion must be true as long as the premises are.</a:t>
            </a:r>
          </a:p>
          <a:p>
            <a:r>
              <a:rPr lang="en-US" dirty="0"/>
              <a:t>It is usually opposed to an </a:t>
            </a:r>
            <a:r>
              <a:rPr lang="en-US" i="1" dirty="0"/>
              <a:t>induction</a:t>
            </a:r>
            <a:r>
              <a:rPr lang="en-US" dirty="0"/>
              <a:t>, which is an argument for a general statement based on many particular instances.</a:t>
            </a:r>
          </a:p>
        </p:txBody>
      </p:sp>
    </p:spTree>
    <p:extLst>
      <p:ext uri="{BB962C8B-B14F-4D97-AF65-F5344CB8AC3E}">
        <p14:creationId xmlns:p14="http://schemas.microsoft.com/office/powerpoint/2010/main" val="5692272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45E4B-79FC-4FFA-8564-5F73CCB5FDD3}"/>
              </a:ext>
            </a:extLst>
          </p:cNvPr>
          <p:cNvSpPr>
            <a:spLocks noGrp="1"/>
          </p:cNvSpPr>
          <p:nvPr>
            <p:ph type="title"/>
          </p:nvPr>
        </p:nvSpPr>
        <p:spPr/>
        <p:txBody>
          <a:bodyPr/>
          <a:lstStyle/>
          <a:p>
            <a:r>
              <a:rPr lang="en-US" dirty="0"/>
              <a:t>The tree of being</a:t>
            </a:r>
          </a:p>
        </p:txBody>
      </p:sp>
      <p:sp>
        <p:nvSpPr>
          <p:cNvPr id="3" name="Content Placeholder 2">
            <a:extLst>
              <a:ext uri="{FF2B5EF4-FFF2-40B4-BE49-F238E27FC236}">
                <a16:creationId xmlns:a16="http://schemas.microsoft.com/office/drawing/2014/main" id="{579D2C81-CE6F-4C7E-B542-5C109FA13047}"/>
              </a:ext>
            </a:extLst>
          </p:cNvPr>
          <p:cNvSpPr>
            <a:spLocks noGrp="1"/>
          </p:cNvSpPr>
          <p:nvPr>
            <p:ph idx="1"/>
          </p:nvPr>
        </p:nvSpPr>
        <p:spPr/>
        <p:txBody>
          <a:bodyPr/>
          <a:lstStyle/>
          <a:p>
            <a:r>
              <a:rPr lang="en-US" dirty="0"/>
              <a:t>All things are like a vast tree, whose leaves sprout from its twigs, whose twigs grow from its branches, whose branches extend from its main limbs, and whose main limbs stem from a single trunk.</a:t>
            </a:r>
          </a:p>
          <a:p>
            <a:r>
              <a:rPr lang="en-US" dirty="0"/>
              <a:t>If both matter and some sort of god exist, then, it must be that one of them is the cause of the other.</a:t>
            </a:r>
          </a:p>
          <a:p>
            <a:r>
              <a:rPr lang="en-US" dirty="0"/>
              <a:t>Only one or the other can be the first cause, not both.</a:t>
            </a:r>
          </a:p>
        </p:txBody>
      </p:sp>
    </p:spTree>
    <p:extLst>
      <p:ext uri="{BB962C8B-B14F-4D97-AF65-F5344CB8AC3E}">
        <p14:creationId xmlns:p14="http://schemas.microsoft.com/office/powerpoint/2010/main" val="29950013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40482-7666-48A3-A688-A814516615C7}"/>
              </a:ext>
            </a:extLst>
          </p:cNvPr>
          <p:cNvSpPr>
            <a:spLocks noGrp="1"/>
          </p:cNvSpPr>
          <p:nvPr>
            <p:ph type="title"/>
          </p:nvPr>
        </p:nvSpPr>
        <p:spPr/>
        <p:txBody>
          <a:bodyPr/>
          <a:lstStyle/>
          <a:p>
            <a:r>
              <a:rPr lang="en-US" dirty="0"/>
              <a:t>Where are we at?</a:t>
            </a:r>
          </a:p>
        </p:txBody>
      </p:sp>
      <p:sp>
        <p:nvSpPr>
          <p:cNvPr id="3" name="Content Placeholder 2">
            <a:extLst>
              <a:ext uri="{FF2B5EF4-FFF2-40B4-BE49-F238E27FC236}">
                <a16:creationId xmlns:a16="http://schemas.microsoft.com/office/drawing/2014/main" id="{169E1347-9066-44DB-9A3D-B5F9EE9FEBB5}"/>
              </a:ext>
            </a:extLst>
          </p:cNvPr>
          <p:cNvSpPr>
            <a:spLocks noGrp="1"/>
          </p:cNvSpPr>
          <p:nvPr>
            <p:ph idx="1"/>
          </p:nvPr>
        </p:nvSpPr>
        <p:spPr/>
        <p:txBody>
          <a:bodyPr/>
          <a:lstStyle/>
          <a:p>
            <a:r>
              <a:rPr lang="en-US" dirty="0"/>
              <a:t>We should stop to congratulate ourselves.</a:t>
            </a:r>
          </a:p>
          <a:p>
            <a:r>
              <a:rPr lang="en-US" dirty="0"/>
              <a:t>We have eliminated all but one thing as suspects in the great whodunit that is our search for the first cause.</a:t>
            </a:r>
          </a:p>
          <a:p>
            <a:r>
              <a:rPr lang="en-US" dirty="0"/>
              <a:t>But there is still a long way to go.</a:t>
            </a:r>
          </a:p>
          <a:p>
            <a:r>
              <a:rPr lang="en-US" dirty="0"/>
              <a:t>The conclusion that there is only one first cause of things, and that it is the cause of the being of all other things we can name, does not yet move beyond common ground with atheists and materialists.</a:t>
            </a:r>
          </a:p>
          <a:p>
            <a:endParaRPr lang="en-US" dirty="0"/>
          </a:p>
        </p:txBody>
      </p:sp>
    </p:spTree>
    <p:extLst>
      <p:ext uri="{BB962C8B-B14F-4D97-AF65-F5344CB8AC3E}">
        <p14:creationId xmlns:p14="http://schemas.microsoft.com/office/powerpoint/2010/main" val="42014324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23AED-777E-49BD-A98F-4D7D77021331}"/>
              </a:ext>
            </a:extLst>
          </p:cNvPr>
          <p:cNvSpPr>
            <a:spLocks noGrp="1"/>
          </p:cNvSpPr>
          <p:nvPr>
            <p:ph type="title"/>
          </p:nvPr>
        </p:nvSpPr>
        <p:spPr/>
        <p:txBody>
          <a:bodyPr/>
          <a:lstStyle/>
          <a:p>
            <a:r>
              <a:rPr lang="en-US" dirty="0"/>
              <a:t>Where are we at?</a:t>
            </a:r>
          </a:p>
        </p:txBody>
      </p:sp>
      <p:sp>
        <p:nvSpPr>
          <p:cNvPr id="3" name="Content Placeholder 2">
            <a:extLst>
              <a:ext uri="{FF2B5EF4-FFF2-40B4-BE49-F238E27FC236}">
                <a16:creationId xmlns:a16="http://schemas.microsoft.com/office/drawing/2014/main" id="{783A7CD2-4A41-45C4-81A9-04714BE13D7A}"/>
              </a:ext>
            </a:extLst>
          </p:cNvPr>
          <p:cNvSpPr>
            <a:spLocks noGrp="1"/>
          </p:cNvSpPr>
          <p:nvPr>
            <p:ph idx="1"/>
          </p:nvPr>
        </p:nvSpPr>
        <p:spPr/>
        <p:txBody>
          <a:bodyPr/>
          <a:lstStyle/>
          <a:p>
            <a:r>
              <a:rPr lang="en-US" dirty="0"/>
              <a:t>The reduction of all effects to a single first cause – matter – is the heart and soul of materialism, after all.</a:t>
            </a:r>
          </a:p>
          <a:p>
            <a:r>
              <a:rPr lang="en-US" dirty="0"/>
              <a:t>The materialist view also fits with the idea that the first cause is responsible not only for things coming into existence, but for their continuing in existence as well.</a:t>
            </a:r>
          </a:p>
          <a:p>
            <a:r>
              <a:rPr lang="en-US" dirty="0"/>
              <a:t>Nothing can exist even for a moment without the materials out of which it is made.</a:t>
            </a:r>
          </a:p>
          <a:p>
            <a:r>
              <a:rPr lang="en-US" dirty="0"/>
              <a:t>Is some self-shaping matter, then, the first cause?</a:t>
            </a:r>
          </a:p>
          <a:p>
            <a:r>
              <a:rPr lang="en-US" dirty="0"/>
              <a:t>The impossibility of that will come into view next!</a:t>
            </a:r>
          </a:p>
        </p:txBody>
      </p:sp>
    </p:spTree>
    <p:extLst>
      <p:ext uri="{BB962C8B-B14F-4D97-AF65-F5344CB8AC3E}">
        <p14:creationId xmlns:p14="http://schemas.microsoft.com/office/powerpoint/2010/main" val="36865612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D00F7-97B6-45F1-BCF0-610846D9A945}"/>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91A01D3C-4429-45E4-8311-18706964A9B2}"/>
              </a:ext>
            </a:extLst>
          </p:cNvPr>
          <p:cNvSpPr>
            <a:spLocks noGrp="1"/>
          </p:cNvSpPr>
          <p:nvPr>
            <p:ph idx="1"/>
          </p:nvPr>
        </p:nvSpPr>
        <p:spPr/>
        <p:txBody>
          <a:bodyPr/>
          <a:lstStyle/>
          <a:p>
            <a:r>
              <a:rPr lang="en-US" dirty="0"/>
              <a:t>Let’s summarize in one coherent picture the central deductions that we’ve made so far, and preview the central deductions that will complete our argument.</a:t>
            </a:r>
          </a:p>
          <a:p>
            <a:r>
              <a:rPr lang="en-US" dirty="0"/>
              <a:t>We’ll go through these deductions one at a time. </a:t>
            </a:r>
          </a:p>
          <a:p>
            <a:r>
              <a:rPr lang="en-US" dirty="0"/>
              <a:t>The ones we’ve covered so far are Deductions 1-6.</a:t>
            </a:r>
          </a:p>
          <a:p>
            <a:r>
              <a:rPr lang="en-US" dirty="0"/>
              <a:t>The ones we’re going to cover next are Deductions 7-17.</a:t>
            </a:r>
          </a:p>
          <a:p>
            <a:r>
              <a:rPr lang="en-US" dirty="0"/>
              <a:t>Putting them together will complete our proof!!!</a:t>
            </a:r>
          </a:p>
        </p:txBody>
      </p:sp>
    </p:spTree>
    <p:extLst>
      <p:ext uri="{BB962C8B-B14F-4D97-AF65-F5344CB8AC3E}">
        <p14:creationId xmlns:p14="http://schemas.microsoft.com/office/powerpoint/2010/main" val="34060846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9A8DE-6BFF-4317-A493-BC96346ADB3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6A74CD79-B7F2-4807-BCED-757DD66ACF85}"/>
              </a:ext>
            </a:extLst>
          </p:cNvPr>
          <p:cNvSpPr>
            <a:spLocks noGrp="1"/>
          </p:cNvSpPr>
          <p:nvPr>
            <p:ph idx="1"/>
          </p:nvPr>
        </p:nvSpPr>
        <p:spPr/>
        <p:txBody>
          <a:bodyPr/>
          <a:lstStyle/>
          <a:p>
            <a:r>
              <a:rPr lang="en-US" dirty="0"/>
              <a:t>Deduction 1</a:t>
            </a:r>
          </a:p>
          <a:p>
            <a:pPr lvl="1"/>
            <a:r>
              <a:rPr lang="en-US" dirty="0"/>
              <a:t>If caused causes could exist without a first cause, they would constitute a middle with nothing before it.</a:t>
            </a:r>
          </a:p>
          <a:p>
            <a:pPr lvl="1"/>
            <a:r>
              <a:rPr lang="en-US" dirty="0"/>
              <a:t>But it is impossible for there to be a middle with nothing before it.</a:t>
            </a:r>
          </a:p>
          <a:p>
            <a:pPr lvl="1"/>
            <a:r>
              <a:rPr lang="en-US" dirty="0"/>
              <a:t>Therefore, caused causes cannot exist without a first cause.</a:t>
            </a:r>
          </a:p>
        </p:txBody>
      </p:sp>
    </p:spTree>
    <p:extLst>
      <p:ext uri="{BB962C8B-B14F-4D97-AF65-F5344CB8AC3E}">
        <p14:creationId xmlns:p14="http://schemas.microsoft.com/office/powerpoint/2010/main" val="2182173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9A8DE-6BFF-4317-A493-BC96346ADB3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6A74CD79-B7F2-4807-BCED-757DD66ACF85}"/>
              </a:ext>
            </a:extLst>
          </p:cNvPr>
          <p:cNvSpPr>
            <a:spLocks noGrp="1"/>
          </p:cNvSpPr>
          <p:nvPr>
            <p:ph idx="1"/>
          </p:nvPr>
        </p:nvSpPr>
        <p:spPr/>
        <p:txBody>
          <a:bodyPr/>
          <a:lstStyle/>
          <a:p>
            <a:r>
              <a:rPr lang="en-US" dirty="0"/>
              <a:t>Deduction 2</a:t>
            </a:r>
          </a:p>
          <a:p>
            <a:pPr lvl="1"/>
            <a:r>
              <a:rPr lang="en-US" dirty="0"/>
              <a:t>Among all the causes acting together and in series to produce an effect, one is most of all the cause of it.</a:t>
            </a:r>
          </a:p>
          <a:p>
            <a:pPr lvl="1"/>
            <a:r>
              <a:rPr lang="en-US" dirty="0"/>
              <a:t>What is most of all the cause of an effect in some series of causes acting together is uncaused by any of the other causes.</a:t>
            </a:r>
          </a:p>
          <a:p>
            <a:pPr lvl="1"/>
            <a:r>
              <a:rPr lang="en-US" dirty="0"/>
              <a:t>Therefore, among all the causes acting together to produce an effect, one is uncaused by any of the other causes.</a:t>
            </a:r>
          </a:p>
          <a:p>
            <a:pPr lvl="1"/>
            <a:r>
              <a:rPr lang="en-US" dirty="0"/>
              <a:t>In other words, in any series of causes acting together, there is an uncaused cause.</a:t>
            </a:r>
          </a:p>
        </p:txBody>
      </p:sp>
    </p:spTree>
    <p:extLst>
      <p:ext uri="{BB962C8B-B14F-4D97-AF65-F5344CB8AC3E}">
        <p14:creationId xmlns:p14="http://schemas.microsoft.com/office/powerpoint/2010/main" val="2922879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9A8DE-6BFF-4317-A493-BC96346ADB3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6A74CD79-B7F2-4807-BCED-757DD66ACF85}"/>
              </a:ext>
            </a:extLst>
          </p:cNvPr>
          <p:cNvSpPr>
            <a:spLocks noGrp="1"/>
          </p:cNvSpPr>
          <p:nvPr>
            <p:ph idx="1"/>
          </p:nvPr>
        </p:nvSpPr>
        <p:spPr/>
        <p:txBody>
          <a:bodyPr/>
          <a:lstStyle/>
          <a:p>
            <a:r>
              <a:rPr lang="en-US" dirty="0"/>
              <a:t>Deduction 3</a:t>
            </a:r>
          </a:p>
          <a:p>
            <a:pPr lvl="1"/>
            <a:r>
              <a:rPr lang="en-US" dirty="0"/>
              <a:t>From either Deduction 1 or Deduction 2, it is evident that if causes exist at all, there must be at least one first and uncaused cause.</a:t>
            </a:r>
          </a:p>
          <a:p>
            <a:pPr lvl="1"/>
            <a:r>
              <a:rPr lang="en-US" dirty="0"/>
              <a:t>But causes do exist.</a:t>
            </a:r>
          </a:p>
          <a:p>
            <a:pPr lvl="1"/>
            <a:r>
              <a:rPr lang="en-US" dirty="0"/>
              <a:t>Therefore, there is at least one first and uncaused cause.</a:t>
            </a:r>
          </a:p>
        </p:txBody>
      </p:sp>
    </p:spTree>
    <p:extLst>
      <p:ext uri="{BB962C8B-B14F-4D97-AF65-F5344CB8AC3E}">
        <p14:creationId xmlns:p14="http://schemas.microsoft.com/office/powerpoint/2010/main" val="36999355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9A8DE-6BFF-4317-A493-BC96346ADB3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6A74CD79-B7F2-4807-BCED-757DD66ACF85}"/>
              </a:ext>
            </a:extLst>
          </p:cNvPr>
          <p:cNvSpPr>
            <a:spLocks noGrp="1"/>
          </p:cNvSpPr>
          <p:nvPr>
            <p:ph idx="1"/>
          </p:nvPr>
        </p:nvSpPr>
        <p:spPr/>
        <p:txBody>
          <a:bodyPr>
            <a:normAutofit lnSpcReduction="10000"/>
          </a:bodyPr>
          <a:lstStyle/>
          <a:p>
            <a:r>
              <a:rPr lang="en-US" dirty="0"/>
              <a:t>Deduction 4</a:t>
            </a:r>
          </a:p>
          <a:p>
            <a:pPr lvl="1"/>
            <a:r>
              <a:rPr lang="en-US" dirty="0"/>
              <a:t>Two first causes would have to share a common nature (that of a self-existing thing) and hence would have to differ by a combination of this common nature with some distinctive addition in the case of at least one of them.</a:t>
            </a:r>
          </a:p>
          <a:p>
            <a:pPr lvl="1"/>
            <a:r>
              <a:rPr lang="en-US" dirty="0"/>
              <a:t>The common nature itself would be indifferent to this addition, since it can exist with it in one case, without it in the other.</a:t>
            </a:r>
          </a:p>
          <a:p>
            <a:pPr lvl="1"/>
            <a:r>
              <a:rPr lang="en-US" dirty="0"/>
              <a:t>Where something is combined with a feature to which it is indifferent, there is a prior cause, a combiner.</a:t>
            </a:r>
          </a:p>
          <a:p>
            <a:pPr lvl="1"/>
            <a:r>
              <a:rPr lang="en-US" dirty="0"/>
              <a:t>Hence, one of our two hypothetical first causes would depend, for its distinctness from the other one, on a prior cause. This means it would depend for its very existence upon a prior cause, and hence, it would not be a first cause at all.</a:t>
            </a:r>
          </a:p>
          <a:p>
            <a:pPr lvl="1"/>
            <a:r>
              <a:rPr lang="en-US" dirty="0"/>
              <a:t>Therefore, there cannot be two first causes, but only one at most.</a:t>
            </a:r>
          </a:p>
        </p:txBody>
      </p:sp>
    </p:spTree>
    <p:extLst>
      <p:ext uri="{BB962C8B-B14F-4D97-AF65-F5344CB8AC3E}">
        <p14:creationId xmlns:p14="http://schemas.microsoft.com/office/powerpoint/2010/main" val="12291615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5</a:t>
            </a:r>
          </a:p>
          <a:p>
            <a:pPr lvl="1"/>
            <a:r>
              <a:rPr lang="en-US" dirty="0"/>
              <a:t>There is at least one first cause (deduction 3).</a:t>
            </a:r>
          </a:p>
          <a:p>
            <a:pPr lvl="1"/>
            <a:r>
              <a:rPr lang="en-US" dirty="0"/>
              <a:t>There is at most one first cause (deduction 4).</a:t>
            </a:r>
          </a:p>
          <a:p>
            <a:pPr lvl="1"/>
            <a:r>
              <a:rPr lang="en-US" dirty="0"/>
              <a:t>Therefore, there is one and only one first cause.</a:t>
            </a:r>
          </a:p>
        </p:txBody>
      </p:sp>
    </p:spTree>
    <p:extLst>
      <p:ext uri="{BB962C8B-B14F-4D97-AF65-F5344CB8AC3E}">
        <p14:creationId xmlns:p14="http://schemas.microsoft.com/office/powerpoint/2010/main" val="26807118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6</a:t>
            </a:r>
          </a:p>
          <a:p>
            <a:pPr lvl="1"/>
            <a:r>
              <a:rPr lang="en-US" dirty="0"/>
              <a:t>Since there is only one self-existing thing (deductions 3 and 4), all other things have their existence through a cause.</a:t>
            </a:r>
          </a:p>
          <a:p>
            <a:pPr lvl="1"/>
            <a:r>
              <a:rPr lang="en-US" dirty="0"/>
              <a:t>And all things that have existence through a cause depend on a first cause (deduction 1 or 2), of which there is only one (deduction 5).</a:t>
            </a:r>
          </a:p>
          <a:p>
            <a:pPr lvl="1"/>
            <a:r>
              <a:rPr lang="en-US" dirty="0"/>
              <a:t>Therefore, all things other than the first cause depend on the first cause for their existence (they might also depend on other causes as well).</a:t>
            </a:r>
          </a:p>
        </p:txBody>
      </p:sp>
    </p:spTree>
    <p:extLst>
      <p:ext uri="{BB962C8B-B14F-4D97-AF65-F5344CB8AC3E}">
        <p14:creationId xmlns:p14="http://schemas.microsoft.com/office/powerpoint/2010/main" val="2191507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85BA7-C062-4F5F-8DE7-EF64AAD451BB}"/>
              </a:ext>
            </a:extLst>
          </p:cNvPr>
          <p:cNvSpPr>
            <a:spLocks noGrp="1"/>
          </p:cNvSpPr>
          <p:nvPr>
            <p:ph type="title"/>
          </p:nvPr>
        </p:nvSpPr>
        <p:spPr/>
        <p:txBody>
          <a:bodyPr/>
          <a:lstStyle/>
          <a:p>
            <a:r>
              <a:rPr lang="en-US" dirty="0"/>
              <a:t>Method of Reasoning</a:t>
            </a:r>
          </a:p>
        </p:txBody>
      </p:sp>
      <p:sp>
        <p:nvSpPr>
          <p:cNvPr id="3" name="Content Placeholder 2">
            <a:extLst>
              <a:ext uri="{FF2B5EF4-FFF2-40B4-BE49-F238E27FC236}">
                <a16:creationId xmlns:a16="http://schemas.microsoft.com/office/drawing/2014/main" id="{A4CBB3B4-2438-4AAA-8129-47D46CB8BC16}"/>
              </a:ext>
            </a:extLst>
          </p:cNvPr>
          <p:cNvSpPr>
            <a:spLocks noGrp="1"/>
          </p:cNvSpPr>
          <p:nvPr>
            <p:ph idx="1"/>
          </p:nvPr>
        </p:nvSpPr>
        <p:spPr/>
        <p:txBody>
          <a:bodyPr>
            <a:normAutofit lnSpcReduction="10000"/>
          </a:bodyPr>
          <a:lstStyle/>
          <a:p>
            <a:r>
              <a:rPr lang="en-US" dirty="0"/>
              <a:t>For example, an induction could be:</a:t>
            </a:r>
          </a:p>
          <a:p>
            <a:pPr lvl="1"/>
            <a:r>
              <a:rPr lang="en-US" dirty="0"/>
              <a:t>Mushrooms are carbon based</a:t>
            </a:r>
          </a:p>
          <a:p>
            <a:pPr lvl="1"/>
            <a:r>
              <a:rPr lang="en-US" dirty="0"/>
              <a:t>Flowers are carbon based</a:t>
            </a:r>
          </a:p>
          <a:p>
            <a:pPr lvl="1"/>
            <a:r>
              <a:rPr lang="en-US" dirty="0"/>
              <a:t>Trees are carbon based</a:t>
            </a:r>
          </a:p>
          <a:p>
            <a:pPr lvl="1"/>
            <a:r>
              <a:rPr lang="en-US" dirty="0"/>
              <a:t>Bacteria are carbon based</a:t>
            </a:r>
          </a:p>
          <a:p>
            <a:pPr lvl="1"/>
            <a:r>
              <a:rPr lang="en-US" dirty="0"/>
              <a:t>Horses are carbon based</a:t>
            </a:r>
          </a:p>
          <a:p>
            <a:pPr lvl="1"/>
            <a:r>
              <a:rPr lang="en-US" dirty="0"/>
              <a:t>Therefore, </a:t>
            </a:r>
            <a:r>
              <a:rPr lang="en-US" i="1" dirty="0"/>
              <a:t>All</a:t>
            </a:r>
            <a:r>
              <a:rPr lang="en-US" dirty="0"/>
              <a:t> living things are carbon based</a:t>
            </a:r>
          </a:p>
          <a:p>
            <a:r>
              <a:rPr lang="en-US" dirty="0"/>
              <a:t>Notice that the premises are all true, but the conclusion is not necessarily true, even if the premises lead us to accept it.</a:t>
            </a:r>
          </a:p>
          <a:p>
            <a:r>
              <a:rPr lang="en-US" dirty="0"/>
              <a:t>For all the argument shows, there might be living things outside our solar system that are silicon based and contain no carbon.</a:t>
            </a:r>
          </a:p>
        </p:txBody>
      </p:sp>
    </p:spTree>
    <p:extLst>
      <p:ext uri="{BB962C8B-B14F-4D97-AF65-F5344CB8AC3E}">
        <p14:creationId xmlns:p14="http://schemas.microsoft.com/office/powerpoint/2010/main" val="20211370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7</a:t>
            </a:r>
          </a:p>
          <a:p>
            <a:pPr lvl="1"/>
            <a:r>
              <a:rPr lang="en-US" dirty="0"/>
              <a:t>A change cannot exist without something else existing (namely, its subject).</a:t>
            </a:r>
          </a:p>
          <a:p>
            <a:pPr lvl="1"/>
            <a:r>
              <a:rPr lang="en-US" dirty="0"/>
              <a:t>The first cause can exist without anything else existing.</a:t>
            </a:r>
          </a:p>
          <a:p>
            <a:pPr lvl="1"/>
            <a:r>
              <a:rPr lang="en-US" dirty="0"/>
              <a:t>Therefore, the first cause is not a change.</a:t>
            </a:r>
          </a:p>
        </p:txBody>
      </p:sp>
    </p:spTree>
    <p:extLst>
      <p:ext uri="{BB962C8B-B14F-4D97-AF65-F5344CB8AC3E}">
        <p14:creationId xmlns:p14="http://schemas.microsoft.com/office/powerpoint/2010/main" val="34395684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8</a:t>
            </a:r>
          </a:p>
          <a:p>
            <a:pPr lvl="1"/>
            <a:r>
              <a:rPr lang="en-US" dirty="0"/>
              <a:t>All change is other than the first cause (deduction 7).</a:t>
            </a:r>
          </a:p>
          <a:p>
            <a:pPr lvl="1"/>
            <a:r>
              <a:rPr lang="en-US" dirty="0"/>
              <a:t>What is other than the first cause is caused by the first cause (deduction 6).</a:t>
            </a:r>
          </a:p>
          <a:p>
            <a:pPr lvl="1"/>
            <a:r>
              <a:rPr lang="en-US" dirty="0"/>
              <a:t>Therefore, all change is caused by the first cause.</a:t>
            </a:r>
          </a:p>
        </p:txBody>
      </p:sp>
    </p:spTree>
    <p:extLst>
      <p:ext uri="{BB962C8B-B14F-4D97-AF65-F5344CB8AC3E}">
        <p14:creationId xmlns:p14="http://schemas.microsoft.com/office/powerpoint/2010/main" val="1339159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9</a:t>
            </a:r>
          </a:p>
          <a:p>
            <a:pPr lvl="1"/>
            <a:r>
              <a:rPr lang="en-US" dirty="0"/>
              <a:t>If the first cause could change, it would be giving and receiving this change to and from itself (because of deduction 8).</a:t>
            </a:r>
          </a:p>
          <a:p>
            <a:pPr lvl="1"/>
            <a:r>
              <a:rPr lang="en-US" dirty="0"/>
              <a:t>But nothing can both give and receive a change to and from itself unless it is divisible into cause and effect, whereas the first cause is not thus divisible.</a:t>
            </a:r>
          </a:p>
          <a:p>
            <a:pPr lvl="1"/>
            <a:r>
              <a:rPr lang="en-US" dirty="0"/>
              <a:t>Therefore, the first cause cannot change.</a:t>
            </a:r>
          </a:p>
          <a:p>
            <a:pPr lvl="1"/>
            <a:r>
              <a:rPr lang="en-US" dirty="0"/>
              <a:t>Similarly, if the first cause had any potential for some further actuality than what it now has, then, when it was receiving it, it would be both giving and receiving it without any distinction between the giver and the receiver, which is absurd. So the first cause cannot have any potential.</a:t>
            </a:r>
          </a:p>
        </p:txBody>
      </p:sp>
    </p:spTree>
    <p:extLst>
      <p:ext uri="{BB962C8B-B14F-4D97-AF65-F5344CB8AC3E}">
        <p14:creationId xmlns:p14="http://schemas.microsoft.com/office/powerpoint/2010/main" val="28228209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DC3F4-CF9D-4C27-8A45-75B0E736954A}"/>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A1B979DE-C5E2-4F44-AF38-8BC03F88DF8B}"/>
              </a:ext>
            </a:extLst>
          </p:cNvPr>
          <p:cNvSpPr>
            <a:spLocks noGrp="1"/>
          </p:cNvSpPr>
          <p:nvPr>
            <p:ph idx="1"/>
          </p:nvPr>
        </p:nvSpPr>
        <p:spPr/>
        <p:txBody>
          <a:bodyPr/>
          <a:lstStyle/>
          <a:p>
            <a:r>
              <a:rPr lang="en-US" dirty="0"/>
              <a:t>Deduction 10</a:t>
            </a:r>
          </a:p>
          <a:p>
            <a:pPr lvl="1"/>
            <a:r>
              <a:rPr lang="en-US" dirty="0"/>
              <a:t>All matter can change</a:t>
            </a:r>
          </a:p>
          <a:p>
            <a:pPr lvl="1"/>
            <a:r>
              <a:rPr lang="en-US" dirty="0"/>
              <a:t>The first cause cannot change (deduction 9)</a:t>
            </a:r>
          </a:p>
          <a:p>
            <a:pPr lvl="1"/>
            <a:r>
              <a:rPr lang="en-US" dirty="0"/>
              <a:t>Therefore, the first cause is not matter.</a:t>
            </a:r>
          </a:p>
          <a:p>
            <a:pPr lvl="1"/>
            <a:r>
              <a:rPr lang="en-US" dirty="0"/>
              <a:t>And conversely, matter is not the first cause.</a:t>
            </a:r>
          </a:p>
        </p:txBody>
      </p:sp>
    </p:spTree>
    <p:extLst>
      <p:ext uri="{BB962C8B-B14F-4D97-AF65-F5344CB8AC3E}">
        <p14:creationId xmlns:p14="http://schemas.microsoft.com/office/powerpoint/2010/main" val="18460431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12559-C68B-41CF-A4B3-7132F378B479}"/>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D47E5649-2D51-4C31-BFE6-5954698BEE0B}"/>
              </a:ext>
            </a:extLst>
          </p:cNvPr>
          <p:cNvSpPr>
            <a:spLocks noGrp="1"/>
          </p:cNvSpPr>
          <p:nvPr>
            <p:ph idx="1"/>
          </p:nvPr>
        </p:nvSpPr>
        <p:spPr/>
        <p:txBody>
          <a:bodyPr/>
          <a:lstStyle/>
          <a:p>
            <a:r>
              <a:rPr lang="en-US" dirty="0"/>
              <a:t>Deduction 11</a:t>
            </a:r>
          </a:p>
          <a:p>
            <a:pPr lvl="1"/>
            <a:r>
              <a:rPr lang="en-US" dirty="0"/>
              <a:t>All matter is other than the first cause (deduction 10).</a:t>
            </a:r>
          </a:p>
          <a:p>
            <a:pPr lvl="1"/>
            <a:r>
              <a:rPr lang="en-US" dirty="0"/>
              <a:t>What is other than the first cause is caused to exist by the first cause (deduction 6).</a:t>
            </a:r>
          </a:p>
          <a:p>
            <a:pPr lvl="1"/>
            <a:r>
              <a:rPr lang="en-US" dirty="0"/>
              <a:t>Therefore, the first cause is the cause of the existence of matter.</a:t>
            </a:r>
          </a:p>
        </p:txBody>
      </p:sp>
    </p:spTree>
    <p:extLst>
      <p:ext uri="{BB962C8B-B14F-4D97-AF65-F5344CB8AC3E}">
        <p14:creationId xmlns:p14="http://schemas.microsoft.com/office/powerpoint/2010/main" val="10283900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662A4-2FBA-4624-8916-623A3B4A5668}"/>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B05D4A30-F80F-4539-B904-8F57AB38D97D}"/>
              </a:ext>
            </a:extLst>
          </p:cNvPr>
          <p:cNvSpPr>
            <a:spLocks noGrp="1"/>
          </p:cNvSpPr>
          <p:nvPr>
            <p:ph idx="1"/>
          </p:nvPr>
        </p:nvSpPr>
        <p:spPr/>
        <p:txBody>
          <a:bodyPr/>
          <a:lstStyle/>
          <a:p>
            <a:r>
              <a:rPr lang="en-US" dirty="0"/>
              <a:t>Deduction 12</a:t>
            </a:r>
          </a:p>
          <a:p>
            <a:pPr lvl="1"/>
            <a:r>
              <a:rPr lang="en-US" dirty="0"/>
              <a:t>Every body (i.e., every dimensional thing) is changeable and has potential.</a:t>
            </a:r>
          </a:p>
          <a:p>
            <a:pPr lvl="1"/>
            <a:r>
              <a:rPr lang="en-US" dirty="0"/>
              <a:t>The first cause is not changeable and has no potential (deduction 9).</a:t>
            </a:r>
          </a:p>
          <a:p>
            <a:pPr lvl="1"/>
            <a:r>
              <a:rPr lang="en-US" dirty="0"/>
              <a:t>Therefore, the first cause is not a body (i.e., not a dimensional thing).</a:t>
            </a:r>
          </a:p>
        </p:txBody>
      </p:sp>
    </p:spTree>
    <p:extLst>
      <p:ext uri="{BB962C8B-B14F-4D97-AF65-F5344CB8AC3E}">
        <p14:creationId xmlns:p14="http://schemas.microsoft.com/office/powerpoint/2010/main" val="16034025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C656B-02A1-45B0-BE55-74C0624B9A36}"/>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94553323-91A7-4A5D-A5EE-DC4883918063}"/>
              </a:ext>
            </a:extLst>
          </p:cNvPr>
          <p:cNvSpPr>
            <a:spLocks noGrp="1"/>
          </p:cNvSpPr>
          <p:nvPr>
            <p:ph idx="1"/>
          </p:nvPr>
        </p:nvSpPr>
        <p:spPr/>
        <p:txBody>
          <a:bodyPr/>
          <a:lstStyle/>
          <a:p>
            <a:r>
              <a:rPr lang="en-US" dirty="0"/>
              <a:t>Deduction 13</a:t>
            </a:r>
          </a:p>
          <a:p>
            <a:pPr lvl="1"/>
            <a:r>
              <a:rPr lang="en-US" dirty="0"/>
              <a:t>A principal productive cause </a:t>
            </a:r>
            <a:r>
              <a:rPr lang="en-US" dirty="0" err="1"/>
              <a:t>precontains</a:t>
            </a:r>
            <a:r>
              <a:rPr lang="en-US" dirty="0"/>
              <a:t> in itself (in a simpler and superior way) whatever actualities it causes in other things (turnip axiom).</a:t>
            </a:r>
          </a:p>
          <a:p>
            <a:pPr lvl="1"/>
            <a:r>
              <a:rPr lang="en-US" dirty="0"/>
              <a:t>The first cause is the principal productive cause of all actualities in all things (deduction 6).</a:t>
            </a:r>
          </a:p>
          <a:p>
            <a:pPr lvl="1"/>
            <a:r>
              <a:rPr lang="en-US" dirty="0"/>
              <a:t>Therefore, the first cause </a:t>
            </a:r>
            <a:r>
              <a:rPr lang="en-US" dirty="0" err="1"/>
              <a:t>precontains</a:t>
            </a:r>
            <a:r>
              <a:rPr lang="en-US" dirty="0"/>
              <a:t> in itself (in a simpler and superior way) all actualities in all things.</a:t>
            </a:r>
          </a:p>
          <a:p>
            <a:pPr lvl="1"/>
            <a:r>
              <a:rPr lang="en-US" dirty="0"/>
              <a:t>Corollary: Consequently (deductions 9 and 13), when some actuality that we can name (such as “exists” or “acts”) need not include any potential or limitation in its meaning (as “changes” or “cat” must), then that actuality must be attributed to the first cause.</a:t>
            </a:r>
          </a:p>
          <a:p>
            <a:pPr lvl="1"/>
            <a:endParaRPr lang="en-US" dirty="0"/>
          </a:p>
        </p:txBody>
      </p:sp>
    </p:spTree>
    <p:extLst>
      <p:ext uri="{BB962C8B-B14F-4D97-AF65-F5344CB8AC3E}">
        <p14:creationId xmlns:p14="http://schemas.microsoft.com/office/powerpoint/2010/main" val="23894915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878B-5328-4E03-ABCE-0DDA05B8F794}"/>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38AF047D-4552-454E-894D-09D6ACC96E98}"/>
              </a:ext>
            </a:extLst>
          </p:cNvPr>
          <p:cNvSpPr>
            <a:spLocks noGrp="1"/>
          </p:cNvSpPr>
          <p:nvPr>
            <p:ph idx="1"/>
          </p:nvPr>
        </p:nvSpPr>
        <p:spPr/>
        <p:txBody>
          <a:bodyPr/>
          <a:lstStyle/>
          <a:p>
            <a:r>
              <a:rPr lang="en-US" dirty="0"/>
              <a:t>Deduction 14:</a:t>
            </a:r>
          </a:p>
          <a:p>
            <a:pPr lvl="1"/>
            <a:r>
              <a:rPr lang="en-US" dirty="0"/>
              <a:t>When some actuality that we can name need not include any potential or limitation in its meaning, then that actuality must be attributed to the first cause (corollary to deduction 13).</a:t>
            </a:r>
          </a:p>
          <a:p>
            <a:pPr lvl="1"/>
            <a:r>
              <a:rPr lang="en-US" dirty="0"/>
              <a:t>“Intelligence” is an actuality that we can name that need not include any potential or limitation in its meaning (since what understands all things, not just some, and actually understands them and is not merely potential to understanding them, would still deserve to be called “intelligent”).</a:t>
            </a:r>
          </a:p>
          <a:p>
            <a:pPr lvl="1"/>
            <a:r>
              <a:rPr lang="en-US" dirty="0"/>
              <a:t>Therefore, intelligence must be attributed to the first cause.</a:t>
            </a:r>
          </a:p>
        </p:txBody>
      </p:sp>
    </p:spTree>
    <p:extLst>
      <p:ext uri="{BB962C8B-B14F-4D97-AF65-F5344CB8AC3E}">
        <p14:creationId xmlns:p14="http://schemas.microsoft.com/office/powerpoint/2010/main" val="30312400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8998-5C08-40A2-8BCC-D1746F18D267}"/>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8BF07D53-9AC8-4570-A84E-8C4027F64B14}"/>
              </a:ext>
            </a:extLst>
          </p:cNvPr>
          <p:cNvSpPr>
            <a:spLocks noGrp="1"/>
          </p:cNvSpPr>
          <p:nvPr>
            <p:ph idx="1"/>
          </p:nvPr>
        </p:nvSpPr>
        <p:spPr/>
        <p:txBody>
          <a:bodyPr/>
          <a:lstStyle/>
          <a:p>
            <a:r>
              <a:rPr lang="en-US" dirty="0"/>
              <a:t>Deduction 15</a:t>
            </a:r>
          </a:p>
          <a:p>
            <a:pPr lvl="1"/>
            <a:r>
              <a:rPr lang="en-US" dirty="0"/>
              <a:t>If the world is made by an intelligence, then it is designed, and the appearance of purpose and beauty in it and many of its parts is not illusory but real.</a:t>
            </a:r>
          </a:p>
          <a:p>
            <a:pPr lvl="1"/>
            <a:r>
              <a:rPr lang="en-US" dirty="0"/>
              <a:t>The world is made by an intelligence (deductions 11 and 14).</a:t>
            </a:r>
          </a:p>
          <a:p>
            <a:pPr lvl="1"/>
            <a:r>
              <a:rPr lang="en-US" dirty="0"/>
              <a:t>Therefore, the world is designed, and the appearance of purpose and beauty in it and many of its parts is not illusory but real.</a:t>
            </a:r>
          </a:p>
        </p:txBody>
      </p:sp>
    </p:spTree>
    <p:extLst>
      <p:ext uri="{BB962C8B-B14F-4D97-AF65-F5344CB8AC3E}">
        <p14:creationId xmlns:p14="http://schemas.microsoft.com/office/powerpoint/2010/main" val="103163488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FBE68-F619-4714-88B2-2990DC39746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B9EA5A9E-DEC2-4712-BC1F-F960C02D6581}"/>
              </a:ext>
            </a:extLst>
          </p:cNvPr>
          <p:cNvSpPr>
            <a:spLocks noGrp="1"/>
          </p:cNvSpPr>
          <p:nvPr>
            <p:ph idx="1"/>
          </p:nvPr>
        </p:nvSpPr>
        <p:spPr/>
        <p:txBody>
          <a:bodyPr/>
          <a:lstStyle/>
          <a:p>
            <a:r>
              <a:rPr lang="en-US" dirty="0"/>
              <a:t>Deduction 16:</a:t>
            </a:r>
          </a:p>
          <a:p>
            <a:pPr lvl="1"/>
            <a:r>
              <a:rPr lang="en-US" dirty="0"/>
              <a:t>A god is a supernatural intelligence who deliberately designed and created the universe and everything in it, including us.</a:t>
            </a:r>
          </a:p>
          <a:p>
            <a:pPr lvl="1"/>
            <a:r>
              <a:rPr lang="en-US" dirty="0"/>
              <a:t>A supernatural intelligence who deliberately designed and created the universe and everything in it, including us, exists (deductions 1-15).</a:t>
            </a:r>
          </a:p>
          <a:p>
            <a:pPr lvl="1"/>
            <a:r>
              <a:rPr lang="en-US" dirty="0"/>
              <a:t>Therefore, a god exists.</a:t>
            </a:r>
          </a:p>
        </p:txBody>
      </p:sp>
    </p:spTree>
    <p:extLst>
      <p:ext uri="{BB962C8B-B14F-4D97-AF65-F5344CB8AC3E}">
        <p14:creationId xmlns:p14="http://schemas.microsoft.com/office/powerpoint/2010/main" val="4246988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85BA7-C062-4F5F-8DE7-EF64AAD451BB}"/>
              </a:ext>
            </a:extLst>
          </p:cNvPr>
          <p:cNvSpPr>
            <a:spLocks noGrp="1"/>
          </p:cNvSpPr>
          <p:nvPr>
            <p:ph type="title"/>
          </p:nvPr>
        </p:nvSpPr>
        <p:spPr/>
        <p:txBody>
          <a:bodyPr/>
          <a:lstStyle/>
          <a:p>
            <a:r>
              <a:rPr lang="en-US" dirty="0"/>
              <a:t>Method of Reasoning</a:t>
            </a:r>
          </a:p>
        </p:txBody>
      </p:sp>
      <p:sp>
        <p:nvSpPr>
          <p:cNvPr id="3" name="Content Placeholder 2">
            <a:extLst>
              <a:ext uri="{FF2B5EF4-FFF2-40B4-BE49-F238E27FC236}">
                <a16:creationId xmlns:a16="http://schemas.microsoft.com/office/drawing/2014/main" id="{A4CBB3B4-2438-4AAA-8129-47D46CB8BC16}"/>
              </a:ext>
            </a:extLst>
          </p:cNvPr>
          <p:cNvSpPr>
            <a:spLocks noGrp="1"/>
          </p:cNvSpPr>
          <p:nvPr>
            <p:ph idx="1"/>
          </p:nvPr>
        </p:nvSpPr>
        <p:spPr/>
        <p:txBody>
          <a:bodyPr>
            <a:normAutofit/>
          </a:bodyPr>
          <a:lstStyle/>
          <a:p>
            <a:r>
              <a:rPr lang="en-US" dirty="0"/>
              <a:t>The more representative of “all living things” the particular premises become, the more plausible the general conclusion.</a:t>
            </a:r>
          </a:p>
          <a:p>
            <a:r>
              <a:rPr lang="en-US" dirty="0"/>
              <a:t>If we could include all instances of living things in the premises, or know that our way of listing them was somehow exhaustive, the truth of the premises would guarantee the truth of the conclusion, and the argument would be as good as a deduction.</a:t>
            </a:r>
          </a:p>
          <a:p>
            <a:r>
              <a:rPr lang="en-US" dirty="0"/>
              <a:t>But as long as we remain uncertain of the exhaustiveness of the premises, their truth does not absolutely guarantee the truth of the conclusion.</a:t>
            </a:r>
          </a:p>
          <a:p>
            <a:r>
              <a:rPr lang="en-US" dirty="0"/>
              <a:t>It is not a deduction then, but an induction.</a:t>
            </a:r>
          </a:p>
        </p:txBody>
      </p:sp>
    </p:spTree>
    <p:extLst>
      <p:ext uri="{BB962C8B-B14F-4D97-AF65-F5344CB8AC3E}">
        <p14:creationId xmlns:p14="http://schemas.microsoft.com/office/powerpoint/2010/main" val="22570767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FBE68-F619-4714-88B2-2990DC39746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B9EA5A9E-DEC2-4712-BC1F-F960C02D6581}"/>
              </a:ext>
            </a:extLst>
          </p:cNvPr>
          <p:cNvSpPr>
            <a:spLocks noGrp="1"/>
          </p:cNvSpPr>
          <p:nvPr>
            <p:ph idx="1"/>
          </p:nvPr>
        </p:nvSpPr>
        <p:spPr/>
        <p:txBody>
          <a:bodyPr/>
          <a:lstStyle/>
          <a:p>
            <a:r>
              <a:rPr lang="en-US" dirty="0"/>
              <a:t>Deduction 17:</a:t>
            </a:r>
          </a:p>
          <a:p>
            <a:pPr lvl="1"/>
            <a:r>
              <a:rPr lang="en-US" dirty="0"/>
              <a:t>God without the indefinite article (i.e., god as opposed to a god) means an intelligent immortal who alone is uncaused and who gives existence to all other things besides himself.</a:t>
            </a:r>
          </a:p>
          <a:p>
            <a:pPr lvl="1"/>
            <a:r>
              <a:rPr lang="en-US" dirty="0"/>
              <a:t>An intelligent immortal who alone is uncaused and who gives existence to all other things besides himself exists (deductions 5, 6, and 16).</a:t>
            </a:r>
          </a:p>
          <a:p>
            <a:pPr lvl="1"/>
            <a:r>
              <a:rPr lang="en-US" dirty="0"/>
              <a:t>Therefore, god exists.</a:t>
            </a:r>
          </a:p>
        </p:txBody>
      </p:sp>
    </p:spTree>
    <p:extLst>
      <p:ext uri="{BB962C8B-B14F-4D97-AF65-F5344CB8AC3E}">
        <p14:creationId xmlns:p14="http://schemas.microsoft.com/office/powerpoint/2010/main" val="41926387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6257D-A14E-4C53-9ED4-1E2AC897E6B5}"/>
              </a:ext>
            </a:extLst>
          </p:cNvPr>
          <p:cNvSpPr>
            <a:spLocks noGrp="1"/>
          </p:cNvSpPr>
          <p:nvPr>
            <p:ph type="title"/>
          </p:nvPr>
        </p:nvSpPr>
        <p:spPr/>
        <p:txBody>
          <a:bodyPr/>
          <a:lstStyle/>
          <a:p>
            <a:r>
              <a:rPr lang="en-US" dirty="0"/>
              <a:t>Next Time:</a:t>
            </a:r>
          </a:p>
        </p:txBody>
      </p:sp>
      <p:sp>
        <p:nvSpPr>
          <p:cNvPr id="3" name="Content Placeholder 2">
            <a:extLst>
              <a:ext uri="{FF2B5EF4-FFF2-40B4-BE49-F238E27FC236}">
                <a16:creationId xmlns:a16="http://schemas.microsoft.com/office/drawing/2014/main" id="{A7A136CD-A2D9-41C9-A9D0-F0A55CDAB592}"/>
              </a:ext>
            </a:extLst>
          </p:cNvPr>
          <p:cNvSpPr>
            <a:spLocks noGrp="1"/>
          </p:cNvSpPr>
          <p:nvPr>
            <p:ph idx="1"/>
          </p:nvPr>
        </p:nvSpPr>
        <p:spPr/>
        <p:txBody>
          <a:bodyPr/>
          <a:lstStyle/>
          <a:p>
            <a:r>
              <a:rPr lang="en-US" dirty="0"/>
              <a:t>We’ll think about Movement, Change, and Dimensionality.</a:t>
            </a:r>
          </a:p>
          <a:p>
            <a:r>
              <a:rPr lang="en-US" dirty="0"/>
              <a:t>We’ll connect this with Deductions 7 – 12.</a:t>
            </a:r>
          </a:p>
          <a:p>
            <a:r>
              <a:rPr lang="en-US" dirty="0"/>
              <a:t>We’re going to unpack the difference between potential and actuality.</a:t>
            </a:r>
          </a:p>
          <a:p>
            <a:r>
              <a:rPr lang="en-US" dirty="0"/>
              <a:t>We’ll connect this with Deduction 13.</a:t>
            </a:r>
          </a:p>
          <a:p>
            <a:r>
              <a:rPr lang="en-US" dirty="0"/>
              <a:t>We’ll understand, from the perspective of physics itself, what we’ve learned about order in the Universe.</a:t>
            </a:r>
          </a:p>
          <a:p>
            <a:r>
              <a:rPr lang="en-US" dirty="0"/>
              <a:t>We’ll connect this with Deductions 15, 16, and 17.</a:t>
            </a:r>
          </a:p>
          <a:p>
            <a:r>
              <a:rPr lang="en-US" dirty="0"/>
              <a:t>This will set us up to start thinking about what God has to do with the order in Society – and the order in ourselves!!!</a:t>
            </a:r>
          </a:p>
        </p:txBody>
      </p:sp>
    </p:spTree>
    <p:extLst>
      <p:ext uri="{BB962C8B-B14F-4D97-AF65-F5344CB8AC3E}">
        <p14:creationId xmlns:p14="http://schemas.microsoft.com/office/powerpoint/2010/main" val="11538837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40D50-B3E6-46EF-A6E4-805DF4CB4C8B}"/>
              </a:ext>
            </a:extLst>
          </p:cNvPr>
          <p:cNvSpPr>
            <a:spLocks noGrp="1"/>
          </p:cNvSpPr>
          <p:nvPr>
            <p:ph type="title"/>
          </p:nvPr>
        </p:nvSpPr>
        <p:spPr/>
        <p:txBody>
          <a:bodyPr/>
          <a:lstStyle/>
          <a:p>
            <a:r>
              <a:rPr lang="en-US" dirty="0"/>
              <a:t>Raw Materials for Today’s Lecture</a:t>
            </a:r>
          </a:p>
        </p:txBody>
      </p:sp>
      <p:sp>
        <p:nvSpPr>
          <p:cNvPr id="3" name="Content Placeholder 2">
            <a:extLst>
              <a:ext uri="{FF2B5EF4-FFF2-40B4-BE49-F238E27FC236}">
                <a16:creationId xmlns:a16="http://schemas.microsoft.com/office/drawing/2014/main" id="{89E70041-AE4A-447A-8F1F-5AB80BCB2A55}"/>
              </a:ext>
            </a:extLst>
          </p:cNvPr>
          <p:cNvSpPr>
            <a:spLocks noGrp="1"/>
          </p:cNvSpPr>
          <p:nvPr>
            <p:ph idx="1"/>
          </p:nvPr>
        </p:nvSpPr>
        <p:spPr/>
        <p:txBody>
          <a:bodyPr/>
          <a:lstStyle/>
          <a:p>
            <a:r>
              <a:rPr lang="en-US" b="1" dirty="0"/>
              <a:t>Who Designed the Designer</a:t>
            </a:r>
            <a:r>
              <a:rPr lang="en-US" dirty="0"/>
              <a:t>, by Michael </a:t>
            </a:r>
            <a:r>
              <a:rPr lang="en-US" dirty="0" err="1"/>
              <a:t>Augros</a:t>
            </a:r>
            <a:endParaRPr lang="en-US" dirty="0"/>
          </a:p>
          <a:p>
            <a:r>
              <a:rPr lang="en-US" dirty="0"/>
              <a:t>First Vatican Council, Dogmatic Constitution on the Catholic Faith,  Chapter 2,  “On Revelation”, articles 1-3. </a:t>
            </a:r>
            <a:r>
              <a:rPr lang="en-US" dirty="0">
                <a:hlinkClick r:id="rId2"/>
              </a:rPr>
              <a:t>https://www.papalencyclicals.net/councils/ecum20.htm</a:t>
            </a:r>
            <a:endParaRPr lang="en-US" dirty="0"/>
          </a:p>
          <a:p>
            <a:r>
              <a:rPr lang="en-US" dirty="0">
                <a:hlinkClick r:id="rId3"/>
              </a:rPr>
              <a:t>https://catholicscientists.org/questions/q8-science-is-based-on-evidence-what-is-the-evidence-for-god/</a:t>
            </a:r>
            <a:endParaRPr lang="en-US" dirty="0"/>
          </a:p>
          <a:p>
            <a:endParaRPr lang="en-US" dirty="0"/>
          </a:p>
          <a:p>
            <a:endParaRPr lang="en-US" dirty="0"/>
          </a:p>
        </p:txBody>
      </p:sp>
    </p:spTree>
    <p:extLst>
      <p:ext uri="{BB962C8B-B14F-4D97-AF65-F5344CB8AC3E}">
        <p14:creationId xmlns:p14="http://schemas.microsoft.com/office/powerpoint/2010/main" val="2954987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85BA7-C062-4F5F-8DE7-EF64AAD451BB}"/>
              </a:ext>
            </a:extLst>
          </p:cNvPr>
          <p:cNvSpPr>
            <a:spLocks noGrp="1"/>
          </p:cNvSpPr>
          <p:nvPr>
            <p:ph type="title"/>
          </p:nvPr>
        </p:nvSpPr>
        <p:spPr/>
        <p:txBody>
          <a:bodyPr/>
          <a:lstStyle/>
          <a:p>
            <a:r>
              <a:rPr lang="en-US" dirty="0"/>
              <a:t>Method of Reasoning</a:t>
            </a:r>
          </a:p>
        </p:txBody>
      </p:sp>
      <p:sp>
        <p:nvSpPr>
          <p:cNvPr id="3" name="Content Placeholder 2">
            <a:extLst>
              <a:ext uri="{FF2B5EF4-FFF2-40B4-BE49-F238E27FC236}">
                <a16:creationId xmlns:a16="http://schemas.microsoft.com/office/drawing/2014/main" id="{A4CBB3B4-2438-4AAA-8129-47D46CB8BC16}"/>
              </a:ext>
            </a:extLst>
          </p:cNvPr>
          <p:cNvSpPr>
            <a:spLocks noGrp="1"/>
          </p:cNvSpPr>
          <p:nvPr>
            <p:ph idx="1"/>
          </p:nvPr>
        </p:nvSpPr>
        <p:spPr/>
        <p:txBody>
          <a:bodyPr>
            <a:normAutofit/>
          </a:bodyPr>
          <a:lstStyle/>
          <a:p>
            <a:r>
              <a:rPr lang="en-US" dirty="0"/>
              <a:t>Deduction is a rarer form of reasoning.</a:t>
            </a:r>
          </a:p>
          <a:p>
            <a:r>
              <a:rPr lang="en-US" dirty="0"/>
              <a:t>But all of us use it from time to time.</a:t>
            </a:r>
          </a:p>
          <a:p>
            <a:pPr lvl="1"/>
            <a:r>
              <a:rPr lang="en-US" dirty="0"/>
              <a:t>Daughter: Dad, are aliens real?</a:t>
            </a:r>
          </a:p>
          <a:p>
            <a:pPr lvl="1"/>
            <a:r>
              <a:rPr lang="en-US" dirty="0"/>
              <a:t>Dad: Hmm. . . You know sweetie, I’m not really sure.</a:t>
            </a:r>
          </a:p>
          <a:p>
            <a:pPr lvl="1"/>
            <a:r>
              <a:rPr lang="en-US" dirty="0"/>
              <a:t>Daughter: Dad! Of course aliens aren’t real. Aliens are monsters, and monsters aren’t real.</a:t>
            </a:r>
          </a:p>
          <a:p>
            <a:r>
              <a:rPr lang="en-US" dirty="0"/>
              <a:t>We might doubt whether our daughter’s premises are entirely correct.</a:t>
            </a:r>
          </a:p>
          <a:p>
            <a:r>
              <a:rPr lang="en-US" dirty="0"/>
              <a:t>But we cannot doubt that if they are true, her conclusion is inescapable.</a:t>
            </a:r>
          </a:p>
        </p:txBody>
      </p:sp>
    </p:spTree>
    <p:extLst>
      <p:ext uri="{BB962C8B-B14F-4D97-AF65-F5344CB8AC3E}">
        <p14:creationId xmlns:p14="http://schemas.microsoft.com/office/powerpoint/2010/main" val="2617453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9200</TotalTime>
  <Words>6896</Words>
  <Application>Microsoft Office PowerPoint</Application>
  <PresentationFormat>Widescreen</PresentationFormat>
  <Paragraphs>424</Paragraphs>
  <Slides>82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82</vt:i4>
      </vt:variant>
    </vt:vector>
  </HeadingPairs>
  <TitlesOfParts>
    <vt:vector size="87" baseType="lpstr">
      <vt:lpstr>Arial</vt:lpstr>
      <vt:lpstr>Calibri</vt:lpstr>
      <vt:lpstr>Calibri Light</vt:lpstr>
      <vt:lpstr>Wingdings</vt:lpstr>
      <vt:lpstr>Office Theme</vt:lpstr>
      <vt:lpstr>Economy, Divine and Human</vt:lpstr>
      <vt:lpstr>Outline</vt:lpstr>
      <vt:lpstr>Thomistic Philosophy and Theology</vt:lpstr>
      <vt:lpstr>We need a language; not just teachings</vt:lpstr>
      <vt:lpstr>Who is God? Gotta know this to move on!</vt:lpstr>
      <vt:lpstr>Method of Reasoning</vt:lpstr>
      <vt:lpstr>Method of Reasoning</vt:lpstr>
      <vt:lpstr>Method of Reasoning</vt:lpstr>
      <vt:lpstr>Method of Reasoning</vt:lpstr>
      <vt:lpstr>Method of Reasoning</vt:lpstr>
      <vt:lpstr>Who is God?</vt:lpstr>
      <vt:lpstr>How can we know God?</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Is there a first (uncaused) cause?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How many first (uncaused) causes are there?</vt:lpstr>
      <vt:lpstr>Proof By Contradiction: at most one 1st cause</vt:lpstr>
      <vt:lpstr>How many first (uncaused) causes are there?</vt:lpstr>
      <vt:lpstr>Proof: There is exactly one first (uncaused) cause</vt:lpstr>
      <vt:lpstr>Two corollaries</vt:lpstr>
      <vt:lpstr>Two corollaries</vt:lpstr>
      <vt:lpstr>The tree of being</vt:lpstr>
      <vt:lpstr>Where are we at?</vt:lpstr>
      <vt:lpstr>Where are we at?</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Next Time:</vt:lpstr>
      <vt:lpstr>Raw Materials for Today’s Lecture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558</cp:revision>
  <dcterms:created xsi:type="dcterms:W3CDTF">2023-08-05T13:11:31Z</dcterms:created>
  <dcterms:modified xsi:type="dcterms:W3CDTF">2023-09-27T14:36:54Z</dcterms:modified>
</cp:coreProperties>
</file>