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89" r:id="rId4"/>
    <p:sldId id="281" r:id="rId5"/>
    <p:sldId id="286" r:id="rId6"/>
    <p:sldId id="287" r:id="rId7"/>
    <p:sldId id="298" r:id="rId8"/>
    <p:sldId id="282" r:id="rId9"/>
    <p:sldId id="284" r:id="rId10"/>
    <p:sldId id="288" r:id="rId11"/>
    <p:sldId id="285" r:id="rId12"/>
    <p:sldId id="261" r:id="rId13"/>
    <p:sldId id="262" r:id="rId14"/>
    <p:sldId id="263" r:id="rId15"/>
    <p:sldId id="264" r:id="rId16"/>
    <p:sldId id="265" r:id="rId17"/>
    <p:sldId id="266" r:id="rId18"/>
    <p:sldId id="258" r:id="rId19"/>
    <p:sldId id="290" r:id="rId20"/>
    <p:sldId id="300" r:id="rId21"/>
    <p:sldId id="301" r:id="rId22"/>
    <p:sldId id="267" r:id="rId23"/>
    <p:sldId id="291" r:id="rId24"/>
    <p:sldId id="292" r:id="rId25"/>
    <p:sldId id="293" r:id="rId26"/>
    <p:sldId id="294" r:id="rId27"/>
    <p:sldId id="268" r:id="rId28"/>
    <p:sldId id="295" r:id="rId29"/>
    <p:sldId id="269" r:id="rId30"/>
    <p:sldId id="270" r:id="rId31"/>
    <p:sldId id="299" r:id="rId32"/>
    <p:sldId id="271" r:id="rId33"/>
    <p:sldId id="296" r:id="rId34"/>
    <p:sldId id="297" r:id="rId35"/>
    <p:sldId id="272" r:id="rId36"/>
    <p:sldId id="302" r:id="rId37"/>
    <p:sldId id="303" r:id="rId38"/>
    <p:sldId id="304" r:id="rId39"/>
    <p:sldId id="274" r:id="rId40"/>
    <p:sldId id="316" r:id="rId41"/>
    <p:sldId id="317" r:id="rId42"/>
    <p:sldId id="275" r:id="rId43"/>
    <p:sldId id="276" r:id="rId44"/>
    <p:sldId id="277" r:id="rId45"/>
    <p:sldId id="307" r:id="rId46"/>
    <p:sldId id="308" r:id="rId47"/>
    <p:sldId id="309" r:id="rId48"/>
    <p:sldId id="310" r:id="rId49"/>
    <p:sldId id="311" r:id="rId50"/>
    <p:sldId id="278" r:id="rId51"/>
    <p:sldId id="306" r:id="rId52"/>
    <p:sldId id="312" r:id="rId53"/>
    <p:sldId id="260" r:id="rId54"/>
    <p:sldId id="315" r:id="rId55"/>
    <p:sldId id="313" r:id="rId56"/>
    <p:sldId id="3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endParaRPr lang="en-US" dirty="0"/>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solidFill>
                <a:srgbClr val="FFFF00"/>
              </a:solidFill>
            </a:rPr>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endParaRPr lang="en-US" dirty="0"/>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solidFill>
                <a:srgbClr val="FFFF00"/>
              </a:solidFill>
            </a:rPr>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r>
            <a:rPr lang="en-US" dirty="0"/>
            <a:t>IF the necessary voluntary associations decline, then various aspects of economic patterns, such as sustainable common resources, advancing public goods, and fair pay for productivity, will decline as well.</a:t>
          </a:r>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r>
            <a:rPr lang="en-US" dirty="0"/>
            <a:t>IF the necessary voluntary associations decline, then various aspects of economic patterns, such as sustainable common resources, advancing public goods, and fair pay for productivity, will decline as well.</a:t>
          </a:r>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r>
            <a:rPr lang="en-US" dirty="0"/>
            <a:t>IF the necessary voluntary associations decline, then various aspects of economic patterns, such as sustainable common resources, advancing public goods, and fair pay for productivity, will decline as well.</a:t>
          </a:r>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r>
            <a:rPr lang="en-US" dirty="0"/>
            <a:t>IF the necessary voluntary associations decline, then various aspects of economic patterns, such as sustainable common resources, advancing public goods, and fair pay for productivity, will decline as well.</a:t>
          </a:r>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2AA28-A339-4139-8699-904B5688BB6C}" type="doc">
      <dgm:prSet loTypeId="urn:microsoft.com/office/officeart/2005/8/layout/process1" loCatId="process" qsTypeId="urn:microsoft.com/office/officeart/2005/8/quickstyle/simple1" qsCatId="simple" csTypeId="urn:microsoft.com/office/officeart/2005/8/colors/accent1_2" csCatId="accent1" phldr="1"/>
      <dgm:spPr/>
    </dgm:pt>
    <dgm:pt modelId="{6CCEE1ED-437E-4E81-98AB-7F6FA3282F5F}">
      <dgm:prSet phldrT="[Text]"/>
      <dgm:spPr/>
      <dgm:t>
        <a:bodyPr/>
        <a:lstStyle/>
        <a:p>
          <a:r>
            <a:rPr lang="en-US" dirty="0"/>
            <a:t>Humans produce in groups and exchange with each other, producing periodic economic patterns whenever they do so</a:t>
          </a:r>
        </a:p>
      </dgm:t>
    </dgm:pt>
    <dgm:pt modelId="{221B9E85-7237-462E-929A-37C56FE19A1B}" type="parTrans" cxnId="{5A9681FD-7437-44BA-8949-93B23B442450}">
      <dgm:prSet/>
      <dgm:spPr/>
      <dgm:t>
        <a:bodyPr/>
        <a:lstStyle/>
        <a:p>
          <a:endParaRPr lang="en-US"/>
        </a:p>
      </dgm:t>
    </dgm:pt>
    <dgm:pt modelId="{D9A7C944-6DE0-46F3-BC0E-ABEEBAE02730}" type="sibTrans" cxnId="{5A9681FD-7437-44BA-8949-93B23B442450}">
      <dgm:prSet/>
      <dgm:spPr/>
      <dgm:t>
        <a:bodyPr/>
        <a:lstStyle/>
        <a:p>
          <a:endParaRPr lang="en-US"/>
        </a:p>
      </dgm:t>
    </dgm:pt>
    <dgm:pt modelId="{0B166B04-8F0F-4EB7-9A4D-178025CF621D}">
      <dgm:prSet phldrT="[Text]"/>
      <dgm:spPr/>
      <dgm:t>
        <a:bodyPr/>
        <a:lstStyle/>
        <a:p>
          <a:r>
            <a:rPr lang="en-US" dirty="0"/>
            <a:t>Religion attacks mere kinship-based norms and builds up universalizing notions in ethics, behavior, and politics</a:t>
          </a:r>
        </a:p>
        <a:p>
          <a:r>
            <a:rPr lang="en-US" dirty="0"/>
            <a:t>(all </a:t>
          </a:r>
          <a:r>
            <a:rPr lang="en-US" dirty="0" err="1"/>
            <a:t>universalising</a:t>
          </a:r>
          <a:r>
            <a:rPr lang="en-US" dirty="0"/>
            <a:t> religions, but especially Christianity, and especially the Catholic Church, with its stringent MFP)</a:t>
          </a:r>
        </a:p>
      </dgm:t>
    </dgm:pt>
    <dgm:pt modelId="{C0C4A3ED-AAC0-4B6E-AEAD-31321D38E428}" type="parTrans" cxnId="{9F7F6430-25C9-4A80-8539-FA5700CDEBC6}">
      <dgm:prSet/>
      <dgm:spPr/>
      <dgm:t>
        <a:bodyPr/>
        <a:lstStyle/>
        <a:p>
          <a:endParaRPr lang="en-US"/>
        </a:p>
      </dgm:t>
    </dgm:pt>
    <dgm:pt modelId="{2766BE98-F9E6-4D80-8684-99FAD6ED509E}" type="sibTrans" cxnId="{9F7F6430-25C9-4A80-8539-FA5700CDEBC6}">
      <dgm:prSet/>
      <dgm:spPr/>
      <dgm:t>
        <a:bodyPr/>
        <a:lstStyle/>
        <a:p>
          <a:endParaRPr lang="en-US"/>
        </a:p>
      </dgm:t>
    </dgm:pt>
    <dgm:pt modelId="{158CC3A3-1997-4ED1-8331-0521C27C04A9}">
      <dgm:prSet phldrT="[Text]"/>
      <dgm:spPr/>
      <dgm:t>
        <a:bodyPr/>
        <a:lstStyle/>
        <a:p>
          <a:r>
            <a:rPr lang="en-US" dirty="0"/>
            <a:t>Humans produce and exchange enough that economic forces deeply affect everyday life and the shape of society.</a:t>
          </a:r>
        </a:p>
        <a:p>
          <a:r>
            <a:rPr lang="en-US" dirty="0"/>
            <a:t>This production and exchange takes place in the context of necessary voluntary associations and social norms, often buttressed by the Church</a:t>
          </a:r>
        </a:p>
      </dgm:t>
    </dgm:pt>
    <dgm:pt modelId="{EC215B98-4550-4BE0-B2FF-D12B278BB47E}" type="parTrans" cxnId="{A3A5DE85-7498-4623-B31E-9D8A7382D91C}">
      <dgm:prSet/>
      <dgm:spPr/>
      <dgm:t>
        <a:bodyPr/>
        <a:lstStyle/>
        <a:p>
          <a:endParaRPr lang="en-US"/>
        </a:p>
      </dgm:t>
    </dgm:pt>
    <dgm:pt modelId="{2B3E791A-A574-4AB6-A70B-83D48AC55F41}" type="sibTrans" cxnId="{A3A5DE85-7498-4623-B31E-9D8A7382D91C}">
      <dgm:prSet/>
      <dgm:spPr/>
      <dgm:t>
        <a:bodyPr/>
        <a:lstStyle/>
        <a:p>
          <a:endParaRPr lang="en-US"/>
        </a:p>
      </dgm:t>
    </dgm:pt>
    <dgm:pt modelId="{E80BC24E-6E30-4D71-BBB8-577F5D3131DF}">
      <dgm:prSet/>
      <dgm:spPr/>
      <dgm:t>
        <a:bodyPr/>
        <a:lstStyle/>
        <a:p>
          <a:r>
            <a:rPr lang="en-US" dirty="0"/>
            <a:t>Support Voluntary Associations, including the Church, Schools, Unions, Guilds; develop doctrine of Social Justice to harmonize these societies; hopefully reach a more stable and just society.</a:t>
          </a:r>
        </a:p>
      </dgm:t>
    </dgm:pt>
    <dgm:pt modelId="{51779A4B-3353-4DB6-8F3B-D4998D7CFD32}" type="parTrans" cxnId="{D2FC4770-E40C-4B38-A077-712B1898D4E9}">
      <dgm:prSet/>
      <dgm:spPr/>
      <dgm:t>
        <a:bodyPr/>
        <a:lstStyle/>
        <a:p>
          <a:endParaRPr lang="en-US"/>
        </a:p>
      </dgm:t>
    </dgm:pt>
    <dgm:pt modelId="{D47FE546-1160-4B3B-B5C1-AC6473856DBC}" type="sibTrans" cxnId="{D2FC4770-E40C-4B38-A077-712B1898D4E9}">
      <dgm:prSet/>
      <dgm:spPr/>
      <dgm:t>
        <a:bodyPr/>
        <a:lstStyle/>
        <a:p>
          <a:endParaRPr lang="en-US"/>
        </a:p>
      </dgm:t>
    </dgm:pt>
    <dgm:pt modelId="{316BB696-B68C-4466-8AEE-8CC279DB3DEE}" type="pres">
      <dgm:prSet presAssocID="{0342AA28-A339-4139-8699-904B5688BB6C}" presName="Name0" presStyleCnt="0">
        <dgm:presLayoutVars>
          <dgm:dir/>
          <dgm:resizeHandles val="exact"/>
        </dgm:presLayoutVars>
      </dgm:prSet>
      <dgm:spPr/>
    </dgm:pt>
    <dgm:pt modelId="{0E7FA810-CC85-41E2-BBF1-A7357004A76A}" type="pres">
      <dgm:prSet presAssocID="{6CCEE1ED-437E-4E81-98AB-7F6FA3282F5F}" presName="node" presStyleLbl="node1" presStyleIdx="0" presStyleCnt="4">
        <dgm:presLayoutVars>
          <dgm:bulletEnabled val="1"/>
        </dgm:presLayoutVars>
      </dgm:prSet>
      <dgm:spPr/>
    </dgm:pt>
    <dgm:pt modelId="{600C94DC-860B-4C30-BE60-A260B26DCD35}" type="pres">
      <dgm:prSet presAssocID="{D9A7C944-6DE0-46F3-BC0E-ABEEBAE02730}" presName="sibTrans" presStyleLbl="sibTrans2D1" presStyleIdx="0" presStyleCnt="3"/>
      <dgm:spPr/>
    </dgm:pt>
    <dgm:pt modelId="{A416FFEF-8EEB-4312-9CC0-A656CB9E4720}" type="pres">
      <dgm:prSet presAssocID="{D9A7C944-6DE0-46F3-BC0E-ABEEBAE02730}" presName="connectorText" presStyleLbl="sibTrans2D1" presStyleIdx="0" presStyleCnt="3"/>
      <dgm:spPr/>
    </dgm:pt>
    <dgm:pt modelId="{9600788A-4DA9-409D-A24A-8969ABE64195}" type="pres">
      <dgm:prSet presAssocID="{0B166B04-8F0F-4EB7-9A4D-178025CF621D}" presName="node" presStyleLbl="node1" presStyleIdx="1" presStyleCnt="4">
        <dgm:presLayoutVars>
          <dgm:bulletEnabled val="1"/>
        </dgm:presLayoutVars>
      </dgm:prSet>
      <dgm:spPr/>
    </dgm:pt>
    <dgm:pt modelId="{7C6DAF1E-94BF-46D3-89B9-1C4D8DD81403}" type="pres">
      <dgm:prSet presAssocID="{2766BE98-F9E6-4D80-8684-99FAD6ED509E}" presName="sibTrans" presStyleLbl="sibTrans2D1" presStyleIdx="1" presStyleCnt="3"/>
      <dgm:spPr/>
    </dgm:pt>
    <dgm:pt modelId="{96780F90-350E-4AD3-BFBD-D47D6A38713F}" type="pres">
      <dgm:prSet presAssocID="{2766BE98-F9E6-4D80-8684-99FAD6ED509E}" presName="connectorText" presStyleLbl="sibTrans2D1" presStyleIdx="1" presStyleCnt="3"/>
      <dgm:spPr/>
    </dgm:pt>
    <dgm:pt modelId="{DD8F0B0D-BE61-452E-AFFF-BD470589DF53}" type="pres">
      <dgm:prSet presAssocID="{158CC3A3-1997-4ED1-8331-0521C27C04A9}" presName="node" presStyleLbl="node1" presStyleIdx="2" presStyleCnt="4">
        <dgm:presLayoutVars>
          <dgm:bulletEnabled val="1"/>
        </dgm:presLayoutVars>
      </dgm:prSet>
      <dgm:spPr/>
    </dgm:pt>
    <dgm:pt modelId="{6CE0BB67-C729-42CC-AEF1-3C833094EDA6}" type="pres">
      <dgm:prSet presAssocID="{2B3E791A-A574-4AB6-A70B-83D48AC55F41}" presName="sibTrans" presStyleLbl="sibTrans2D1" presStyleIdx="2" presStyleCnt="3"/>
      <dgm:spPr/>
    </dgm:pt>
    <dgm:pt modelId="{68AF3D73-6449-41AB-8F29-501005CA8CF2}" type="pres">
      <dgm:prSet presAssocID="{2B3E791A-A574-4AB6-A70B-83D48AC55F41}" presName="connectorText" presStyleLbl="sibTrans2D1" presStyleIdx="2" presStyleCnt="3"/>
      <dgm:spPr/>
    </dgm:pt>
    <dgm:pt modelId="{1BEC8EB3-C950-4D82-9CB8-B960AA0AB1CC}" type="pres">
      <dgm:prSet presAssocID="{E80BC24E-6E30-4D71-BBB8-577F5D3131DF}" presName="node" presStyleLbl="node1" presStyleIdx="3" presStyleCnt="4">
        <dgm:presLayoutVars>
          <dgm:bulletEnabled val="1"/>
        </dgm:presLayoutVars>
      </dgm:prSet>
      <dgm:spPr/>
    </dgm:pt>
  </dgm:ptLst>
  <dgm:cxnLst>
    <dgm:cxn modelId="{F17D520D-13FD-4964-A353-6F0EB3752F1F}" type="presOf" srcId="{6CCEE1ED-437E-4E81-98AB-7F6FA3282F5F}" destId="{0E7FA810-CC85-41E2-BBF1-A7357004A76A}" srcOrd="0" destOrd="0" presId="urn:microsoft.com/office/officeart/2005/8/layout/process1"/>
    <dgm:cxn modelId="{9F7F6430-25C9-4A80-8539-FA5700CDEBC6}" srcId="{0342AA28-A339-4139-8699-904B5688BB6C}" destId="{0B166B04-8F0F-4EB7-9A4D-178025CF621D}" srcOrd="1" destOrd="0" parTransId="{C0C4A3ED-AAC0-4B6E-AEAD-31321D38E428}" sibTransId="{2766BE98-F9E6-4D80-8684-99FAD6ED509E}"/>
    <dgm:cxn modelId="{B076A33E-85CD-4FFD-9631-BB31A053D82D}" type="presOf" srcId="{158CC3A3-1997-4ED1-8331-0521C27C04A9}" destId="{DD8F0B0D-BE61-452E-AFFF-BD470589DF53}" srcOrd="0" destOrd="0" presId="urn:microsoft.com/office/officeart/2005/8/layout/process1"/>
    <dgm:cxn modelId="{84793C46-7256-4382-8184-C0A8757EE019}" type="presOf" srcId="{0B166B04-8F0F-4EB7-9A4D-178025CF621D}" destId="{9600788A-4DA9-409D-A24A-8969ABE64195}" srcOrd="0" destOrd="0" presId="urn:microsoft.com/office/officeart/2005/8/layout/process1"/>
    <dgm:cxn modelId="{94C25F67-2B1D-43F7-9032-09AB77217EBB}" type="presOf" srcId="{D9A7C944-6DE0-46F3-BC0E-ABEEBAE02730}" destId="{A416FFEF-8EEB-4312-9CC0-A656CB9E4720}" srcOrd="1" destOrd="0" presId="urn:microsoft.com/office/officeart/2005/8/layout/process1"/>
    <dgm:cxn modelId="{D2FC4770-E40C-4B38-A077-712B1898D4E9}" srcId="{0342AA28-A339-4139-8699-904B5688BB6C}" destId="{E80BC24E-6E30-4D71-BBB8-577F5D3131DF}" srcOrd="3" destOrd="0" parTransId="{51779A4B-3353-4DB6-8F3B-D4998D7CFD32}" sibTransId="{D47FE546-1160-4B3B-B5C1-AC6473856DBC}"/>
    <dgm:cxn modelId="{73A11652-27A2-48E6-B88A-AA4027149D96}" type="presOf" srcId="{E80BC24E-6E30-4D71-BBB8-577F5D3131DF}" destId="{1BEC8EB3-C950-4D82-9CB8-B960AA0AB1CC}" srcOrd="0" destOrd="0" presId="urn:microsoft.com/office/officeart/2005/8/layout/process1"/>
    <dgm:cxn modelId="{DD9FD677-0D66-4C87-9F52-7E72FFBAA8BE}" type="presOf" srcId="{D9A7C944-6DE0-46F3-BC0E-ABEEBAE02730}" destId="{600C94DC-860B-4C30-BE60-A260B26DCD35}" srcOrd="0" destOrd="0" presId="urn:microsoft.com/office/officeart/2005/8/layout/process1"/>
    <dgm:cxn modelId="{B31F5F78-00DE-47E3-9C90-D4C4D89C01AB}" type="presOf" srcId="{2766BE98-F9E6-4D80-8684-99FAD6ED509E}" destId="{7C6DAF1E-94BF-46D3-89B9-1C4D8DD81403}" srcOrd="0" destOrd="0" presId="urn:microsoft.com/office/officeart/2005/8/layout/process1"/>
    <dgm:cxn modelId="{A3A5DE85-7498-4623-B31E-9D8A7382D91C}" srcId="{0342AA28-A339-4139-8699-904B5688BB6C}" destId="{158CC3A3-1997-4ED1-8331-0521C27C04A9}" srcOrd="2" destOrd="0" parTransId="{EC215B98-4550-4BE0-B2FF-D12B278BB47E}" sibTransId="{2B3E791A-A574-4AB6-A70B-83D48AC55F41}"/>
    <dgm:cxn modelId="{5EC40287-42B6-4E19-A4C9-24AC5633CDDB}" type="presOf" srcId="{2766BE98-F9E6-4D80-8684-99FAD6ED509E}" destId="{96780F90-350E-4AD3-BFBD-D47D6A38713F}" srcOrd="1" destOrd="0" presId="urn:microsoft.com/office/officeart/2005/8/layout/process1"/>
    <dgm:cxn modelId="{407C34A2-2F00-4189-A569-BC5807E6DCA9}" type="presOf" srcId="{0342AA28-A339-4139-8699-904B5688BB6C}" destId="{316BB696-B68C-4466-8AEE-8CC279DB3DEE}" srcOrd="0" destOrd="0" presId="urn:microsoft.com/office/officeart/2005/8/layout/process1"/>
    <dgm:cxn modelId="{17D695B2-000D-4920-BAA2-AD55786C8EF9}" type="presOf" srcId="{2B3E791A-A574-4AB6-A70B-83D48AC55F41}" destId="{68AF3D73-6449-41AB-8F29-501005CA8CF2}" srcOrd="1" destOrd="0" presId="urn:microsoft.com/office/officeart/2005/8/layout/process1"/>
    <dgm:cxn modelId="{BA8485F4-A00E-4A0A-9CB2-F81E67D45EC6}" type="presOf" srcId="{2B3E791A-A574-4AB6-A70B-83D48AC55F41}" destId="{6CE0BB67-C729-42CC-AEF1-3C833094EDA6}" srcOrd="0" destOrd="0" presId="urn:microsoft.com/office/officeart/2005/8/layout/process1"/>
    <dgm:cxn modelId="{5A9681FD-7437-44BA-8949-93B23B442450}" srcId="{0342AA28-A339-4139-8699-904B5688BB6C}" destId="{6CCEE1ED-437E-4E81-98AB-7F6FA3282F5F}" srcOrd="0" destOrd="0" parTransId="{221B9E85-7237-462E-929A-37C56FE19A1B}" sibTransId="{D9A7C944-6DE0-46F3-BC0E-ABEEBAE02730}"/>
    <dgm:cxn modelId="{D28A72EC-133C-42D6-9535-F8E1F87F57C5}" type="presParOf" srcId="{316BB696-B68C-4466-8AEE-8CC279DB3DEE}" destId="{0E7FA810-CC85-41E2-BBF1-A7357004A76A}" srcOrd="0" destOrd="0" presId="urn:microsoft.com/office/officeart/2005/8/layout/process1"/>
    <dgm:cxn modelId="{B2CACBD3-AF2F-4064-8E18-3A89E8DED08F}" type="presParOf" srcId="{316BB696-B68C-4466-8AEE-8CC279DB3DEE}" destId="{600C94DC-860B-4C30-BE60-A260B26DCD35}" srcOrd="1" destOrd="0" presId="urn:microsoft.com/office/officeart/2005/8/layout/process1"/>
    <dgm:cxn modelId="{FEB1E269-92EA-4C51-BCA2-2024C6250079}" type="presParOf" srcId="{600C94DC-860B-4C30-BE60-A260B26DCD35}" destId="{A416FFEF-8EEB-4312-9CC0-A656CB9E4720}" srcOrd="0" destOrd="0" presId="urn:microsoft.com/office/officeart/2005/8/layout/process1"/>
    <dgm:cxn modelId="{031AFA6C-C509-4E1F-9434-A2D6C1915E2C}" type="presParOf" srcId="{316BB696-B68C-4466-8AEE-8CC279DB3DEE}" destId="{9600788A-4DA9-409D-A24A-8969ABE64195}" srcOrd="2" destOrd="0" presId="urn:microsoft.com/office/officeart/2005/8/layout/process1"/>
    <dgm:cxn modelId="{287EFE36-85F1-45DA-A6BA-EE2BB788BF49}" type="presParOf" srcId="{316BB696-B68C-4466-8AEE-8CC279DB3DEE}" destId="{7C6DAF1E-94BF-46D3-89B9-1C4D8DD81403}" srcOrd="3" destOrd="0" presId="urn:microsoft.com/office/officeart/2005/8/layout/process1"/>
    <dgm:cxn modelId="{0F52B05A-A56D-4B10-84D3-2DE82B666943}" type="presParOf" srcId="{7C6DAF1E-94BF-46D3-89B9-1C4D8DD81403}" destId="{96780F90-350E-4AD3-BFBD-D47D6A38713F}" srcOrd="0" destOrd="0" presId="urn:microsoft.com/office/officeart/2005/8/layout/process1"/>
    <dgm:cxn modelId="{FB997BE6-9414-4D9E-B53E-64A929353148}" type="presParOf" srcId="{316BB696-B68C-4466-8AEE-8CC279DB3DEE}" destId="{DD8F0B0D-BE61-452E-AFFF-BD470589DF53}" srcOrd="4" destOrd="0" presId="urn:microsoft.com/office/officeart/2005/8/layout/process1"/>
    <dgm:cxn modelId="{164AA6C9-EDA9-45E2-88E6-D278C5AD8280}" type="presParOf" srcId="{316BB696-B68C-4466-8AEE-8CC279DB3DEE}" destId="{6CE0BB67-C729-42CC-AEF1-3C833094EDA6}" srcOrd="5" destOrd="0" presId="urn:microsoft.com/office/officeart/2005/8/layout/process1"/>
    <dgm:cxn modelId="{74B8013D-297B-4281-9047-EE54CD2B2D4B}" type="presParOf" srcId="{6CE0BB67-C729-42CC-AEF1-3C833094EDA6}" destId="{68AF3D73-6449-41AB-8F29-501005CA8CF2}" srcOrd="0" destOrd="0" presId="urn:microsoft.com/office/officeart/2005/8/layout/process1"/>
    <dgm:cxn modelId="{97A1E315-D2C9-4EA5-B76C-E256C7171137}" type="presParOf" srcId="{316BB696-B68C-4466-8AEE-8CC279DB3DEE}" destId="{1BEC8EB3-C950-4D82-9CB8-B960AA0AB1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549702" y="899748"/>
        <a:ext cx="1902099" cy="255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solidFill>
                <a:srgbClr val="FFFF00"/>
              </a:solidFill>
            </a:rPr>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8549702" y="899748"/>
        <a:ext cx="1902099" cy="2551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solidFill>
                <a:srgbClr val="FFFF00"/>
              </a:solidFill>
            </a:rPr>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the necessary voluntary associations decline, then various aspects of economic patterns, such as sustainable common resources, advancing public goods, and fair pay for productivity, will decline as well.</a:t>
          </a:r>
        </a:p>
      </dsp:txBody>
      <dsp:txXfrm>
        <a:off x="8549702" y="899748"/>
        <a:ext cx="1902099" cy="255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the necessary voluntary associations decline, then various aspects of economic patterns, such as sustainable common resources, advancing public goods, and fair pay for productivity, will decline as well.</a:t>
          </a:r>
        </a:p>
      </dsp:txBody>
      <dsp:txXfrm>
        <a:off x="8549702" y="899748"/>
        <a:ext cx="1902099" cy="2551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the necessary voluntary associations decline, then various aspects of economic patterns, such as sustainable common resources, advancing public goods, and fair pay for productivity, will decline as well.</a:t>
          </a:r>
        </a:p>
      </dsp:txBody>
      <dsp:txXfrm>
        <a:off x="8549702" y="899748"/>
        <a:ext cx="1902099" cy="2551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the necessary voluntary associations decline, then various aspects of economic patterns, such as sustainable common resources, advancing public goods, and fair pay for productivity, will decline as well.</a:t>
          </a:r>
        </a:p>
      </dsp:txBody>
      <dsp:txXfrm>
        <a:off x="8549702" y="899748"/>
        <a:ext cx="1902099" cy="2551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A810-CC85-41E2-BBF1-A7357004A76A}">
      <dsp:nvSpPr>
        <dsp:cNvPr id="0" name=""/>
        <dsp:cNvSpPr/>
      </dsp:nvSpPr>
      <dsp:spPr>
        <a:xfrm>
          <a:off x="4621"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in groups and exchange with each other, producing periodic economic patterns whenever they do so</a:t>
          </a:r>
        </a:p>
      </dsp:txBody>
      <dsp:txXfrm>
        <a:off x="63798" y="899748"/>
        <a:ext cx="1902099" cy="2551840"/>
      </dsp:txXfrm>
    </dsp:sp>
    <dsp:sp modelId="{600C94DC-860B-4C30-BE60-A260B26DCD35}">
      <dsp:nvSpPr>
        <dsp:cNvPr id="0" name=""/>
        <dsp:cNvSpPr/>
      </dsp:nvSpPr>
      <dsp:spPr>
        <a:xfrm>
          <a:off x="222711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27119" y="2025346"/>
        <a:ext cx="299835" cy="300644"/>
      </dsp:txXfrm>
    </dsp:sp>
    <dsp:sp modelId="{9600788A-4DA9-409D-A24A-8969ABE64195}">
      <dsp:nvSpPr>
        <dsp:cNvPr id="0" name=""/>
        <dsp:cNvSpPr/>
      </dsp:nvSpPr>
      <dsp:spPr>
        <a:xfrm>
          <a:off x="283325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Religion attacks mere kinship-based norms and builds up universalizing notions in ethics, behavior, and politics</a:t>
          </a:r>
        </a:p>
        <a:p>
          <a:pPr marL="0" lvl="0" indent="0" algn="ctr" defTabSz="622300">
            <a:lnSpc>
              <a:spcPct val="90000"/>
            </a:lnSpc>
            <a:spcBef>
              <a:spcPct val="0"/>
            </a:spcBef>
            <a:spcAft>
              <a:spcPct val="35000"/>
            </a:spcAft>
            <a:buNone/>
          </a:pPr>
          <a:r>
            <a:rPr lang="en-US" sz="1400" kern="1200" dirty="0"/>
            <a:t>(all </a:t>
          </a:r>
          <a:r>
            <a:rPr lang="en-US" sz="1400" kern="1200" dirty="0" err="1"/>
            <a:t>universalising</a:t>
          </a:r>
          <a:r>
            <a:rPr lang="en-US" sz="1400" kern="1200" dirty="0"/>
            <a:t> religions, but especially Christianity, and especially the Catholic Church, with its stringent MFP)</a:t>
          </a:r>
        </a:p>
      </dsp:txBody>
      <dsp:txXfrm>
        <a:off x="2892432" y="899748"/>
        <a:ext cx="1902099" cy="2551840"/>
      </dsp:txXfrm>
    </dsp:sp>
    <dsp:sp modelId="{7C6DAF1E-94BF-46D3-89B9-1C4D8DD81403}">
      <dsp:nvSpPr>
        <dsp:cNvPr id="0" name=""/>
        <dsp:cNvSpPr/>
      </dsp:nvSpPr>
      <dsp:spPr>
        <a:xfrm>
          <a:off x="5055754"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55754" y="2025346"/>
        <a:ext cx="299835" cy="300644"/>
      </dsp:txXfrm>
    </dsp:sp>
    <dsp:sp modelId="{DD8F0B0D-BE61-452E-AFFF-BD470589DF53}">
      <dsp:nvSpPr>
        <dsp:cNvPr id="0" name=""/>
        <dsp:cNvSpPr/>
      </dsp:nvSpPr>
      <dsp:spPr>
        <a:xfrm>
          <a:off x="5661890"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Humans produce and exchange enough that economic forces deeply affect everyday life and the shape of society.</a:t>
          </a:r>
        </a:p>
        <a:p>
          <a:pPr marL="0" lvl="0" indent="0" algn="ctr" defTabSz="622300">
            <a:lnSpc>
              <a:spcPct val="90000"/>
            </a:lnSpc>
            <a:spcBef>
              <a:spcPct val="0"/>
            </a:spcBef>
            <a:spcAft>
              <a:spcPct val="35000"/>
            </a:spcAft>
            <a:buNone/>
          </a:pPr>
          <a:r>
            <a:rPr lang="en-US" sz="1400" kern="1200" dirty="0"/>
            <a:t>This production and exchange takes place in the context of necessary voluntary associations and social norms, often buttressed by the Church</a:t>
          </a:r>
        </a:p>
      </dsp:txBody>
      <dsp:txXfrm>
        <a:off x="5721067" y="899748"/>
        <a:ext cx="1902099" cy="2551840"/>
      </dsp:txXfrm>
    </dsp:sp>
    <dsp:sp modelId="{6CE0BB67-C729-42CC-AEF1-3C833094EDA6}">
      <dsp:nvSpPr>
        <dsp:cNvPr id="0" name=""/>
        <dsp:cNvSpPr/>
      </dsp:nvSpPr>
      <dsp:spPr>
        <a:xfrm>
          <a:off x="7884389" y="192513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884389" y="2025346"/>
        <a:ext cx="299835" cy="300644"/>
      </dsp:txXfrm>
    </dsp:sp>
    <dsp:sp modelId="{1BEC8EB3-C950-4D82-9CB8-B960AA0AB1CC}">
      <dsp:nvSpPr>
        <dsp:cNvPr id="0" name=""/>
        <dsp:cNvSpPr/>
      </dsp:nvSpPr>
      <dsp:spPr>
        <a:xfrm>
          <a:off x="8490525" y="840571"/>
          <a:ext cx="2020453" cy="2670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 Voluntary Associations, including the Church, Schools, Unions, Guilds; develop doctrine of Social Justice to harmonize these societies; hopefully reach a more stable and just society.</a:t>
          </a:r>
        </a:p>
      </dsp:txBody>
      <dsp:txXfrm>
        <a:off x="8549702" y="899748"/>
        <a:ext cx="1902099" cy="2551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46AD-37F8-48B1-922A-918E2303B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810E79-4D30-4496-B4DB-89D31EEEF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754C5-BBA1-40B4-AFB3-74AF452E5C7C}"/>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6C07C17F-750D-44D4-B964-2FB025C16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E05C5-141C-45A0-BB54-206D692B1864}"/>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128963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05F6-B9BC-42F9-BEC0-AE158BD198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C50FB-0C0B-4D46-BBCD-160DF4A4DE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307DD-32A6-46CD-BF32-B77A62D90F96}"/>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D0CE5C7A-061D-4481-94CD-B353CE6B0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09DBF-330F-4AE8-AC06-6813752E1BC2}"/>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287892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4CA38-4E9A-4430-B7FA-3783AE599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DE426-FB36-417F-A282-4D7189BE3F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C845D-8F2C-4C55-9DC8-7E502549C1AA}"/>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6037150E-C50C-4AB0-A0F0-A51E0E48A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633E-81EF-4C71-9472-52E515920B4F}"/>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232027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DD1E-24AE-4B02-8E48-742EC7CF6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C8B66-3A39-499B-911B-4484F11072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6AE5F-B1D8-4E31-924E-292F02F128A7}"/>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CFFD2108-E0B2-4760-B606-74780EF7E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B2859-AE78-46D2-99FD-C02D79AB57E1}"/>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252180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00B9-E934-42F8-B7AC-6FF37BC0F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ED2FA-38B9-413F-ADED-61A11CF68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50468D-FFF1-48B3-8F40-454AAD8D1EE2}"/>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2C2BF56E-1063-44A9-9809-955C9EA73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6A4EC-CB6C-4000-BFD6-D82FC79CDE4F}"/>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404519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668B-79E2-4B68-AA42-F0762B7E7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C398B-5B28-45FB-8A89-E4C4DE497A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85A17-B44A-4004-9F2D-4E4D4A3478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04235-B707-4FCE-A87E-B72E641A517C}"/>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6" name="Footer Placeholder 5">
            <a:extLst>
              <a:ext uri="{FF2B5EF4-FFF2-40B4-BE49-F238E27FC236}">
                <a16:creationId xmlns:a16="http://schemas.microsoft.com/office/drawing/2014/main" id="{7A882CA8-50D0-4FC0-A795-51056B867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6A100-93A7-4CA7-B035-00E13E55B13B}"/>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118102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667F-0F00-4900-A2F7-7DD7597A70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85B91-8556-42EB-B4FC-8DEFD7E65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308E22-2C45-4B09-9248-5C3768C58D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3656B5-6CE8-4C50-913F-91EE9024C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FC4988-A37A-4799-966F-684BE023B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E70D8B-5ADF-43A7-AA25-89153D95291A}"/>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8" name="Footer Placeholder 7">
            <a:extLst>
              <a:ext uri="{FF2B5EF4-FFF2-40B4-BE49-F238E27FC236}">
                <a16:creationId xmlns:a16="http://schemas.microsoft.com/office/drawing/2014/main" id="{2DB635C1-FD2D-4CA3-8B65-80C6C7AD1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FADE9E-F77F-4C26-BEC5-7FC2B5527399}"/>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28105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55E3-D87B-48E9-A1CD-679F2F3CA9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31509-C628-4DBD-8A25-27C6F885B5CF}"/>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4" name="Footer Placeholder 3">
            <a:extLst>
              <a:ext uri="{FF2B5EF4-FFF2-40B4-BE49-F238E27FC236}">
                <a16:creationId xmlns:a16="http://schemas.microsoft.com/office/drawing/2014/main" id="{F75FCA1B-0841-48A9-AC5E-AC11B74FA3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3321-6C39-4309-BFEF-7C6FBB4BC23D}"/>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337112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20FAD-BA01-41BF-8706-1E4D33A54749}"/>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3" name="Footer Placeholder 2">
            <a:extLst>
              <a:ext uri="{FF2B5EF4-FFF2-40B4-BE49-F238E27FC236}">
                <a16:creationId xmlns:a16="http://schemas.microsoft.com/office/drawing/2014/main" id="{4CC778DD-722D-4B9D-81E7-C928225F21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7F34F-9CF3-4161-8F4A-B4FCB2FB4B47}"/>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389334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F72E-9DA5-46F8-80D2-D83DD42D4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105FF-7EB1-4480-8B4B-42D42ACDF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A09A4A-E98C-44EA-8930-2CB4B4D42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3C7BB7-12D3-4F0D-B441-CAFD848900AC}"/>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6" name="Footer Placeholder 5">
            <a:extLst>
              <a:ext uri="{FF2B5EF4-FFF2-40B4-BE49-F238E27FC236}">
                <a16:creationId xmlns:a16="http://schemas.microsoft.com/office/drawing/2014/main" id="{F8F0DE47-813B-4382-9F26-8FA05C596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8B741-DA93-40BD-BC10-8ACAE6AD893E}"/>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220602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A0B0C-AA00-43A5-806D-C0F7FB61C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BBE06-F296-45AA-83C5-B2D63DC15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00745-5A58-4388-8750-8ED962ADA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5636E2-F153-44AE-9135-9EC0BBCE0AAA}"/>
              </a:ext>
            </a:extLst>
          </p:cNvPr>
          <p:cNvSpPr>
            <a:spLocks noGrp="1"/>
          </p:cNvSpPr>
          <p:nvPr>
            <p:ph type="dt" sz="half" idx="10"/>
          </p:nvPr>
        </p:nvSpPr>
        <p:spPr/>
        <p:txBody>
          <a:bodyPr/>
          <a:lstStyle/>
          <a:p>
            <a:fld id="{405A71FD-FCCC-4FFB-BC75-CE1A9797A0EA}" type="datetimeFigureOut">
              <a:rPr lang="en-US" smtClean="0"/>
              <a:t>9/25/2023</a:t>
            </a:fld>
            <a:endParaRPr lang="en-US"/>
          </a:p>
        </p:txBody>
      </p:sp>
      <p:sp>
        <p:nvSpPr>
          <p:cNvPr id="6" name="Footer Placeholder 5">
            <a:extLst>
              <a:ext uri="{FF2B5EF4-FFF2-40B4-BE49-F238E27FC236}">
                <a16:creationId xmlns:a16="http://schemas.microsoft.com/office/drawing/2014/main" id="{FBAA801F-7B92-4CFA-9B85-76856E792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3588C-A3A6-4BB1-8436-7FABF77C64B0}"/>
              </a:ext>
            </a:extLst>
          </p:cNvPr>
          <p:cNvSpPr>
            <a:spLocks noGrp="1"/>
          </p:cNvSpPr>
          <p:nvPr>
            <p:ph type="sldNum" sz="quarter" idx="12"/>
          </p:nvPr>
        </p:nvSpPr>
        <p:spPr/>
        <p:txBody>
          <a:bodyPr/>
          <a:lstStyle/>
          <a:p>
            <a:fld id="{12DF2070-57AF-4BBF-BE57-4F2BD651BBA5}" type="slidenum">
              <a:rPr lang="en-US" smtClean="0"/>
              <a:t>‹#›</a:t>
            </a:fld>
            <a:endParaRPr lang="en-US"/>
          </a:p>
        </p:txBody>
      </p:sp>
    </p:spTree>
    <p:extLst>
      <p:ext uri="{BB962C8B-B14F-4D97-AF65-F5344CB8AC3E}">
        <p14:creationId xmlns:p14="http://schemas.microsoft.com/office/powerpoint/2010/main" val="36895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3F5F3-AD5A-4696-B67F-F65D87723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607451-1DA9-445B-8CB2-E2D04D69E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3216E-A5A1-402E-B766-7E20F88B7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71FD-FCCC-4FFB-BC75-CE1A9797A0EA}" type="datetimeFigureOut">
              <a:rPr lang="en-US" smtClean="0"/>
              <a:t>9/25/2023</a:t>
            </a:fld>
            <a:endParaRPr lang="en-US"/>
          </a:p>
        </p:txBody>
      </p:sp>
      <p:sp>
        <p:nvSpPr>
          <p:cNvPr id="5" name="Footer Placeholder 4">
            <a:extLst>
              <a:ext uri="{FF2B5EF4-FFF2-40B4-BE49-F238E27FC236}">
                <a16:creationId xmlns:a16="http://schemas.microsoft.com/office/drawing/2014/main" id="{168C193F-417C-4F5B-BF9C-B1DB95199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FE02D-22B9-440F-A03D-DDFD81E46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F2070-57AF-4BBF-BE57-4F2BD651BBA5}" type="slidenum">
              <a:rPr lang="en-US" smtClean="0"/>
              <a:t>‹#›</a:t>
            </a:fld>
            <a:endParaRPr lang="en-US"/>
          </a:p>
        </p:txBody>
      </p:sp>
    </p:spTree>
    <p:extLst>
      <p:ext uri="{BB962C8B-B14F-4D97-AF65-F5344CB8AC3E}">
        <p14:creationId xmlns:p14="http://schemas.microsoft.com/office/powerpoint/2010/main" val="374596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AEDCC-56AE-4501-8A7F-A8C421ABC78F}"/>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“Socialism has been in existence long enough for behavioral regularities to have developed and become set”</a:t>
            </a:r>
          </a:p>
          <a:p>
            <a:pPr marL="0" indent="0" algn="ctr">
              <a:buNone/>
            </a:pPr>
            <a:r>
              <a:rPr lang="en-US" dirty="0"/>
              <a:t>– Janos </a:t>
            </a:r>
            <a:r>
              <a:rPr lang="en-US" dirty="0" err="1"/>
              <a:t>Kornai</a:t>
            </a:r>
            <a:r>
              <a:rPr lang="en-US" dirty="0"/>
              <a:t>, </a:t>
            </a:r>
            <a:r>
              <a:rPr lang="en-US" i="1" dirty="0"/>
              <a:t>The Socialist System</a:t>
            </a:r>
          </a:p>
          <a:p>
            <a:pPr marL="0" indent="0">
              <a:buNone/>
            </a:pPr>
            <a:endParaRPr lang="en-US" dirty="0"/>
          </a:p>
        </p:txBody>
      </p:sp>
    </p:spTree>
    <p:extLst>
      <p:ext uri="{BB962C8B-B14F-4D97-AF65-F5344CB8AC3E}">
        <p14:creationId xmlns:p14="http://schemas.microsoft.com/office/powerpoint/2010/main" val="338275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Industrial poverty, social ills, and environmental breakdown. . .</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5C4DAE-77C8-447C-9E27-35DF98034D7B}"/>
              </a:ext>
            </a:extLst>
          </p:cNvPr>
          <p:cNvSpPr txBox="1"/>
          <p:nvPr/>
        </p:nvSpPr>
        <p:spPr>
          <a:xfrm>
            <a:off x="3343922" y="1429078"/>
            <a:ext cx="5504155" cy="523220"/>
          </a:xfrm>
          <a:prstGeom prst="rect">
            <a:avLst/>
          </a:prstGeom>
          <a:noFill/>
        </p:spPr>
        <p:txBody>
          <a:bodyPr wrap="square" rtlCol="0">
            <a:spAutoFit/>
          </a:bodyPr>
          <a:lstStyle/>
          <a:p>
            <a:r>
              <a:rPr lang="en-US" sz="2800" dirty="0">
                <a:solidFill>
                  <a:schemeClr val="accent6"/>
                </a:solidFill>
                <a:latin typeface="Eras Bold ITC" panose="020B0907030504020204" pitchFamily="34" charset="0"/>
              </a:rPr>
              <a:t>What to do about it?</a:t>
            </a:r>
          </a:p>
        </p:txBody>
      </p:sp>
      <p:sp>
        <p:nvSpPr>
          <p:cNvPr id="5" name="TextBox 4">
            <a:extLst>
              <a:ext uri="{FF2B5EF4-FFF2-40B4-BE49-F238E27FC236}">
                <a16:creationId xmlns:a16="http://schemas.microsoft.com/office/drawing/2014/main" id="{6A11042A-7241-4B86-9D4F-0AE99D29280E}"/>
              </a:ext>
            </a:extLst>
          </p:cNvPr>
          <p:cNvSpPr txBox="1"/>
          <p:nvPr/>
        </p:nvSpPr>
        <p:spPr>
          <a:xfrm>
            <a:off x="1605378" y="5428922"/>
            <a:ext cx="5504155" cy="523220"/>
          </a:xfrm>
          <a:prstGeom prst="rect">
            <a:avLst/>
          </a:prstGeom>
          <a:noFill/>
        </p:spPr>
        <p:txBody>
          <a:bodyPr wrap="square" rtlCol="0">
            <a:spAutoFit/>
          </a:bodyPr>
          <a:lstStyle/>
          <a:p>
            <a:r>
              <a:rPr lang="en-US" sz="2800">
                <a:solidFill>
                  <a:srgbClr val="FF0000"/>
                </a:solidFill>
                <a:latin typeface="Eras Bold ITC" panose="020B0907030504020204" pitchFamily="34" charset="0"/>
              </a:rPr>
              <a:t>Marx’s Answer</a:t>
            </a:r>
            <a:endParaRPr lang="en-US" sz="2800" dirty="0">
              <a:solidFill>
                <a:srgbClr val="FF0000"/>
              </a:solidFill>
              <a:latin typeface="Eras Bold ITC" panose="020B0907030504020204" pitchFamily="34" charset="0"/>
            </a:endParaRPr>
          </a:p>
        </p:txBody>
      </p:sp>
      <p:sp>
        <p:nvSpPr>
          <p:cNvPr id="7" name="Multiplication Sign 6">
            <a:extLst>
              <a:ext uri="{FF2B5EF4-FFF2-40B4-BE49-F238E27FC236}">
                <a16:creationId xmlns:a16="http://schemas.microsoft.com/office/drawing/2014/main" id="{6381E655-8101-411E-98D1-80DFF757A598}"/>
              </a:ext>
            </a:extLst>
          </p:cNvPr>
          <p:cNvSpPr/>
          <p:nvPr/>
        </p:nvSpPr>
        <p:spPr>
          <a:xfrm>
            <a:off x="1145219" y="3396502"/>
            <a:ext cx="1376039" cy="12095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5172991C-BE9B-45BF-9F55-AAA00B182736}"/>
              </a:ext>
            </a:extLst>
          </p:cNvPr>
          <p:cNvSpPr/>
          <p:nvPr/>
        </p:nvSpPr>
        <p:spPr>
          <a:xfrm>
            <a:off x="3898776" y="3396501"/>
            <a:ext cx="1376039" cy="12095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DF9D98-505F-4991-AC52-D16D5E03D5C9}"/>
              </a:ext>
            </a:extLst>
          </p:cNvPr>
          <p:cNvSpPr txBox="1"/>
          <p:nvPr/>
        </p:nvSpPr>
        <p:spPr>
          <a:xfrm>
            <a:off x="6538404" y="3684328"/>
            <a:ext cx="5504155" cy="954107"/>
          </a:xfrm>
          <a:prstGeom prst="rect">
            <a:avLst/>
          </a:prstGeom>
          <a:noFill/>
        </p:spPr>
        <p:txBody>
          <a:bodyPr wrap="square" rtlCol="0">
            <a:spAutoFit/>
          </a:bodyPr>
          <a:lstStyle/>
          <a:p>
            <a:r>
              <a:rPr lang="en-US" sz="2800" dirty="0">
                <a:solidFill>
                  <a:srgbClr val="FF0000"/>
                </a:solidFill>
                <a:highlight>
                  <a:srgbClr val="C0C0C0"/>
                </a:highlight>
                <a:latin typeface="Eras Bold ITC" panose="020B0907030504020204" pitchFamily="34" charset="0"/>
              </a:rPr>
              <a:t>Replace “capitalism” with socialism</a:t>
            </a:r>
          </a:p>
        </p:txBody>
      </p:sp>
    </p:spTree>
    <p:extLst>
      <p:ext uri="{BB962C8B-B14F-4D97-AF65-F5344CB8AC3E}">
        <p14:creationId xmlns:p14="http://schemas.microsoft.com/office/powerpoint/2010/main" val="230144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Industrial poverty, social ills, and environmental breakdown. . .</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5C4DAE-77C8-447C-9E27-35DF98034D7B}"/>
              </a:ext>
            </a:extLst>
          </p:cNvPr>
          <p:cNvSpPr txBox="1"/>
          <p:nvPr/>
        </p:nvSpPr>
        <p:spPr>
          <a:xfrm>
            <a:off x="3343922" y="1429078"/>
            <a:ext cx="5504155" cy="523220"/>
          </a:xfrm>
          <a:prstGeom prst="rect">
            <a:avLst/>
          </a:prstGeom>
          <a:noFill/>
        </p:spPr>
        <p:txBody>
          <a:bodyPr wrap="square" rtlCol="0">
            <a:spAutoFit/>
          </a:bodyPr>
          <a:lstStyle/>
          <a:p>
            <a:r>
              <a:rPr lang="en-US" sz="2800" dirty="0">
                <a:solidFill>
                  <a:schemeClr val="accent6"/>
                </a:solidFill>
                <a:latin typeface="Eras Bold ITC" panose="020B0907030504020204" pitchFamily="34" charset="0"/>
              </a:rPr>
              <a:t>What to do about it?</a:t>
            </a:r>
          </a:p>
        </p:txBody>
      </p:sp>
      <p:sp>
        <p:nvSpPr>
          <p:cNvPr id="5" name="TextBox 4">
            <a:extLst>
              <a:ext uri="{FF2B5EF4-FFF2-40B4-BE49-F238E27FC236}">
                <a16:creationId xmlns:a16="http://schemas.microsoft.com/office/drawing/2014/main" id="{889EF7C3-9F18-4834-86A9-2C4478D49170}"/>
              </a:ext>
            </a:extLst>
          </p:cNvPr>
          <p:cNvSpPr txBox="1"/>
          <p:nvPr/>
        </p:nvSpPr>
        <p:spPr>
          <a:xfrm>
            <a:off x="7500152" y="5473310"/>
            <a:ext cx="2860090" cy="523220"/>
          </a:xfrm>
          <a:prstGeom prst="rect">
            <a:avLst/>
          </a:prstGeom>
          <a:noFill/>
        </p:spPr>
        <p:txBody>
          <a:bodyPr wrap="square" rtlCol="0">
            <a:spAutoFit/>
          </a:bodyPr>
          <a:lstStyle/>
          <a:p>
            <a:r>
              <a:rPr lang="en-US" sz="2800" dirty="0">
                <a:solidFill>
                  <a:srgbClr val="FFFF00"/>
                </a:solidFill>
                <a:highlight>
                  <a:srgbClr val="C0C0C0"/>
                </a:highlight>
                <a:latin typeface="Old English Text MT" panose="03040902040508030806" pitchFamily="66" charset="0"/>
              </a:rPr>
              <a:t>Church’s Answer</a:t>
            </a:r>
          </a:p>
        </p:txBody>
      </p:sp>
      <p:sp>
        <p:nvSpPr>
          <p:cNvPr id="6" name="Smiley Face 5">
            <a:extLst>
              <a:ext uri="{FF2B5EF4-FFF2-40B4-BE49-F238E27FC236}">
                <a16:creationId xmlns:a16="http://schemas.microsoft.com/office/drawing/2014/main" id="{BAD46E0E-E2CC-49BA-A594-EB04061D5876}"/>
              </a:ext>
            </a:extLst>
          </p:cNvPr>
          <p:cNvSpPr/>
          <p:nvPr/>
        </p:nvSpPr>
        <p:spPr>
          <a:xfrm>
            <a:off x="8436377" y="4190260"/>
            <a:ext cx="987639" cy="92657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96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The bulk of Marx’s scientific work was concerned with what he called “capitalism”; he wrote little about the future of socialist society.</a:t>
            </a:r>
          </a:p>
          <a:p>
            <a:r>
              <a:rPr lang="en-US" dirty="0"/>
              <a:t>However, one can compile from his scattered remarks a blueprint of what he had in mind.</a:t>
            </a:r>
          </a:p>
          <a:p>
            <a:r>
              <a:rPr lang="en-US" dirty="0"/>
              <a:t>Marx spoke very highly of the ability of capitalism to develop forces of production, eliminate backwardness, promote technical progress, and bring to production better organization and greater concentration.</a:t>
            </a:r>
          </a:p>
          <a:p>
            <a:r>
              <a:rPr lang="en-US" dirty="0"/>
              <a:t>But, Marx argued that this process </a:t>
            </a:r>
            <a:r>
              <a:rPr lang="en-US" i="1" dirty="0"/>
              <a:t>can only take place amid the exploitation of the proletariat </a:t>
            </a:r>
            <a:r>
              <a:rPr lang="en-US" dirty="0"/>
              <a:t>(labor). [See Lecture 3]</a:t>
            </a:r>
          </a:p>
        </p:txBody>
      </p:sp>
    </p:spTree>
    <p:extLst>
      <p:ext uri="{BB962C8B-B14F-4D97-AF65-F5344CB8AC3E}">
        <p14:creationId xmlns:p14="http://schemas.microsoft.com/office/powerpoint/2010/main" val="64509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The accumulation of capital must therefore always be accompanied by the increasing poverty of the exploited class.</a:t>
            </a:r>
          </a:p>
          <a:p>
            <a:r>
              <a:rPr lang="en-US" dirty="0"/>
              <a:t>In the end the process leads inevitably to a revolution: the power of the capitalists is overthrown and the “expropriators expropriated”.</a:t>
            </a:r>
          </a:p>
          <a:p>
            <a:endParaRPr lang="en-US" dirty="0"/>
          </a:p>
        </p:txBody>
      </p:sp>
    </p:spTree>
    <p:extLst>
      <p:ext uri="{BB962C8B-B14F-4D97-AF65-F5344CB8AC3E}">
        <p14:creationId xmlns:p14="http://schemas.microsoft.com/office/powerpoint/2010/main" val="267984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“Socialism will supersede capitalism” </a:t>
            </a:r>
          </a:p>
          <a:p>
            <a:r>
              <a:rPr lang="en-US" dirty="0"/>
              <a:t>It will arrive once the capitalist system has fully developed and become not just mature but overripe.</a:t>
            </a:r>
          </a:p>
          <a:p>
            <a:r>
              <a:rPr lang="en-US" dirty="0"/>
              <a:t>The replacement will occur in places where the capitalist system of production has become an obstacle to the development of the forces of production but has also paved the way for a more highly developed system of production than itself by providing the material conditions for socialism.</a:t>
            </a:r>
          </a:p>
          <a:p>
            <a:endParaRPr lang="en-US" dirty="0"/>
          </a:p>
        </p:txBody>
      </p:sp>
    </p:spTree>
    <p:extLst>
      <p:ext uri="{BB962C8B-B14F-4D97-AF65-F5344CB8AC3E}">
        <p14:creationId xmlns:p14="http://schemas.microsoft.com/office/powerpoint/2010/main" val="428718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It will have made these preparations by causing the bulk of production to be undertaken on a large industrial scale, with modern technology and a high degree of organization within the company.</a:t>
            </a:r>
          </a:p>
          <a:p>
            <a:r>
              <a:rPr lang="en-US" dirty="0"/>
              <a:t>This high degree of organization and concentration of production will leave only a handful of capitalist proprietors, who will therefore be more easily swept aside so that the proletariat can take over the running of production.</a:t>
            </a:r>
          </a:p>
          <a:p>
            <a:endParaRPr lang="en-US" dirty="0"/>
          </a:p>
        </p:txBody>
      </p:sp>
    </p:spTree>
    <p:extLst>
      <p:ext uri="{BB962C8B-B14F-4D97-AF65-F5344CB8AC3E}">
        <p14:creationId xmlns:p14="http://schemas.microsoft.com/office/powerpoint/2010/main" val="62815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According to this image of socialism, controlling production is a fairly simple matter.</a:t>
            </a:r>
          </a:p>
          <a:p>
            <a:r>
              <a:rPr lang="en-US" dirty="0"/>
              <a:t>Production relations are easily surveyed once the view is unobstructed by the anarchy of the market and the complexities of the exchange of goods through the medium of money.</a:t>
            </a:r>
          </a:p>
          <a:p>
            <a:r>
              <a:rPr lang="en-US" dirty="0"/>
              <a:t>In this clear-cut situation it will be possible to divide the work of the society into various tasks and ensure that it satisfies the needs of mankind directly.</a:t>
            </a:r>
          </a:p>
          <a:p>
            <a:endParaRPr lang="en-US" dirty="0"/>
          </a:p>
        </p:txBody>
      </p:sp>
    </p:spTree>
    <p:extLst>
      <p:ext uri="{BB962C8B-B14F-4D97-AF65-F5344CB8AC3E}">
        <p14:creationId xmlns:p14="http://schemas.microsoft.com/office/powerpoint/2010/main" val="360300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A0E-FB49-4745-8DCF-00FC95CEA024}"/>
              </a:ext>
            </a:extLst>
          </p:cNvPr>
          <p:cNvSpPr>
            <a:spLocks noGrp="1"/>
          </p:cNvSpPr>
          <p:nvPr>
            <p:ph type="title"/>
          </p:nvPr>
        </p:nvSpPr>
        <p:spPr/>
        <p:txBody>
          <a:bodyPr/>
          <a:lstStyle/>
          <a:p>
            <a:r>
              <a:rPr lang="en-US" dirty="0"/>
              <a:t>Marx’s Image of Socialism</a:t>
            </a:r>
          </a:p>
        </p:txBody>
      </p:sp>
      <p:sp>
        <p:nvSpPr>
          <p:cNvPr id="3" name="Content Placeholder 2">
            <a:extLst>
              <a:ext uri="{FF2B5EF4-FFF2-40B4-BE49-F238E27FC236}">
                <a16:creationId xmlns:a16="http://schemas.microsoft.com/office/drawing/2014/main" id="{5832C2E6-FE9F-40B9-9C1A-7AEDED72381C}"/>
              </a:ext>
            </a:extLst>
          </p:cNvPr>
          <p:cNvSpPr>
            <a:spLocks noGrp="1"/>
          </p:cNvSpPr>
          <p:nvPr>
            <p:ph idx="1"/>
          </p:nvPr>
        </p:nvSpPr>
        <p:spPr/>
        <p:txBody>
          <a:bodyPr/>
          <a:lstStyle/>
          <a:p>
            <a:r>
              <a:rPr lang="en-US" dirty="0"/>
              <a:t>There is a close logical connection in this line of thinking between the high standard of the production forces reached under capitalism and the smooth and simple way the socialist form of economic activity will operate.</a:t>
            </a:r>
          </a:p>
          <a:p>
            <a:r>
              <a:rPr lang="en-US" dirty="0"/>
              <a:t>Marx considered it self-evident that the socialist order would take power first in the most highly developed of the capitalist countries.</a:t>
            </a:r>
          </a:p>
          <a:p>
            <a:endParaRPr lang="en-US" dirty="0"/>
          </a:p>
        </p:txBody>
      </p:sp>
    </p:spTree>
    <p:extLst>
      <p:ext uri="{BB962C8B-B14F-4D97-AF65-F5344CB8AC3E}">
        <p14:creationId xmlns:p14="http://schemas.microsoft.com/office/powerpoint/2010/main" val="107840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FAAB-1F95-4361-9A36-4119BFDF2CF6}"/>
              </a:ext>
            </a:extLst>
          </p:cNvPr>
          <p:cNvSpPr>
            <a:spLocks noGrp="1"/>
          </p:cNvSpPr>
          <p:nvPr>
            <p:ph type="title"/>
          </p:nvPr>
        </p:nvSpPr>
        <p:spPr/>
        <p:txBody>
          <a:bodyPr/>
          <a:lstStyle/>
          <a:p>
            <a:r>
              <a:rPr lang="en-US" dirty="0"/>
              <a:t>Evidence about Classical Socialism</a:t>
            </a:r>
          </a:p>
        </p:txBody>
      </p:sp>
      <p:sp>
        <p:nvSpPr>
          <p:cNvPr id="3" name="Content Placeholder 2">
            <a:extLst>
              <a:ext uri="{FF2B5EF4-FFF2-40B4-BE49-F238E27FC236}">
                <a16:creationId xmlns:a16="http://schemas.microsoft.com/office/drawing/2014/main" id="{FB706DEB-3758-46E2-9371-8FE59F3C623D}"/>
              </a:ext>
            </a:extLst>
          </p:cNvPr>
          <p:cNvSpPr>
            <a:spLocks noGrp="1"/>
          </p:cNvSpPr>
          <p:nvPr>
            <p:ph idx="1"/>
          </p:nvPr>
        </p:nvSpPr>
        <p:spPr/>
        <p:txBody>
          <a:bodyPr/>
          <a:lstStyle/>
          <a:p>
            <a:r>
              <a:rPr lang="en-US" dirty="0" err="1"/>
              <a:t>Kornai’s</a:t>
            </a:r>
            <a:r>
              <a:rPr lang="en-US" dirty="0"/>
              <a:t> evidence in </a:t>
            </a:r>
            <a:r>
              <a:rPr lang="en-US" i="1" dirty="0"/>
              <a:t>The Socialist System</a:t>
            </a:r>
            <a:r>
              <a:rPr lang="en-US" dirty="0"/>
              <a:t> is some of the best:</a:t>
            </a:r>
          </a:p>
          <a:p>
            <a:pPr lvl="1"/>
            <a:r>
              <a:rPr lang="en-US" dirty="0"/>
              <a:t>Review of Marx’s original plans</a:t>
            </a:r>
          </a:p>
          <a:p>
            <a:pPr lvl="1"/>
            <a:r>
              <a:rPr lang="en-US" dirty="0"/>
              <a:t>Ninety-three statistical tables and figures of what actually happened</a:t>
            </a:r>
          </a:p>
          <a:p>
            <a:pPr lvl="1"/>
            <a:r>
              <a:rPr lang="en-US" dirty="0"/>
              <a:t>Case studies, minutes, written reports, interviews, sociographical studies</a:t>
            </a:r>
          </a:p>
          <a:p>
            <a:pPr lvl="1"/>
            <a:r>
              <a:rPr lang="en-US" dirty="0"/>
              <a:t>Personal witness of living under classical socialism</a:t>
            </a:r>
          </a:p>
          <a:p>
            <a:pPr lvl="1"/>
            <a:r>
              <a:rPr lang="en-US" dirty="0"/>
              <a:t>Consonance with other accounts</a:t>
            </a:r>
          </a:p>
        </p:txBody>
      </p:sp>
    </p:spTree>
    <p:extLst>
      <p:ext uri="{BB962C8B-B14F-4D97-AF65-F5344CB8AC3E}">
        <p14:creationId xmlns:p14="http://schemas.microsoft.com/office/powerpoint/2010/main" val="277686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6B0187-4D63-4F20-A512-2F93DF517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95" y="0"/>
            <a:ext cx="9863091" cy="6858000"/>
          </a:xfrm>
          <a:prstGeom prst="rect">
            <a:avLst/>
          </a:prstGeom>
        </p:spPr>
      </p:pic>
    </p:spTree>
    <p:extLst>
      <p:ext uri="{BB962C8B-B14F-4D97-AF65-F5344CB8AC3E}">
        <p14:creationId xmlns:p14="http://schemas.microsoft.com/office/powerpoint/2010/main" val="385891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5ECD-12E4-4841-90B7-4CE424017873}"/>
              </a:ext>
            </a:extLst>
          </p:cNvPr>
          <p:cNvSpPr>
            <a:spLocks noGrp="1"/>
          </p:cNvSpPr>
          <p:nvPr>
            <p:ph type="ctrTitle"/>
          </p:nvPr>
        </p:nvSpPr>
        <p:spPr/>
        <p:txBody>
          <a:bodyPr/>
          <a:lstStyle/>
          <a:p>
            <a:r>
              <a:rPr lang="en-US" dirty="0"/>
              <a:t>Economy, Divine and Human</a:t>
            </a:r>
          </a:p>
        </p:txBody>
      </p:sp>
      <p:sp>
        <p:nvSpPr>
          <p:cNvPr id="3" name="Subtitle 2">
            <a:extLst>
              <a:ext uri="{FF2B5EF4-FFF2-40B4-BE49-F238E27FC236}">
                <a16:creationId xmlns:a16="http://schemas.microsoft.com/office/drawing/2014/main" id="{D924431B-C88C-4FBE-B8EF-22D620AC583A}"/>
              </a:ext>
            </a:extLst>
          </p:cNvPr>
          <p:cNvSpPr>
            <a:spLocks noGrp="1"/>
          </p:cNvSpPr>
          <p:nvPr>
            <p:ph type="subTitle" idx="1"/>
          </p:nvPr>
        </p:nvSpPr>
        <p:spPr/>
        <p:txBody>
          <a:bodyPr>
            <a:normAutofit lnSpcReduction="10000"/>
          </a:bodyPr>
          <a:lstStyle/>
          <a:p>
            <a:r>
              <a:rPr lang="en-US" dirty="0"/>
              <a:t>Professor Kirk Doran</a:t>
            </a:r>
          </a:p>
          <a:p>
            <a:endParaRPr lang="en-US" dirty="0"/>
          </a:p>
          <a:p>
            <a:r>
              <a:rPr lang="en-US" dirty="0"/>
              <a:t>Lecture 10: Monday, September 25, 2023</a:t>
            </a:r>
          </a:p>
          <a:p>
            <a:r>
              <a:rPr lang="en-US" dirty="0"/>
              <a:t>Against the Church and the market: Classical Socialism</a:t>
            </a:r>
          </a:p>
        </p:txBody>
      </p:sp>
    </p:spTree>
    <p:extLst>
      <p:ext uri="{BB962C8B-B14F-4D97-AF65-F5344CB8AC3E}">
        <p14:creationId xmlns:p14="http://schemas.microsoft.com/office/powerpoint/2010/main" val="229470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43A84-A466-4AC9-A3C0-CB14AEC88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956"/>
            <a:ext cx="12192000" cy="5908088"/>
          </a:xfrm>
          <a:prstGeom prst="rect">
            <a:avLst/>
          </a:prstGeom>
        </p:spPr>
      </p:pic>
    </p:spTree>
    <p:extLst>
      <p:ext uri="{BB962C8B-B14F-4D97-AF65-F5344CB8AC3E}">
        <p14:creationId xmlns:p14="http://schemas.microsoft.com/office/powerpoint/2010/main" val="176120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91ADA-B000-4CFE-9A98-B3BCA0F5A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44" y="0"/>
            <a:ext cx="10848512" cy="6858000"/>
          </a:xfrm>
          <a:prstGeom prst="rect">
            <a:avLst/>
          </a:prstGeom>
        </p:spPr>
      </p:pic>
    </p:spTree>
    <p:extLst>
      <p:ext uri="{BB962C8B-B14F-4D97-AF65-F5344CB8AC3E}">
        <p14:creationId xmlns:p14="http://schemas.microsoft.com/office/powerpoint/2010/main" val="174997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7CF-08ED-4A51-8500-EC2DB70856D2}"/>
              </a:ext>
            </a:extLst>
          </p:cNvPr>
          <p:cNvSpPr>
            <a:spLocks noGrp="1"/>
          </p:cNvSpPr>
          <p:nvPr>
            <p:ph type="title"/>
          </p:nvPr>
        </p:nvSpPr>
        <p:spPr/>
        <p:txBody>
          <a:bodyPr/>
          <a:lstStyle/>
          <a:p>
            <a:r>
              <a:rPr lang="en-US" dirty="0"/>
              <a:t>Undivided power of the Marxist-Leninist party</a:t>
            </a:r>
          </a:p>
        </p:txBody>
      </p:sp>
      <p:sp>
        <p:nvSpPr>
          <p:cNvPr id="3" name="Content Placeholder 2">
            <a:extLst>
              <a:ext uri="{FF2B5EF4-FFF2-40B4-BE49-F238E27FC236}">
                <a16:creationId xmlns:a16="http://schemas.microsoft.com/office/drawing/2014/main" id="{1A3913FE-0E58-49C7-B671-A45FFCCA4EA0}"/>
              </a:ext>
            </a:extLst>
          </p:cNvPr>
          <p:cNvSpPr>
            <a:spLocks noGrp="1"/>
          </p:cNvSpPr>
          <p:nvPr>
            <p:ph idx="1"/>
          </p:nvPr>
        </p:nvSpPr>
        <p:spPr/>
        <p:txBody>
          <a:bodyPr/>
          <a:lstStyle/>
          <a:p>
            <a:r>
              <a:rPr lang="en-US" dirty="0"/>
              <a:t>The key to understanding the socialist system is to examine the structure of power, which receives little or no attention in many comparative studies of economic systems.</a:t>
            </a:r>
          </a:p>
          <a:p>
            <a:r>
              <a:rPr lang="en-US" dirty="0"/>
              <a:t>In </a:t>
            </a:r>
            <a:r>
              <a:rPr lang="en-US" dirty="0" err="1"/>
              <a:t>Kornai’s</a:t>
            </a:r>
            <a:r>
              <a:rPr lang="en-US" dirty="0"/>
              <a:t> opinion, the characteristics of the power structure are precisely the source from which the chief regularities of the system can be deduced.</a:t>
            </a:r>
          </a:p>
          <a:p>
            <a:endParaRPr lang="en-US" dirty="0"/>
          </a:p>
        </p:txBody>
      </p:sp>
    </p:spTree>
    <p:extLst>
      <p:ext uri="{BB962C8B-B14F-4D97-AF65-F5344CB8AC3E}">
        <p14:creationId xmlns:p14="http://schemas.microsoft.com/office/powerpoint/2010/main" val="407515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7CF-08ED-4A51-8500-EC2DB70856D2}"/>
              </a:ext>
            </a:extLst>
          </p:cNvPr>
          <p:cNvSpPr>
            <a:spLocks noGrp="1"/>
          </p:cNvSpPr>
          <p:nvPr>
            <p:ph type="title"/>
          </p:nvPr>
        </p:nvSpPr>
        <p:spPr/>
        <p:txBody>
          <a:bodyPr/>
          <a:lstStyle/>
          <a:p>
            <a:r>
              <a:rPr lang="en-US" dirty="0"/>
              <a:t>Undivided power of the Marxist-Leninist party</a:t>
            </a:r>
          </a:p>
        </p:txBody>
      </p:sp>
      <p:sp>
        <p:nvSpPr>
          <p:cNvPr id="3" name="Content Placeholder 2">
            <a:extLst>
              <a:ext uri="{FF2B5EF4-FFF2-40B4-BE49-F238E27FC236}">
                <a16:creationId xmlns:a16="http://schemas.microsoft.com/office/drawing/2014/main" id="{1A3913FE-0E58-49C7-B671-A45FFCCA4EA0}"/>
              </a:ext>
            </a:extLst>
          </p:cNvPr>
          <p:cNvSpPr>
            <a:spLocks noGrp="1"/>
          </p:cNvSpPr>
          <p:nvPr>
            <p:ph idx="1"/>
          </p:nvPr>
        </p:nvSpPr>
        <p:spPr/>
        <p:txBody>
          <a:bodyPr/>
          <a:lstStyle/>
          <a:p>
            <a:r>
              <a:rPr lang="en-US" dirty="0"/>
              <a:t>The fundamental institution in the power structure is the Communist Party</a:t>
            </a:r>
          </a:p>
          <a:p>
            <a:r>
              <a:rPr lang="en-US" dirty="0"/>
              <a:t>The socialist countries have a one party system in which no other party can operate.</a:t>
            </a:r>
          </a:p>
          <a:p>
            <a:r>
              <a:rPr lang="en-US" dirty="0"/>
              <a:t>Centralism prevails very strongly </a:t>
            </a:r>
          </a:p>
          <a:p>
            <a:r>
              <a:rPr lang="en-US" dirty="0"/>
              <a:t>Formally, the general secretary of the party is merely the one who executes the decisions of the central leadership.</a:t>
            </a:r>
          </a:p>
          <a:p>
            <a:r>
              <a:rPr lang="en-US" dirty="0"/>
              <a:t>In practice, enormous power is concentrated in his or her hands.</a:t>
            </a:r>
          </a:p>
          <a:p>
            <a:endParaRPr lang="en-US" dirty="0"/>
          </a:p>
        </p:txBody>
      </p:sp>
    </p:spTree>
    <p:extLst>
      <p:ext uri="{BB962C8B-B14F-4D97-AF65-F5344CB8AC3E}">
        <p14:creationId xmlns:p14="http://schemas.microsoft.com/office/powerpoint/2010/main" val="169948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7CF-08ED-4A51-8500-EC2DB70856D2}"/>
              </a:ext>
            </a:extLst>
          </p:cNvPr>
          <p:cNvSpPr>
            <a:spLocks noGrp="1"/>
          </p:cNvSpPr>
          <p:nvPr>
            <p:ph type="title"/>
          </p:nvPr>
        </p:nvSpPr>
        <p:spPr/>
        <p:txBody>
          <a:bodyPr/>
          <a:lstStyle/>
          <a:p>
            <a:r>
              <a:rPr lang="en-US" dirty="0"/>
              <a:t>Undivided power of the Marxist-Leninist party</a:t>
            </a:r>
          </a:p>
        </p:txBody>
      </p:sp>
      <p:sp>
        <p:nvSpPr>
          <p:cNvPr id="3" name="Content Placeholder 2">
            <a:extLst>
              <a:ext uri="{FF2B5EF4-FFF2-40B4-BE49-F238E27FC236}">
                <a16:creationId xmlns:a16="http://schemas.microsoft.com/office/drawing/2014/main" id="{1A3913FE-0E58-49C7-B671-A45FFCCA4EA0}"/>
              </a:ext>
            </a:extLst>
          </p:cNvPr>
          <p:cNvSpPr>
            <a:spLocks noGrp="1"/>
          </p:cNvSpPr>
          <p:nvPr>
            <p:ph idx="1"/>
          </p:nvPr>
        </p:nvSpPr>
        <p:spPr/>
        <p:txBody>
          <a:bodyPr/>
          <a:lstStyle/>
          <a:p>
            <a:r>
              <a:rPr lang="en-US" dirty="0"/>
              <a:t>What has ultimately emerged in each case is a bureaucratic hierarchy that encompasses the whole of the party: instructions passed down from above must be carried out by the subordinates.</a:t>
            </a:r>
          </a:p>
          <a:p>
            <a:r>
              <a:rPr lang="en-US" dirty="0"/>
              <a:t>Elections are only formal.</a:t>
            </a:r>
          </a:p>
          <a:p>
            <a:r>
              <a:rPr lang="en-US" dirty="0"/>
              <a:t>In practice, the elected body is not picking the members of the leadership apparatus.</a:t>
            </a:r>
          </a:p>
          <a:p>
            <a:r>
              <a:rPr lang="en-US" dirty="0"/>
              <a:t>Instead, the apparatus is choosing those who will join the elected body at the next election and whom they in turn will elect as secretary.</a:t>
            </a:r>
          </a:p>
          <a:p>
            <a:endParaRPr lang="en-US" dirty="0"/>
          </a:p>
        </p:txBody>
      </p:sp>
    </p:spTree>
    <p:extLst>
      <p:ext uri="{BB962C8B-B14F-4D97-AF65-F5344CB8AC3E}">
        <p14:creationId xmlns:p14="http://schemas.microsoft.com/office/powerpoint/2010/main" val="277522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7CF-08ED-4A51-8500-EC2DB70856D2}"/>
              </a:ext>
            </a:extLst>
          </p:cNvPr>
          <p:cNvSpPr>
            <a:spLocks noGrp="1"/>
          </p:cNvSpPr>
          <p:nvPr>
            <p:ph type="title"/>
          </p:nvPr>
        </p:nvSpPr>
        <p:spPr/>
        <p:txBody>
          <a:bodyPr/>
          <a:lstStyle/>
          <a:p>
            <a:r>
              <a:rPr lang="en-US" dirty="0"/>
              <a:t>Undivided power of the Marxist-Leninist party</a:t>
            </a:r>
          </a:p>
        </p:txBody>
      </p:sp>
      <p:sp>
        <p:nvSpPr>
          <p:cNvPr id="3" name="Content Placeholder 2">
            <a:extLst>
              <a:ext uri="{FF2B5EF4-FFF2-40B4-BE49-F238E27FC236}">
                <a16:creationId xmlns:a16="http://schemas.microsoft.com/office/drawing/2014/main" id="{1A3913FE-0E58-49C7-B671-A45FFCCA4EA0}"/>
              </a:ext>
            </a:extLst>
          </p:cNvPr>
          <p:cNvSpPr>
            <a:spLocks noGrp="1"/>
          </p:cNvSpPr>
          <p:nvPr>
            <p:ph idx="1"/>
          </p:nvPr>
        </p:nvSpPr>
        <p:spPr/>
        <p:txBody>
          <a:bodyPr/>
          <a:lstStyle/>
          <a:p>
            <a:r>
              <a:rPr lang="en-US" dirty="0"/>
              <a:t>Another key point: the various organizations in society each have an organizational monopoly in their own field.</a:t>
            </a:r>
          </a:p>
          <a:p>
            <a:r>
              <a:rPr lang="en-US" dirty="0"/>
              <a:t>There is one labor-union organization, one youth league, one women’s organization; the Academy of Sciences alone has the right to represent science.</a:t>
            </a:r>
          </a:p>
          <a:p>
            <a:r>
              <a:rPr lang="en-US" dirty="0"/>
              <a:t>This organizational monopoly makes it possible for the mass organizations to function concurrently as authorities.</a:t>
            </a:r>
          </a:p>
          <a:p>
            <a:r>
              <a:rPr lang="en-US" dirty="0"/>
              <a:t>Membership in the appropriate arts organization doubles as a permit to engage in that artistic activity professionally; without that membership it cannot be pursued.</a:t>
            </a:r>
          </a:p>
          <a:p>
            <a:endParaRPr lang="en-US" dirty="0"/>
          </a:p>
        </p:txBody>
      </p:sp>
    </p:spTree>
    <p:extLst>
      <p:ext uri="{BB962C8B-B14F-4D97-AF65-F5344CB8AC3E}">
        <p14:creationId xmlns:p14="http://schemas.microsoft.com/office/powerpoint/2010/main" val="266579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F7CF-08ED-4A51-8500-EC2DB70856D2}"/>
              </a:ext>
            </a:extLst>
          </p:cNvPr>
          <p:cNvSpPr>
            <a:spLocks noGrp="1"/>
          </p:cNvSpPr>
          <p:nvPr>
            <p:ph type="title"/>
          </p:nvPr>
        </p:nvSpPr>
        <p:spPr/>
        <p:txBody>
          <a:bodyPr/>
          <a:lstStyle/>
          <a:p>
            <a:r>
              <a:rPr lang="en-US" dirty="0"/>
              <a:t>Undivided power of the Marxist-Leninist party</a:t>
            </a:r>
          </a:p>
        </p:txBody>
      </p:sp>
      <p:sp>
        <p:nvSpPr>
          <p:cNvPr id="3" name="Content Placeholder 2">
            <a:extLst>
              <a:ext uri="{FF2B5EF4-FFF2-40B4-BE49-F238E27FC236}">
                <a16:creationId xmlns:a16="http://schemas.microsoft.com/office/drawing/2014/main" id="{1A3913FE-0E58-49C7-B671-A45FFCCA4EA0}"/>
              </a:ext>
            </a:extLst>
          </p:cNvPr>
          <p:cNvSpPr>
            <a:spLocks noGrp="1"/>
          </p:cNvSpPr>
          <p:nvPr>
            <p:ph idx="1"/>
          </p:nvPr>
        </p:nvSpPr>
        <p:spPr/>
        <p:txBody>
          <a:bodyPr>
            <a:normAutofit lnSpcReduction="10000"/>
          </a:bodyPr>
          <a:lstStyle/>
          <a:p>
            <a:r>
              <a:rPr lang="en-US" dirty="0"/>
              <a:t>The influence of the bureaucracy extends to every sphere of life.</a:t>
            </a:r>
          </a:p>
          <a:p>
            <a:r>
              <a:rPr lang="en-US" dirty="0"/>
              <a:t>The distinction between the state and private affairs becomes entirely blurred under the classical socialist system.</a:t>
            </a:r>
          </a:p>
          <a:p>
            <a:r>
              <a:rPr lang="en-US" dirty="0"/>
              <a:t>Influence of the bureaucracy extends to:</a:t>
            </a:r>
          </a:p>
          <a:p>
            <a:pPr lvl="1"/>
            <a:r>
              <a:rPr lang="en-US" dirty="0"/>
              <a:t>Culture</a:t>
            </a:r>
          </a:p>
          <a:p>
            <a:pPr lvl="1"/>
            <a:r>
              <a:rPr lang="en-US" dirty="0"/>
              <a:t>Religion</a:t>
            </a:r>
          </a:p>
          <a:p>
            <a:pPr lvl="1"/>
            <a:r>
              <a:rPr lang="en-US" dirty="0"/>
              <a:t>Life of the family</a:t>
            </a:r>
          </a:p>
          <a:p>
            <a:pPr lvl="1"/>
            <a:r>
              <a:rPr lang="en-US" dirty="0"/>
              <a:t>Relations of a household with its neighbors</a:t>
            </a:r>
          </a:p>
          <a:p>
            <a:pPr lvl="1"/>
            <a:r>
              <a:rPr lang="en-US" dirty="0"/>
              <a:t>How free time is spent</a:t>
            </a:r>
          </a:p>
          <a:p>
            <a:pPr lvl="1"/>
            <a:r>
              <a:rPr lang="en-US" dirty="0"/>
              <a:t>The choice of career and employment</a:t>
            </a:r>
          </a:p>
          <a:p>
            <a:r>
              <a:rPr lang="en-US" dirty="0"/>
              <a:t>Every economic transaction qualifies as a matter of state concern.</a:t>
            </a:r>
          </a:p>
          <a:p>
            <a:endParaRPr lang="en-US" dirty="0"/>
          </a:p>
        </p:txBody>
      </p:sp>
    </p:spTree>
    <p:extLst>
      <p:ext uri="{BB962C8B-B14F-4D97-AF65-F5344CB8AC3E}">
        <p14:creationId xmlns:p14="http://schemas.microsoft.com/office/powerpoint/2010/main" val="96746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E957-408E-45EE-9168-5EB9692500A0}"/>
              </a:ext>
            </a:extLst>
          </p:cNvPr>
          <p:cNvSpPr>
            <a:spLocks noGrp="1"/>
          </p:cNvSpPr>
          <p:nvPr>
            <p:ph type="title"/>
          </p:nvPr>
        </p:nvSpPr>
        <p:spPr/>
        <p:txBody>
          <a:bodyPr/>
          <a:lstStyle/>
          <a:p>
            <a:r>
              <a:rPr lang="en-US" dirty="0"/>
              <a:t>Dominant influence of the official ideology</a:t>
            </a:r>
          </a:p>
        </p:txBody>
      </p:sp>
      <p:sp>
        <p:nvSpPr>
          <p:cNvPr id="3" name="Content Placeholder 2">
            <a:extLst>
              <a:ext uri="{FF2B5EF4-FFF2-40B4-BE49-F238E27FC236}">
                <a16:creationId xmlns:a16="http://schemas.microsoft.com/office/drawing/2014/main" id="{D7FC2EE7-5E9B-414E-8210-707E85AB8AEC}"/>
              </a:ext>
            </a:extLst>
          </p:cNvPr>
          <p:cNvSpPr>
            <a:spLocks noGrp="1"/>
          </p:cNvSpPr>
          <p:nvPr>
            <p:ph idx="1"/>
          </p:nvPr>
        </p:nvSpPr>
        <p:spPr/>
        <p:txBody>
          <a:bodyPr>
            <a:normAutofit/>
          </a:bodyPr>
          <a:lstStyle/>
          <a:p>
            <a:r>
              <a:rPr lang="en-US" dirty="0"/>
              <a:t>The conviction that the socialist system is superior to the capitalist is one of the most important ingredients in the ideology.</a:t>
            </a:r>
          </a:p>
          <a:p>
            <a:r>
              <a:rPr lang="en-US" dirty="0"/>
              <a:t>The main assumption behind this is that socialist production relations offer more favorable conditions for developing the forces of production than capitalist production relations. </a:t>
            </a:r>
          </a:p>
        </p:txBody>
      </p:sp>
    </p:spTree>
    <p:extLst>
      <p:ext uri="{BB962C8B-B14F-4D97-AF65-F5344CB8AC3E}">
        <p14:creationId xmlns:p14="http://schemas.microsoft.com/office/powerpoint/2010/main" val="16287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E957-408E-45EE-9168-5EB9692500A0}"/>
              </a:ext>
            </a:extLst>
          </p:cNvPr>
          <p:cNvSpPr>
            <a:spLocks noGrp="1"/>
          </p:cNvSpPr>
          <p:nvPr>
            <p:ph type="title"/>
          </p:nvPr>
        </p:nvSpPr>
        <p:spPr/>
        <p:txBody>
          <a:bodyPr/>
          <a:lstStyle/>
          <a:p>
            <a:r>
              <a:rPr lang="en-US" dirty="0"/>
              <a:t>Dominant influence of the official ideology</a:t>
            </a:r>
          </a:p>
        </p:txBody>
      </p:sp>
      <p:sp>
        <p:nvSpPr>
          <p:cNvPr id="3" name="Content Placeholder 2">
            <a:extLst>
              <a:ext uri="{FF2B5EF4-FFF2-40B4-BE49-F238E27FC236}">
                <a16:creationId xmlns:a16="http://schemas.microsoft.com/office/drawing/2014/main" id="{D7FC2EE7-5E9B-414E-8210-707E85AB8AEC}"/>
              </a:ext>
            </a:extLst>
          </p:cNvPr>
          <p:cNvSpPr>
            <a:spLocks noGrp="1"/>
          </p:cNvSpPr>
          <p:nvPr>
            <p:ph idx="1"/>
          </p:nvPr>
        </p:nvSpPr>
        <p:spPr/>
        <p:txBody>
          <a:bodyPr>
            <a:normAutofit/>
          </a:bodyPr>
          <a:lstStyle/>
          <a:p>
            <a:r>
              <a:rPr lang="en-US" dirty="0"/>
              <a:t>Adherents make claims in the following areas.</a:t>
            </a:r>
          </a:p>
          <a:p>
            <a:r>
              <a:rPr lang="en-US" dirty="0"/>
              <a:t>Socialism can eliminate attributes of capitalism that erode efficiency.</a:t>
            </a:r>
          </a:p>
          <a:p>
            <a:r>
              <a:rPr lang="en-US" dirty="0"/>
              <a:t>Gross errors in the allocation of resources are caused by the anarchy of the market and the fluctuations in supply and demand</a:t>
            </a:r>
          </a:p>
          <a:p>
            <a:r>
              <a:rPr lang="en-US" dirty="0"/>
              <a:t>These problems can be overcome by planning, which does away with mass unemployment and the concomitant squandering of the most important production force of all, the human being.</a:t>
            </a:r>
          </a:p>
          <a:p>
            <a:r>
              <a:rPr lang="en-US" dirty="0"/>
              <a:t>Planning allows one to avoid crises of overproduction and the incalculable losses they involve.</a:t>
            </a:r>
          </a:p>
        </p:txBody>
      </p:sp>
    </p:spTree>
    <p:extLst>
      <p:ext uri="{BB962C8B-B14F-4D97-AF65-F5344CB8AC3E}">
        <p14:creationId xmlns:p14="http://schemas.microsoft.com/office/powerpoint/2010/main" val="157317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B8B6700-8A8B-4C12-B7E8-3C309E63FD68}"/>
              </a:ext>
            </a:extLst>
          </p:cNvPr>
          <p:cNvGraphicFramePr>
            <a:graphicFrameLocks noGrp="1"/>
          </p:cNvGraphicFramePr>
          <p:nvPr>
            <p:ph idx="1"/>
            <p:extLst>
              <p:ext uri="{D42A27DB-BD31-4B8C-83A1-F6EECF244321}">
                <p14:modId xmlns:p14="http://schemas.microsoft.com/office/powerpoint/2010/main" val="2124214624"/>
              </p:ext>
            </p:extLst>
          </p:nvPr>
        </p:nvGraphicFramePr>
        <p:xfrm>
          <a:off x="838200" y="351932"/>
          <a:ext cx="10515600" cy="6304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063000187"/>
                    </a:ext>
                  </a:extLst>
                </a:gridCol>
                <a:gridCol w="3505200">
                  <a:extLst>
                    <a:ext uri="{9D8B030D-6E8A-4147-A177-3AD203B41FA5}">
                      <a16:colId xmlns:a16="http://schemas.microsoft.com/office/drawing/2014/main" val="438459171"/>
                    </a:ext>
                  </a:extLst>
                </a:gridCol>
                <a:gridCol w="3505200">
                  <a:extLst>
                    <a:ext uri="{9D8B030D-6E8A-4147-A177-3AD203B41FA5}">
                      <a16:colId xmlns:a16="http://schemas.microsoft.com/office/drawing/2014/main" val="1920282726"/>
                    </a:ext>
                  </a:extLst>
                </a:gridCol>
              </a:tblGrid>
              <a:tr h="370840">
                <a:tc>
                  <a:txBody>
                    <a:bodyPr/>
                    <a:lstStyle/>
                    <a:p>
                      <a:r>
                        <a:rPr lang="en-US" dirty="0"/>
                        <a:t>Country</a:t>
                      </a:r>
                    </a:p>
                  </a:txBody>
                  <a:tcPr/>
                </a:tc>
                <a:tc>
                  <a:txBody>
                    <a:bodyPr/>
                    <a:lstStyle/>
                    <a:p>
                      <a:r>
                        <a:rPr lang="en-US" dirty="0"/>
                        <a:t>Year</a:t>
                      </a:r>
                    </a:p>
                  </a:txBody>
                  <a:tcPr/>
                </a:tc>
                <a:tc>
                  <a:txBody>
                    <a:bodyPr/>
                    <a:lstStyle/>
                    <a:p>
                      <a:r>
                        <a:rPr lang="en-US" dirty="0"/>
                        <a:t>State-owned Firms (GDP share)</a:t>
                      </a:r>
                    </a:p>
                  </a:txBody>
                  <a:tcPr/>
                </a:tc>
                <a:extLst>
                  <a:ext uri="{0D108BD9-81ED-4DB2-BD59-A6C34878D82A}">
                    <a16:rowId xmlns:a16="http://schemas.microsoft.com/office/drawing/2014/main" val="1215151647"/>
                  </a:ext>
                </a:extLst>
              </a:tr>
              <a:tr h="370840">
                <a:tc>
                  <a:txBody>
                    <a:bodyPr/>
                    <a:lstStyle/>
                    <a:p>
                      <a:r>
                        <a:rPr lang="en-US" dirty="0"/>
                        <a:t>Bulgaria</a:t>
                      </a:r>
                    </a:p>
                  </a:txBody>
                  <a:tcPr/>
                </a:tc>
                <a:tc>
                  <a:txBody>
                    <a:bodyPr/>
                    <a:lstStyle/>
                    <a:p>
                      <a:r>
                        <a:rPr lang="en-US" dirty="0"/>
                        <a:t>1970</a:t>
                      </a:r>
                    </a:p>
                  </a:txBody>
                  <a:tcPr/>
                </a:tc>
                <a:tc>
                  <a:txBody>
                    <a:bodyPr/>
                    <a:lstStyle/>
                    <a:p>
                      <a:r>
                        <a:rPr lang="en-US" dirty="0"/>
                        <a:t>99.7</a:t>
                      </a:r>
                    </a:p>
                  </a:txBody>
                  <a:tcPr/>
                </a:tc>
                <a:extLst>
                  <a:ext uri="{0D108BD9-81ED-4DB2-BD59-A6C34878D82A}">
                    <a16:rowId xmlns:a16="http://schemas.microsoft.com/office/drawing/2014/main" val="1774921269"/>
                  </a:ext>
                </a:extLst>
              </a:tr>
              <a:tr h="370840">
                <a:tc>
                  <a:txBody>
                    <a:bodyPr/>
                    <a:lstStyle/>
                    <a:p>
                      <a:r>
                        <a:rPr lang="en-US" dirty="0"/>
                        <a:t>Cuba</a:t>
                      </a:r>
                    </a:p>
                  </a:txBody>
                  <a:tcPr/>
                </a:tc>
                <a:tc>
                  <a:txBody>
                    <a:bodyPr/>
                    <a:lstStyle/>
                    <a:p>
                      <a:r>
                        <a:rPr lang="en-US" dirty="0"/>
                        <a:t>1988</a:t>
                      </a:r>
                    </a:p>
                  </a:txBody>
                  <a:tcPr/>
                </a:tc>
                <a:tc>
                  <a:txBody>
                    <a:bodyPr/>
                    <a:lstStyle/>
                    <a:p>
                      <a:r>
                        <a:rPr lang="en-US" dirty="0"/>
                        <a:t>95.9</a:t>
                      </a:r>
                    </a:p>
                  </a:txBody>
                  <a:tcPr/>
                </a:tc>
                <a:extLst>
                  <a:ext uri="{0D108BD9-81ED-4DB2-BD59-A6C34878D82A}">
                    <a16:rowId xmlns:a16="http://schemas.microsoft.com/office/drawing/2014/main" val="1707537662"/>
                  </a:ext>
                </a:extLst>
              </a:tr>
              <a:tr h="370840">
                <a:tc>
                  <a:txBody>
                    <a:bodyPr/>
                    <a:lstStyle/>
                    <a:p>
                      <a:r>
                        <a:rPr lang="en-US" dirty="0"/>
                        <a:t>Czechoslovakia</a:t>
                      </a:r>
                    </a:p>
                  </a:txBody>
                  <a:tcPr/>
                </a:tc>
                <a:tc>
                  <a:txBody>
                    <a:bodyPr/>
                    <a:lstStyle/>
                    <a:p>
                      <a:r>
                        <a:rPr lang="en-US" dirty="0"/>
                        <a:t>1988</a:t>
                      </a:r>
                    </a:p>
                  </a:txBody>
                  <a:tcPr/>
                </a:tc>
                <a:tc>
                  <a:txBody>
                    <a:bodyPr/>
                    <a:lstStyle/>
                    <a:p>
                      <a:r>
                        <a:rPr lang="en-US" dirty="0"/>
                        <a:t>99.3</a:t>
                      </a:r>
                    </a:p>
                  </a:txBody>
                  <a:tcPr/>
                </a:tc>
                <a:extLst>
                  <a:ext uri="{0D108BD9-81ED-4DB2-BD59-A6C34878D82A}">
                    <a16:rowId xmlns:a16="http://schemas.microsoft.com/office/drawing/2014/main" val="738605329"/>
                  </a:ext>
                </a:extLst>
              </a:tr>
              <a:tr h="370840">
                <a:tc>
                  <a:txBody>
                    <a:bodyPr/>
                    <a:lstStyle/>
                    <a:p>
                      <a:r>
                        <a:rPr lang="en-US" dirty="0"/>
                        <a:t>East Germany</a:t>
                      </a:r>
                    </a:p>
                  </a:txBody>
                  <a:tcPr/>
                </a:tc>
                <a:tc>
                  <a:txBody>
                    <a:bodyPr/>
                    <a:lstStyle/>
                    <a:p>
                      <a:r>
                        <a:rPr lang="en-US" dirty="0"/>
                        <a:t>1988</a:t>
                      </a:r>
                    </a:p>
                  </a:txBody>
                  <a:tcPr/>
                </a:tc>
                <a:tc>
                  <a:txBody>
                    <a:bodyPr/>
                    <a:lstStyle/>
                    <a:p>
                      <a:r>
                        <a:rPr lang="en-US" dirty="0"/>
                        <a:t>96.4</a:t>
                      </a:r>
                    </a:p>
                  </a:txBody>
                  <a:tcPr/>
                </a:tc>
                <a:extLst>
                  <a:ext uri="{0D108BD9-81ED-4DB2-BD59-A6C34878D82A}">
                    <a16:rowId xmlns:a16="http://schemas.microsoft.com/office/drawing/2014/main" val="748398939"/>
                  </a:ext>
                </a:extLst>
              </a:tr>
              <a:tr h="370840">
                <a:tc>
                  <a:txBody>
                    <a:bodyPr/>
                    <a:lstStyle/>
                    <a:p>
                      <a:r>
                        <a:rPr lang="en-US" dirty="0"/>
                        <a:t>Hungary</a:t>
                      </a:r>
                    </a:p>
                  </a:txBody>
                  <a:tcPr/>
                </a:tc>
                <a:tc>
                  <a:txBody>
                    <a:bodyPr/>
                    <a:lstStyle/>
                    <a:p>
                      <a:r>
                        <a:rPr lang="en-US" dirty="0"/>
                        <a:t>1988</a:t>
                      </a:r>
                    </a:p>
                  </a:txBody>
                  <a:tcPr/>
                </a:tc>
                <a:tc>
                  <a:txBody>
                    <a:bodyPr/>
                    <a:lstStyle/>
                    <a:p>
                      <a:r>
                        <a:rPr lang="en-US" dirty="0"/>
                        <a:t>92.9</a:t>
                      </a:r>
                    </a:p>
                  </a:txBody>
                  <a:tcPr/>
                </a:tc>
                <a:extLst>
                  <a:ext uri="{0D108BD9-81ED-4DB2-BD59-A6C34878D82A}">
                    <a16:rowId xmlns:a16="http://schemas.microsoft.com/office/drawing/2014/main" val="3490021896"/>
                  </a:ext>
                </a:extLst>
              </a:tr>
              <a:tr h="370840">
                <a:tc>
                  <a:txBody>
                    <a:bodyPr/>
                    <a:lstStyle/>
                    <a:p>
                      <a:r>
                        <a:rPr lang="en-US" dirty="0"/>
                        <a:t>Poland</a:t>
                      </a:r>
                    </a:p>
                  </a:txBody>
                  <a:tcPr/>
                </a:tc>
                <a:tc>
                  <a:txBody>
                    <a:bodyPr/>
                    <a:lstStyle/>
                    <a:p>
                      <a:r>
                        <a:rPr lang="en-US" dirty="0"/>
                        <a:t>1988</a:t>
                      </a:r>
                    </a:p>
                  </a:txBody>
                  <a:tcPr/>
                </a:tc>
                <a:tc>
                  <a:txBody>
                    <a:bodyPr/>
                    <a:lstStyle/>
                    <a:p>
                      <a:r>
                        <a:rPr lang="en-US" dirty="0"/>
                        <a:t>81.2</a:t>
                      </a:r>
                    </a:p>
                  </a:txBody>
                  <a:tcPr/>
                </a:tc>
                <a:extLst>
                  <a:ext uri="{0D108BD9-81ED-4DB2-BD59-A6C34878D82A}">
                    <a16:rowId xmlns:a16="http://schemas.microsoft.com/office/drawing/2014/main" val="1469435107"/>
                  </a:ext>
                </a:extLst>
              </a:tr>
              <a:tr h="370840">
                <a:tc>
                  <a:txBody>
                    <a:bodyPr/>
                    <a:lstStyle/>
                    <a:p>
                      <a:r>
                        <a:rPr lang="en-US" dirty="0"/>
                        <a:t>Romania</a:t>
                      </a:r>
                    </a:p>
                  </a:txBody>
                  <a:tcPr/>
                </a:tc>
                <a:tc>
                  <a:txBody>
                    <a:bodyPr/>
                    <a:lstStyle/>
                    <a:p>
                      <a:r>
                        <a:rPr lang="en-US" dirty="0"/>
                        <a:t>1980</a:t>
                      </a:r>
                    </a:p>
                  </a:txBody>
                  <a:tcPr/>
                </a:tc>
                <a:tc>
                  <a:txBody>
                    <a:bodyPr/>
                    <a:lstStyle/>
                    <a:p>
                      <a:r>
                        <a:rPr lang="en-US" dirty="0"/>
                        <a:t>95.5</a:t>
                      </a:r>
                    </a:p>
                  </a:txBody>
                  <a:tcPr/>
                </a:tc>
                <a:extLst>
                  <a:ext uri="{0D108BD9-81ED-4DB2-BD59-A6C34878D82A}">
                    <a16:rowId xmlns:a16="http://schemas.microsoft.com/office/drawing/2014/main" val="3378475099"/>
                  </a:ext>
                </a:extLst>
              </a:tr>
              <a:tr h="370840">
                <a:tc>
                  <a:txBody>
                    <a:bodyPr/>
                    <a:lstStyle/>
                    <a:p>
                      <a:r>
                        <a:rPr lang="en-US" dirty="0"/>
                        <a:t>Vietnam</a:t>
                      </a:r>
                    </a:p>
                  </a:txBody>
                  <a:tcPr/>
                </a:tc>
                <a:tc>
                  <a:txBody>
                    <a:bodyPr/>
                    <a:lstStyle/>
                    <a:p>
                      <a:r>
                        <a:rPr lang="en-US" dirty="0"/>
                        <a:t>1987</a:t>
                      </a:r>
                    </a:p>
                  </a:txBody>
                  <a:tcPr/>
                </a:tc>
                <a:tc>
                  <a:txBody>
                    <a:bodyPr/>
                    <a:lstStyle/>
                    <a:p>
                      <a:r>
                        <a:rPr lang="en-US" dirty="0"/>
                        <a:t>71.4</a:t>
                      </a:r>
                    </a:p>
                  </a:txBody>
                  <a:tcPr/>
                </a:tc>
                <a:extLst>
                  <a:ext uri="{0D108BD9-81ED-4DB2-BD59-A6C34878D82A}">
                    <a16:rowId xmlns:a16="http://schemas.microsoft.com/office/drawing/2014/main" val="3340113416"/>
                  </a:ext>
                </a:extLst>
              </a:tr>
              <a:tr h="370840">
                <a:tc>
                  <a:txBody>
                    <a:bodyPr/>
                    <a:lstStyle/>
                    <a:p>
                      <a:r>
                        <a:rPr lang="en-US" dirty="0"/>
                        <a:t>Yugoslavia</a:t>
                      </a:r>
                    </a:p>
                  </a:txBody>
                  <a:tcPr/>
                </a:tc>
                <a:tc>
                  <a:txBody>
                    <a:bodyPr/>
                    <a:lstStyle/>
                    <a:p>
                      <a:r>
                        <a:rPr lang="en-US" dirty="0"/>
                        <a:t>1987</a:t>
                      </a:r>
                    </a:p>
                  </a:txBody>
                  <a:tcPr/>
                </a:tc>
                <a:tc>
                  <a:txBody>
                    <a:bodyPr/>
                    <a:lstStyle/>
                    <a:p>
                      <a:r>
                        <a:rPr lang="en-US" dirty="0"/>
                        <a:t>86.5</a:t>
                      </a:r>
                    </a:p>
                  </a:txBody>
                  <a:tcPr/>
                </a:tc>
                <a:extLst>
                  <a:ext uri="{0D108BD9-81ED-4DB2-BD59-A6C34878D82A}">
                    <a16:rowId xmlns:a16="http://schemas.microsoft.com/office/drawing/2014/main" val="60371254"/>
                  </a:ext>
                </a:extLst>
              </a:tr>
              <a:tr h="370840">
                <a:tc>
                  <a:txBody>
                    <a:bodyPr/>
                    <a:lstStyle/>
                    <a:p>
                      <a:r>
                        <a:rPr lang="en-US" dirty="0"/>
                        <a:t>France</a:t>
                      </a:r>
                    </a:p>
                  </a:txBody>
                  <a:tcPr/>
                </a:tc>
                <a:tc>
                  <a:txBody>
                    <a:bodyPr/>
                    <a:lstStyle/>
                    <a:p>
                      <a:r>
                        <a:rPr lang="en-US" dirty="0"/>
                        <a:t>1982</a:t>
                      </a:r>
                    </a:p>
                  </a:txBody>
                  <a:tcPr/>
                </a:tc>
                <a:tc>
                  <a:txBody>
                    <a:bodyPr/>
                    <a:lstStyle/>
                    <a:p>
                      <a:r>
                        <a:rPr lang="en-US" dirty="0"/>
                        <a:t>14.5</a:t>
                      </a:r>
                    </a:p>
                  </a:txBody>
                  <a:tcPr/>
                </a:tc>
                <a:extLst>
                  <a:ext uri="{0D108BD9-81ED-4DB2-BD59-A6C34878D82A}">
                    <a16:rowId xmlns:a16="http://schemas.microsoft.com/office/drawing/2014/main" val="1657065901"/>
                  </a:ext>
                </a:extLst>
              </a:tr>
              <a:tr h="370840">
                <a:tc>
                  <a:txBody>
                    <a:bodyPr/>
                    <a:lstStyle/>
                    <a:p>
                      <a:r>
                        <a:rPr lang="en-US" dirty="0"/>
                        <a:t>Greece</a:t>
                      </a:r>
                    </a:p>
                  </a:txBody>
                  <a:tcPr/>
                </a:tc>
                <a:tc>
                  <a:txBody>
                    <a:bodyPr/>
                    <a:lstStyle/>
                    <a:p>
                      <a:r>
                        <a:rPr lang="en-US" dirty="0"/>
                        <a:t>1979</a:t>
                      </a:r>
                    </a:p>
                  </a:txBody>
                  <a:tcPr/>
                </a:tc>
                <a:tc>
                  <a:txBody>
                    <a:bodyPr/>
                    <a:lstStyle/>
                    <a:p>
                      <a:r>
                        <a:rPr lang="en-US" dirty="0"/>
                        <a:t>16.5</a:t>
                      </a:r>
                    </a:p>
                  </a:txBody>
                  <a:tcPr/>
                </a:tc>
                <a:extLst>
                  <a:ext uri="{0D108BD9-81ED-4DB2-BD59-A6C34878D82A}">
                    <a16:rowId xmlns:a16="http://schemas.microsoft.com/office/drawing/2014/main" val="2514072571"/>
                  </a:ext>
                </a:extLst>
              </a:tr>
              <a:tr h="370840">
                <a:tc>
                  <a:txBody>
                    <a:bodyPr/>
                    <a:lstStyle/>
                    <a:p>
                      <a:r>
                        <a:rPr lang="en-US" dirty="0"/>
                        <a:t>Italy</a:t>
                      </a:r>
                    </a:p>
                  </a:txBody>
                  <a:tcPr/>
                </a:tc>
                <a:tc>
                  <a:txBody>
                    <a:bodyPr/>
                    <a:lstStyle/>
                    <a:p>
                      <a:r>
                        <a:rPr lang="en-US" dirty="0"/>
                        <a:t>1982</a:t>
                      </a:r>
                    </a:p>
                  </a:txBody>
                  <a:tcPr/>
                </a:tc>
                <a:tc>
                  <a:txBody>
                    <a:bodyPr/>
                    <a:lstStyle/>
                    <a:p>
                      <a:r>
                        <a:rPr lang="en-US" dirty="0"/>
                        <a:t>6.1</a:t>
                      </a:r>
                    </a:p>
                  </a:txBody>
                  <a:tcPr/>
                </a:tc>
                <a:extLst>
                  <a:ext uri="{0D108BD9-81ED-4DB2-BD59-A6C34878D82A}">
                    <a16:rowId xmlns:a16="http://schemas.microsoft.com/office/drawing/2014/main" val="984188683"/>
                  </a:ext>
                </a:extLst>
              </a:tr>
              <a:tr h="370840">
                <a:tc>
                  <a:txBody>
                    <a:bodyPr/>
                    <a:lstStyle/>
                    <a:p>
                      <a:r>
                        <a:rPr lang="en-US" dirty="0"/>
                        <a:t>Spain</a:t>
                      </a:r>
                    </a:p>
                  </a:txBody>
                  <a:tcPr/>
                </a:tc>
                <a:tc>
                  <a:txBody>
                    <a:bodyPr/>
                    <a:lstStyle/>
                    <a:p>
                      <a:r>
                        <a:rPr lang="en-US" dirty="0"/>
                        <a:t>1979</a:t>
                      </a:r>
                    </a:p>
                  </a:txBody>
                  <a:tcPr/>
                </a:tc>
                <a:tc>
                  <a:txBody>
                    <a:bodyPr/>
                    <a:lstStyle/>
                    <a:p>
                      <a:r>
                        <a:rPr lang="en-US" dirty="0"/>
                        <a:t>14.0</a:t>
                      </a:r>
                    </a:p>
                  </a:txBody>
                  <a:tcPr/>
                </a:tc>
                <a:extLst>
                  <a:ext uri="{0D108BD9-81ED-4DB2-BD59-A6C34878D82A}">
                    <a16:rowId xmlns:a16="http://schemas.microsoft.com/office/drawing/2014/main" val="111616773"/>
                  </a:ext>
                </a:extLst>
              </a:tr>
              <a:tr h="370840">
                <a:tc>
                  <a:txBody>
                    <a:bodyPr/>
                    <a:lstStyle/>
                    <a:p>
                      <a:r>
                        <a:rPr lang="en-US" dirty="0"/>
                        <a:t>United Kingdom</a:t>
                      </a:r>
                    </a:p>
                  </a:txBody>
                  <a:tcPr/>
                </a:tc>
                <a:tc>
                  <a:txBody>
                    <a:bodyPr/>
                    <a:lstStyle/>
                    <a:p>
                      <a:r>
                        <a:rPr lang="en-US" dirty="0"/>
                        <a:t>1978</a:t>
                      </a:r>
                    </a:p>
                  </a:txBody>
                  <a:tcPr/>
                </a:tc>
                <a:tc>
                  <a:txBody>
                    <a:bodyPr/>
                    <a:lstStyle/>
                    <a:p>
                      <a:r>
                        <a:rPr lang="en-US" dirty="0"/>
                        <a:t>4.1</a:t>
                      </a:r>
                    </a:p>
                  </a:txBody>
                  <a:tcPr/>
                </a:tc>
                <a:extLst>
                  <a:ext uri="{0D108BD9-81ED-4DB2-BD59-A6C34878D82A}">
                    <a16:rowId xmlns:a16="http://schemas.microsoft.com/office/drawing/2014/main" val="1214061000"/>
                  </a:ext>
                </a:extLst>
              </a:tr>
              <a:tr h="370840">
                <a:tc>
                  <a:txBody>
                    <a:bodyPr/>
                    <a:lstStyle/>
                    <a:p>
                      <a:r>
                        <a:rPr lang="en-US" dirty="0"/>
                        <a:t>United States</a:t>
                      </a:r>
                    </a:p>
                  </a:txBody>
                  <a:tcPr/>
                </a:tc>
                <a:tc>
                  <a:txBody>
                    <a:bodyPr/>
                    <a:lstStyle/>
                    <a:p>
                      <a:r>
                        <a:rPr lang="en-US" dirty="0"/>
                        <a:t>1983</a:t>
                      </a:r>
                    </a:p>
                  </a:txBody>
                  <a:tcPr/>
                </a:tc>
                <a:tc>
                  <a:txBody>
                    <a:bodyPr/>
                    <a:lstStyle/>
                    <a:p>
                      <a:r>
                        <a:rPr lang="en-US" dirty="0"/>
                        <a:t>1.3</a:t>
                      </a:r>
                    </a:p>
                  </a:txBody>
                  <a:tcPr/>
                </a:tc>
                <a:extLst>
                  <a:ext uri="{0D108BD9-81ED-4DB2-BD59-A6C34878D82A}">
                    <a16:rowId xmlns:a16="http://schemas.microsoft.com/office/drawing/2014/main" val="329179737"/>
                  </a:ext>
                </a:extLst>
              </a:tr>
              <a:tr h="370840">
                <a:tc>
                  <a:txBody>
                    <a:bodyPr/>
                    <a:lstStyle/>
                    <a:p>
                      <a:r>
                        <a:rPr lang="en-US" dirty="0"/>
                        <a:t>West Germany</a:t>
                      </a:r>
                    </a:p>
                  </a:txBody>
                  <a:tcPr/>
                </a:tc>
                <a:tc>
                  <a:txBody>
                    <a:bodyPr/>
                    <a:lstStyle/>
                    <a:p>
                      <a:r>
                        <a:rPr lang="en-US" dirty="0"/>
                        <a:t>1982</a:t>
                      </a:r>
                    </a:p>
                  </a:txBody>
                  <a:tcPr/>
                </a:tc>
                <a:tc>
                  <a:txBody>
                    <a:bodyPr/>
                    <a:lstStyle/>
                    <a:p>
                      <a:r>
                        <a:rPr lang="en-US" dirty="0"/>
                        <a:t>10.7</a:t>
                      </a:r>
                    </a:p>
                  </a:txBody>
                  <a:tcPr/>
                </a:tc>
                <a:extLst>
                  <a:ext uri="{0D108BD9-81ED-4DB2-BD59-A6C34878D82A}">
                    <a16:rowId xmlns:a16="http://schemas.microsoft.com/office/drawing/2014/main" val="1300156324"/>
                  </a:ext>
                </a:extLst>
              </a:tr>
            </a:tbl>
          </a:graphicData>
        </a:graphic>
      </p:graphicFrame>
    </p:spTree>
    <p:extLst>
      <p:ext uri="{BB962C8B-B14F-4D97-AF65-F5344CB8AC3E}">
        <p14:creationId xmlns:p14="http://schemas.microsoft.com/office/powerpoint/2010/main" val="12984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2557-542F-4725-AA34-D754620B2F6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BAE7593-A3F3-4955-8E98-750C19393DE2}"/>
              </a:ext>
            </a:extLst>
          </p:cNvPr>
          <p:cNvSpPr>
            <a:spLocks noGrp="1"/>
          </p:cNvSpPr>
          <p:nvPr>
            <p:ph idx="1"/>
          </p:nvPr>
        </p:nvSpPr>
        <p:spPr/>
        <p:txBody>
          <a:bodyPr>
            <a:normAutofit fontScale="77500" lnSpcReduction="20000"/>
          </a:bodyPr>
          <a:lstStyle/>
          <a:p>
            <a:pPr marL="0" indent="0">
              <a:buNone/>
            </a:pPr>
            <a:r>
              <a:rPr lang="en-US" dirty="0"/>
              <a:t>(1) Prayer</a:t>
            </a:r>
          </a:p>
          <a:p>
            <a:pPr marL="0" indent="0">
              <a:buNone/>
            </a:pPr>
            <a:r>
              <a:rPr lang="en-US" dirty="0"/>
              <a:t>(2) Review</a:t>
            </a:r>
          </a:p>
          <a:p>
            <a:pPr marL="0" indent="0">
              <a:buNone/>
            </a:pPr>
            <a:r>
              <a:rPr lang="en-US" dirty="0"/>
              <a:t>(3) Marx’s Image of Socialism</a:t>
            </a:r>
          </a:p>
          <a:p>
            <a:pPr marL="0" indent="0">
              <a:buNone/>
            </a:pPr>
            <a:r>
              <a:rPr lang="en-US" dirty="0"/>
              <a:t>(4) Where do we get the Evidence?</a:t>
            </a:r>
          </a:p>
          <a:p>
            <a:pPr marL="0" indent="0">
              <a:buNone/>
            </a:pPr>
            <a:r>
              <a:rPr lang="en-US" dirty="0"/>
              <a:t>(5) Undivided power of the Marxist-Leninist party; Dominant influence of the official ideology</a:t>
            </a:r>
          </a:p>
          <a:p>
            <a:pPr marL="0" indent="0">
              <a:buNone/>
            </a:pPr>
            <a:r>
              <a:rPr lang="en-US" dirty="0"/>
              <a:t>(6) Dominant position of state and quasi-state ownership</a:t>
            </a:r>
          </a:p>
          <a:p>
            <a:pPr marL="0" indent="0">
              <a:buNone/>
            </a:pPr>
            <a:r>
              <a:rPr lang="en-US" dirty="0"/>
              <a:t>(7) Preponderance of bureaucratic coordination</a:t>
            </a:r>
          </a:p>
          <a:p>
            <a:pPr marL="0" indent="0">
              <a:buNone/>
            </a:pPr>
            <a:r>
              <a:rPr lang="en-US" dirty="0"/>
              <a:t>(8) Plan Bargaining; Quantity Drive; Paternalism; Soft Budget Constraint; Weak Responsiveness to Prices</a:t>
            </a:r>
          </a:p>
          <a:p>
            <a:pPr marL="0" indent="0">
              <a:buNone/>
            </a:pPr>
            <a:r>
              <a:rPr lang="en-US" dirty="0"/>
              <a:t>(9) Forced Growth; Chronic Shortage Economy; Labor Shortage &amp; Unemployment on the job</a:t>
            </a:r>
          </a:p>
          <a:p>
            <a:pPr marL="0" indent="0">
              <a:buNone/>
            </a:pPr>
            <a:r>
              <a:rPr lang="en-US" dirty="0"/>
              <a:t>(10) Next Steps</a:t>
            </a:r>
          </a:p>
        </p:txBody>
      </p:sp>
    </p:spTree>
    <p:extLst>
      <p:ext uri="{BB962C8B-B14F-4D97-AF65-F5344CB8AC3E}">
        <p14:creationId xmlns:p14="http://schemas.microsoft.com/office/powerpoint/2010/main" val="302147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C112-9C59-42E7-8A24-2D2DF4915E92}"/>
              </a:ext>
            </a:extLst>
          </p:cNvPr>
          <p:cNvSpPr>
            <a:spLocks noGrp="1"/>
          </p:cNvSpPr>
          <p:nvPr>
            <p:ph type="title"/>
          </p:nvPr>
        </p:nvSpPr>
        <p:spPr/>
        <p:txBody>
          <a:bodyPr/>
          <a:lstStyle/>
          <a:p>
            <a:r>
              <a:rPr lang="en-US" dirty="0"/>
              <a:t>Preponderance of bureaucratic coordination</a:t>
            </a:r>
          </a:p>
        </p:txBody>
      </p:sp>
      <p:sp>
        <p:nvSpPr>
          <p:cNvPr id="3" name="Content Placeholder 2">
            <a:extLst>
              <a:ext uri="{FF2B5EF4-FFF2-40B4-BE49-F238E27FC236}">
                <a16:creationId xmlns:a16="http://schemas.microsoft.com/office/drawing/2014/main" id="{A26F21B1-A806-43AF-A3C9-96A9BBC2AFF3}"/>
              </a:ext>
            </a:extLst>
          </p:cNvPr>
          <p:cNvSpPr>
            <a:spLocks noGrp="1"/>
          </p:cNvSpPr>
          <p:nvPr>
            <p:ph idx="1"/>
          </p:nvPr>
        </p:nvSpPr>
        <p:spPr/>
        <p:txBody>
          <a:bodyPr>
            <a:normAutofit fontScale="85000" lnSpcReduction="10000"/>
          </a:bodyPr>
          <a:lstStyle/>
          <a:p>
            <a:r>
              <a:rPr lang="en-US" dirty="0"/>
              <a:t>Marx put forward very emphatically the following argument: </a:t>
            </a:r>
          </a:p>
          <a:p>
            <a:r>
              <a:rPr lang="en-US" dirty="0"/>
              <a:t>Capitalism produces a high degree of organization within the firm, but  anarchy prevails in the market connecting the firms. This is inevitable as long as capitalist ownership remains.</a:t>
            </a:r>
          </a:p>
          <a:p>
            <a:r>
              <a:rPr lang="en-US" dirty="0"/>
              <a:t>Socialism (by eliminating both private ownership of the means of production and the anarchy of the market) allows organization on a national economic scale.</a:t>
            </a:r>
          </a:p>
          <a:p>
            <a:r>
              <a:rPr lang="en-US" dirty="0"/>
              <a:t>Marx reckoned that central allocation of social labor would be a very simple task.</a:t>
            </a:r>
          </a:p>
          <a:p>
            <a:r>
              <a:rPr lang="en-US" dirty="0"/>
              <a:t>The fact that the social relations between people, and along with them the relation of people to products, would no longer be obscured by the market’s "commodity fetishism" would make the task of allocation transparent and easy to survey.</a:t>
            </a:r>
          </a:p>
          <a:p>
            <a:r>
              <a:rPr lang="en-US" dirty="0"/>
              <a:t>Nor did it seem particularly hard to determine people's needs and demands.</a:t>
            </a:r>
          </a:p>
        </p:txBody>
      </p:sp>
    </p:spTree>
    <p:extLst>
      <p:ext uri="{BB962C8B-B14F-4D97-AF65-F5344CB8AC3E}">
        <p14:creationId xmlns:p14="http://schemas.microsoft.com/office/powerpoint/2010/main" val="10300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C112-9C59-42E7-8A24-2D2DF4915E92}"/>
              </a:ext>
            </a:extLst>
          </p:cNvPr>
          <p:cNvSpPr>
            <a:spLocks noGrp="1"/>
          </p:cNvSpPr>
          <p:nvPr>
            <p:ph type="title"/>
          </p:nvPr>
        </p:nvSpPr>
        <p:spPr/>
        <p:txBody>
          <a:bodyPr/>
          <a:lstStyle/>
          <a:p>
            <a:r>
              <a:rPr lang="en-US" dirty="0"/>
              <a:t>Preponderance of bureaucratic coordination</a:t>
            </a:r>
          </a:p>
        </p:txBody>
      </p:sp>
      <p:sp>
        <p:nvSpPr>
          <p:cNvPr id="3" name="Content Placeholder 2">
            <a:extLst>
              <a:ext uri="{FF2B5EF4-FFF2-40B4-BE49-F238E27FC236}">
                <a16:creationId xmlns:a16="http://schemas.microsoft.com/office/drawing/2014/main" id="{A26F21B1-A806-43AF-A3C9-96A9BBC2AFF3}"/>
              </a:ext>
            </a:extLst>
          </p:cNvPr>
          <p:cNvSpPr>
            <a:spLocks noGrp="1"/>
          </p:cNvSpPr>
          <p:nvPr>
            <p:ph idx="1"/>
          </p:nvPr>
        </p:nvSpPr>
        <p:spPr/>
        <p:txBody>
          <a:bodyPr>
            <a:normAutofit/>
          </a:bodyPr>
          <a:lstStyle/>
          <a:p>
            <a:r>
              <a:rPr lang="en-US" dirty="0"/>
              <a:t>Neither the writings of Marx nor of his followers before 1917 make any mention of the likely difficulties of planning on a national economic scale or, for instance, of the matter of collecting and processing the information needed for planning.</a:t>
            </a:r>
          </a:p>
          <a:p>
            <a:r>
              <a:rPr lang="en-US" dirty="0"/>
              <a:t>These thinkers deal frequently with the question of what kind of incentive will be needed in general to make people prepared to work, but the problem of the planners and plan implementing apparatus needing additional encouragement to do their special tasks is not raised.</a:t>
            </a:r>
          </a:p>
        </p:txBody>
      </p:sp>
    </p:spTree>
    <p:extLst>
      <p:ext uri="{BB962C8B-B14F-4D97-AF65-F5344CB8AC3E}">
        <p14:creationId xmlns:p14="http://schemas.microsoft.com/office/powerpoint/2010/main" val="3790256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8602-3FE0-46C9-A928-EE1EE766FA9E}"/>
              </a:ext>
            </a:extLst>
          </p:cNvPr>
          <p:cNvSpPr>
            <a:spLocks noGrp="1"/>
          </p:cNvSpPr>
          <p:nvPr>
            <p:ph type="title"/>
          </p:nvPr>
        </p:nvSpPr>
        <p:spPr/>
        <p:txBody>
          <a:bodyPr/>
          <a:lstStyle/>
          <a:p>
            <a:r>
              <a:rPr lang="en-US" dirty="0"/>
              <a:t>Plan bargaining</a:t>
            </a:r>
          </a:p>
        </p:txBody>
      </p:sp>
      <p:sp>
        <p:nvSpPr>
          <p:cNvPr id="3" name="Content Placeholder 2">
            <a:extLst>
              <a:ext uri="{FF2B5EF4-FFF2-40B4-BE49-F238E27FC236}">
                <a16:creationId xmlns:a16="http://schemas.microsoft.com/office/drawing/2014/main" id="{0EE2C216-CD9E-4DDB-967C-2CD356921DA3}"/>
              </a:ext>
            </a:extLst>
          </p:cNvPr>
          <p:cNvSpPr>
            <a:spLocks noGrp="1"/>
          </p:cNvSpPr>
          <p:nvPr>
            <p:ph idx="1"/>
          </p:nvPr>
        </p:nvSpPr>
        <p:spPr/>
        <p:txBody>
          <a:bodyPr/>
          <a:lstStyle/>
          <a:p>
            <a:r>
              <a:rPr lang="en-US" dirty="0"/>
              <a:t>There are many distorting political influences on information, but the main problem is the vast quantity of information required for bureaucratic coordination of the entire economy and social life.</a:t>
            </a:r>
          </a:p>
          <a:p>
            <a:r>
              <a:rPr lang="en-US" dirty="0"/>
              <a:t>Assembly and processing of that huge mass of information, and coordination based on this information, is too enormous and difficult a task to be undertaken efficiently through centralized planning and management.</a:t>
            </a:r>
          </a:p>
          <a:p>
            <a:endParaRPr lang="en-US" dirty="0"/>
          </a:p>
        </p:txBody>
      </p:sp>
    </p:spTree>
    <p:extLst>
      <p:ext uri="{BB962C8B-B14F-4D97-AF65-F5344CB8AC3E}">
        <p14:creationId xmlns:p14="http://schemas.microsoft.com/office/powerpoint/2010/main" val="21049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8602-3FE0-46C9-A928-EE1EE766FA9E}"/>
              </a:ext>
            </a:extLst>
          </p:cNvPr>
          <p:cNvSpPr>
            <a:spLocks noGrp="1"/>
          </p:cNvSpPr>
          <p:nvPr>
            <p:ph type="title"/>
          </p:nvPr>
        </p:nvSpPr>
        <p:spPr/>
        <p:txBody>
          <a:bodyPr/>
          <a:lstStyle/>
          <a:p>
            <a:r>
              <a:rPr lang="en-US" dirty="0"/>
              <a:t>Plan bargaining</a:t>
            </a:r>
          </a:p>
        </p:txBody>
      </p:sp>
      <p:sp>
        <p:nvSpPr>
          <p:cNvPr id="3" name="Content Placeholder 2">
            <a:extLst>
              <a:ext uri="{FF2B5EF4-FFF2-40B4-BE49-F238E27FC236}">
                <a16:creationId xmlns:a16="http://schemas.microsoft.com/office/drawing/2014/main" id="{0EE2C216-CD9E-4DDB-967C-2CD356921DA3}"/>
              </a:ext>
            </a:extLst>
          </p:cNvPr>
          <p:cNvSpPr>
            <a:spLocks noGrp="1"/>
          </p:cNvSpPr>
          <p:nvPr>
            <p:ph idx="1"/>
          </p:nvPr>
        </p:nvSpPr>
        <p:spPr/>
        <p:txBody>
          <a:bodyPr>
            <a:normAutofit lnSpcReduction="10000"/>
          </a:bodyPr>
          <a:lstStyle/>
          <a:p>
            <a:r>
              <a:rPr lang="en-US" dirty="0"/>
              <a:t>When the plan is prepared, the higher authorities are presented not with alternative, variant plans, but with a single plan proposal that its creators attempt to defend as the sole feasible and therefore “inevitable” plan.</a:t>
            </a:r>
          </a:p>
          <a:p>
            <a:r>
              <a:rPr lang="en-US" dirty="0"/>
              <a:t>Planning involves a process of reconciliation on several levels, as if the planners were trying to solve bit by bit a vast system of simultaneous equations.</a:t>
            </a:r>
          </a:p>
          <a:p>
            <a:r>
              <a:rPr lang="en-US" dirty="0"/>
              <a:t>The only way it can be done is by repeated trial and error.</a:t>
            </a:r>
          </a:p>
          <a:p>
            <a:r>
              <a:rPr lang="en-US" dirty="0"/>
              <a:t>Even a powerful computer is only able to solve iteratively large systems of equations (and nothing, in fact, as large as those involved in the problem of planning).</a:t>
            </a:r>
          </a:p>
          <a:p>
            <a:endParaRPr lang="en-US" dirty="0"/>
          </a:p>
        </p:txBody>
      </p:sp>
    </p:spTree>
    <p:extLst>
      <p:ext uri="{BB962C8B-B14F-4D97-AF65-F5344CB8AC3E}">
        <p14:creationId xmlns:p14="http://schemas.microsoft.com/office/powerpoint/2010/main" val="211348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8602-3FE0-46C9-A928-EE1EE766FA9E}"/>
              </a:ext>
            </a:extLst>
          </p:cNvPr>
          <p:cNvSpPr>
            <a:spLocks noGrp="1"/>
          </p:cNvSpPr>
          <p:nvPr>
            <p:ph type="title"/>
          </p:nvPr>
        </p:nvSpPr>
        <p:spPr/>
        <p:txBody>
          <a:bodyPr/>
          <a:lstStyle/>
          <a:p>
            <a:r>
              <a:rPr lang="en-US" dirty="0"/>
              <a:t>Plan bargaining</a:t>
            </a:r>
          </a:p>
        </p:txBody>
      </p:sp>
      <p:sp>
        <p:nvSpPr>
          <p:cNvPr id="3" name="Content Placeholder 2">
            <a:extLst>
              <a:ext uri="{FF2B5EF4-FFF2-40B4-BE49-F238E27FC236}">
                <a16:creationId xmlns:a16="http://schemas.microsoft.com/office/drawing/2014/main" id="{0EE2C216-CD9E-4DDB-967C-2CD356921DA3}"/>
              </a:ext>
            </a:extLst>
          </p:cNvPr>
          <p:cNvSpPr>
            <a:spLocks noGrp="1"/>
          </p:cNvSpPr>
          <p:nvPr>
            <p:ph idx="1"/>
          </p:nvPr>
        </p:nvSpPr>
        <p:spPr/>
        <p:txBody>
          <a:bodyPr>
            <a:normAutofit lnSpcReduction="10000"/>
          </a:bodyPr>
          <a:lstStyle/>
          <a:p>
            <a:r>
              <a:rPr lang="en-US" dirty="0"/>
              <a:t>Moreover, the time available for elaborating the plan is short; the collation process must be broken off arbitrarily before a fully reconciled plan has emerged.</a:t>
            </a:r>
          </a:p>
          <a:p>
            <a:r>
              <a:rPr lang="en-US" dirty="0"/>
              <a:t>So the plan is full of concealed inconsistencies. These reveal themselves one by one during the implementation.</a:t>
            </a:r>
          </a:p>
          <a:p>
            <a:r>
              <a:rPr lang="en-US" dirty="0"/>
              <a:t>Then come improvised modifications for the remaining period of the plan, or not even those, for sometimes the plan is adjusted retrospectively to the actual performance.</a:t>
            </a:r>
          </a:p>
          <a:p>
            <a:r>
              <a:rPr lang="en-US" dirty="0"/>
              <a:t>If one part of the plan or another is altered, corresponding alterations of the other parts should be made, since all the targets are interrelated. In fact, there is no time or energy to do so.</a:t>
            </a:r>
          </a:p>
        </p:txBody>
      </p:sp>
    </p:spTree>
    <p:extLst>
      <p:ext uri="{BB962C8B-B14F-4D97-AF65-F5344CB8AC3E}">
        <p14:creationId xmlns:p14="http://schemas.microsoft.com/office/powerpoint/2010/main" val="415117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FD49-9316-42F8-A3E0-95DC3E25BEDF}"/>
              </a:ext>
            </a:extLst>
          </p:cNvPr>
          <p:cNvSpPr>
            <a:spLocks noGrp="1"/>
          </p:cNvSpPr>
          <p:nvPr>
            <p:ph type="title"/>
          </p:nvPr>
        </p:nvSpPr>
        <p:spPr/>
        <p:txBody>
          <a:bodyPr/>
          <a:lstStyle/>
          <a:p>
            <a:r>
              <a:rPr lang="en-US" dirty="0"/>
              <a:t>Quantity Drive</a:t>
            </a:r>
          </a:p>
        </p:txBody>
      </p:sp>
      <p:sp>
        <p:nvSpPr>
          <p:cNvPr id="3" name="Content Placeholder 2">
            <a:extLst>
              <a:ext uri="{FF2B5EF4-FFF2-40B4-BE49-F238E27FC236}">
                <a16:creationId xmlns:a16="http://schemas.microsoft.com/office/drawing/2014/main" id="{8193A64C-A8D3-416A-BC62-FDE462404076}"/>
              </a:ext>
            </a:extLst>
          </p:cNvPr>
          <p:cNvSpPr>
            <a:spLocks noGrp="1"/>
          </p:cNvSpPr>
          <p:nvPr>
            <p:ph idx="1"/>
          </p:nvPr>
        </p:nvSpPr>
        <p:spPr/>
        <p:txBody>
          <a:bodyPr>
            <a:normAutofit lnSpcReduction="10000"/>
          </a:bodyPr>
          <a:lstStyle/>
          <a:p>
            <a:r>
              <a:rPr lang="en-US" dirty="0"/>
              <a:t>If an assignment is bafflingly complicated, nothing could be more natural than for those undertaking it to try its simplification for themselves.</a:t>
            </a:r>
          </a:p>
          <a:p>
            <a:r>
              <a:rPr lang="en-US" dirty="0"/>
              <a:t>One method applied widely is emphasis on the main tasks.</a:t>
            </a:r>
          </a:p>
          <a:p>
            <a:r>
              <a:rPr lang="en-US" dirty="0"/>
              <a:t>The plans initially contain several tens of thousands of figures on a national level, and the number continues to grow as and the number continues to grow as the plan aggregation proceeds downward.</a:t>
            </a:r>
          </a:p>
          <a:p>
            <a:r>
              <a:rPr lang="en-US" dirty="0"/>
              <a:t>So a peculiar "order of importance" develops among the figures in the plan, the most important of all being those for volume of production in aggregate value terms and broken down for the products rated most important.</a:t>
            </a:r>
          </a:p>
        </p:txBody>
      </p:sp>
    </p:spTree>
    <p:extLst>
      <p:ext uri="{BB962C8B-B14F-4D97-AF65-F5344CB8AC3E}">
        <p14:creationId xmlns:p14="http://schemas.microsoft.com/office/powerpoint/2010/main" val="123227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FD49-9316-42F8-A3E0-95DC3E25BEDF}"/>
              </a:ext>
            </a:extLst>
          </p:cNvPr>
          <p:cNvSpPr>
            <a:spLocks noGrp="1"/>
          </p:cNvSpPr>
          <p:nvPr>
            <p:ph type="title"/>
          </p:nvPr>
        </p:nvSpPr>
        <p:spPr/>
        <p:txBody>
          <a:bodyPr/>
          <a:lstStyle/>
          <a:p>
            <a:r>
              <a:rPr lang="en-US" dirty="0"/>
              <a:t>Quantity Drive</a:t>
            </a:r>
          </a:p>
        </p:txBody>
      </p:sp>
      <p:sp>
        <p:nvSpPr>
          <p:cNvPr id="3" name="Content Placeholder 2">
            <a:extLst>
              <a:ext uri="{FF2B5EF4-FFF2-40B4-BE49-F238E27FC236}">
                <a16:creationId xmlns:a16="http://schemas.microsoft.com/office/drawing/2014/main" id="{8193A64C-A8D3-416A-BC62-FDE462404076}"/>
              </a:ext>
            </a:extLst>
          </p:cNvPr>
          <p:cNvSpPr>
            <a:spLocks noGrp="1"/>
          </p:cNvSpPr>
          <p:nvPr>
            <p:ph idx="1"/>
          </p:nvPr>
        </p:nvSpPr>
        <p:spPr/>
        <p:txBody>
          <a:bodyPr>
            <a:normAutofit/>
          </a:bodyPr>
          <a:lstStyle/>
          <a:p>
            <a:r>
              <a:rPr lang="en-US" dirty="0"/>
              <a:t>There is a strong insistence on priority investment projects being completed on time and on punctual deliveries of all the materials, parts, and machinery they require.</a:t>
            </a:r>
          </a:p>
          <a:p>
            <a:r>
              <a:rPr lang="en-US" dirty="0"/>
              <a:t>Wage fund limits must be strictly observed. The incentives (bonuses, penalties) are tied to fulfillment of these priority tasks. But the concomitant is that the other planning directives become far easier to relegate, so that other tasks are neglected.</a:t>
            </a:r>
          </a:p>
          <a:p>
            <a:endParaRPr lang="en-US" dirty="0"/>
          </a:p>
        </p:txBody>
      </p:sp>
    </p:spTree>
    <p:extLst>
      <p:ext uri="{BB962C8B-B14F-4D97-AF65-F5344CB8AC3E}">
        <p14:creationId xmlns:p14="http://schemas.microsoft.com/office/powerpoint/2010/main" val="356681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FD49-9316-42F8-A3E0-95DC3E25BEDF}"/>
              </a:ext>
            </a:extLst>
          </p:cNvPr>
          <p:cNvSpPr>
            <a:spLocks noGrp="1"/>
          </p:cNvSpPr>
          <p:nvPr>
            <p:ph type="title"/>
          </p:nvPr>
        </p:nvSpPr>
        <p:spPr/>
        <p:txBody>
          <a:bodyPr/>
          <a:lstStyle/>
          <a:p>
            <a:r>
              <a:rPr lang="en-US" dirty="0"/>
              <a:t>Quantity Drive</a:t>
            </a:r>
          </a:p>
        </p:txBody>
      </p:sp>
      <p:sp>
        <p:nvSpPr>
          <p:cNvPr id="3" name="Content Placeholder 2">
            <a:extLst>
              <a:ext uri="{FF2B5EF4-FFF2-40B4-BE49-F238E27FC236}">
                <a16:creationId xmlns:a16="http://schemas.microsoft.com/office/drawing/2014/main" id="{8193A64C-A8D3-416A-BC62-FDE462404076}"/>
              </a:ext>
            </a:extLst>
          </p:cNvPr>
          <p:cNvSpPr>
            <a:spLocks noGrp="1"/>
          </p:cNvSpPr>
          <p:nvPr>
            <p:ph idx="1"/>
          </p:nvPr>
        </p:nvSpPr>
        <p:spPr/>
        <p:txBody>
          <a:bodyPr>
            <a:normAutofit/>
          </a:bodyPr>
          <a:lstStyle/>
          <a:p>
            <a:r>
              <a:rPr lang="en-US" dirty="0"/>
              <a:t>Thus, the intrinsic complexity of national planning inevitably causes simplifications in the planning process to emphasize priority production.</a:t>
            </a:r>
          </a:p>
          <a:p>
            <a:r>
              <a:rPr lang="en-US" dirty="0"/>
              <a:t>This emphasis on priority production primed planners in socialist economies to make a drive towards what was measurable in these areas: quantity.</a:t>
            </a:r>
          </a:p>
          <a:p>
            <a:r>
              <a:rPr lang="en-US" dirty="0"/>
              <a:t>Furthermore, starting with Marx, one of the major economic objectives under classical socialism is rapid growth.</a:t>
            </a:r>
          </a:p>
          <a:p>
            <a:r>
              <a:rPr lang="en-US" dirty="0"/>
              <a:t>Put these together, and you get what </a:t>
            </a:r>
            <a:r>
              <a:rPr lang="en-US" dirty="0" err="1"/>
              <a:t>Kornai</a:t>
            </a:r>
            <a:r>
              <a:rPr lang="en-US" dirty="0"/>
              <a:t> calls the “Quantity Drive”</a:t>
            </a:r>
          </a:p>
          <a:p>
            <a:endParaRPr lang="en-US" dirty="0"/>
          </a:p>
        </p:txBody>
      </p:sp>
    </p:spTree>
    <p:extLst>
      <p:ext uri="{BB962C8B-B14F-4D97-AF65-F5344CB8AC3E}">
        <p14:creationId xmlns:p14="http://schemas.microsoft.com/office/powerpoint/2010/main" val="3083006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FD49-9316-42F8-A3E0-95DC3E25BEDF}"/>
              </a:ext>
            </a:extLst>
          </p:cNvPr>
          <p:cNvSpPr>
            <a:spLocks noGrp="1"/>
          </p:cNvSpPr>
          <p:nvPr>
            <p:ph type="title"/>
          </p:nvPr>
        </p:nvSpPr>
        <p:spPr/>
        <p:txBody>
          <a:bodyPr/>
          <a:lstStyle/>
          <a:p>
            <a:r>
              <a:rPr lang="en-US" dirty="0"/>
              <a:t>Quantity Drive</a:t>
            </a:r>
          </a:p>
        </p:txBody>
      </p:sp>
      <p:sp>
        <p:nvSpPr>
          <p:cNvPr id="3" name="Content Placeholder 2">
            <a:extLst>
              <a:ext uri="{FF2B5EF4-FFF2-40B4-BE49-F238E27FC236}">
                <a16:creationId xmlns:a16="http://schemas.microsoft.com/office/drawing/2014/main" id="{8193A64C-A8D3-416A-BC62-FDE462404076}"/>
              </a:ext>
            </a:extLst>
          </p:cNvPr>
          <p:cNvSpPr>
            <a:spLocks noGrp="1"/>
          </p:cNvSpPr>
          <p:nvPr>
            <p:ph idx="1"/>
          </p:nvPr>
        </p:nvSpPr>
        <p:spPr/>
        <p:txBody>
          <a:bodyPr>
            <a:normAutofit/>
          </a:bodyPr>
          <a:lstStyle/>
          <a:p>
            <a:r>
              <a:rPr lang="en-US" dirty="0"/>
              <a:t>The top leadership devises taut plans designed to force a rapid growth in production.</a:t>
            </a:r>
          </a:p>
          <a:p>
            <a:r>
              <a:rPr lang="en-US" dirty="0"/>
              <a:t>There is a constant effort through official propaganda and in day-to-day management and control to attain volume targets.</a:t>
            </a:r>
          </a:p>
          <a:p>
            <a:r>
              <a:rPr lang="en-US" dirty="0"/>
              <a:t>The compulsion to pursue this lopsided quantity drive comes not only from the instructions from above but from the urging of users of the products.</a:t>
            </a:r>
          </a:p>
          <a:p>
            <a:r>
              <a:rPr lang="en-US" dirty="0"/>
              <a:t>Meanwhile, the quantity drive has numerous harmful effects, such as neglect of product and insufficient care taken in expanding the product range.</a:t>
            </a:r>
          </a:p>
          <a:p>
            <a:endParaRPr lang="en-US" dirty="0"/>
          </a:p>
        </p:txBody>
      </p:sp>
    </p:spTree>
    <p:extLst>
      <p:ext uri="{BB962C8B-B14F-4D97-AF65-F5344CB8AC3E}">
        <p14:creationId xmlns:p14="http://schemas.microsoft.com/office/powerpoint/2010/main" val="1189569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30C4-D8ED-408E-9795-5048477168D7}"/>
              </a:ext>
            </a:extLst>
          </p:cNvPr>
          <p:cNvSpPr>
            <a:spLocks noGrp="1"/>
          </p:cNvSpPr>
          <p:nvPr>
            <p:ph type="title"/>
          </p:nvPr>
        </p:nvSpPr>
        <p:spPr/>
        <p:txBody>
          <a:bodyPr/>
          <a:lstStyle/>
          <a:p>
            <a:r>
              <a:rPr lang="en-US" dirty="0"/>
              <a:t>Soft Budget Constraint</a:t>
            </a:r>
          </a:p>
        </p:txBody>
      </p:sp>
      <p:sp>
        <p:nvSpPr>
          <p:cNvPr id="3" name="Content Placeholder 2">
            <a:extLst>
              <a:ext uri="{FF2B5EF4-FFF2-40B4-BE49-F238E27FC236}">
                <a16:creationId xmlns:a16="http://schemas.microsoft.com/office/drawing/2014/main" id="{2A2E32D3-D1B3-49D8-8F77-288BA212A048}"/>
              </a:ext>
            </a:extLst>
          </p:cNvPr>
          <p:cNvSpPr>
            <a:spLocks noGrp="1"/>
          </p:cNvSpPr>
          <p:nvPr>
            <p:ph idx="1"/>
          </p:nvPr>
        </p:nvSpPr>
        <p:spPr/>
        <p:txBody>
          <a:bodyPr/>
          <a:lstStyle/>
          <a:p>
            <a:r>
              <a:rPr lang="en-US" dirty="0"/>
              <a:t>Another regularity across Socialist economies is a Soft Budget Constraint.</a:t>
            </a:r>
          </a:p>
          <a:p>
            <a:r>
              <a:rPr lang="en-US" dirty="0"/>
              <a:t>Across standard economies, Budget Constraints are relatively hard: in order to do one thing, one must avoid doing something else.</a:t>
            </a:r>
          </a:p>
          <a:p>
            <a:r>
              <a:rPr lang="en-US" dirty="0"/>
              <a:t>But, in socialist economies, the state owned enterprises don’t have their own private money and private constraints to bind them; they are in a constant state of negotiation with the higher bureaucracy.</a:t>
            </a:r>
          </a:p>
          <a:p>
            <a:r>
              <a:rPr lang="en-US" dirty="0"/>
              <a:t>Things that are normally hard constraints become “soft” if they can be continually renegotiated on a regular basis.</a:t>
            </a:r>
          </a:p>
        </p:txBody>
      </p:sp>
    </p:spTree>
    <p:extLst>
      <p:ext uri="{BB962C8B-B14F-4D97-AF65-F5344CB8AC3E}">
        <p14:creationId xmlns:p14="http://schemas.microsoft.com/office/powerpoint/2010/main" val="354626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Review: Economic Forces Become Important</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30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30C4-D8ED-408E-9795-5048477168D7}"/>
              </a:ext>
            </a:extLst>
          </p:cNvPr>
          <p:cNvSpPr>
            <a:spLocks noGrp="1"/>
          </p:cNvSpPr>
          <p:nvPr>
            <p:ph type="title"/>
          </p:nvPr>
        </p:nvSpPr>
        <p:spPr/>
        <p:txBody>
          <a:bodyPr/>
          <a:lstStyle/>
          <a:p>
            <a:r>
              <a:rPr lang="en-US" dirty="0"/>
              <a:t>Soft Budget Constraint</a:t>
            </a:r>
          </a:p>
        </p:txBody>
      </p:sp>
      <p:sp>
        <p:nvSpPr>
          <p:cNvPr id="3" name="Content Placeholder 2">
            <a:extLst>
              <a:ext uri="{FF2B5EF4-FFF2-40B4-BE49-F238E27FC236}">
                <a16:creationId xmlns:a16="http://schemas.microsoft.com/office/drawing/2014/main" id="{2A2E32D3-D1B3-49D8-8F77-288BA212A048}"/>
              </a:ext>
            </a:extLst>
          </p:cNvPr>
          <p:cNvSpPr>
            <a:spLocks noGrp="1"/>
          </p:cNvSpPr>
          <p:nvPr>
            <p:ph idx="1"/>
          </p:nvPr>
        </p:nvSpPr>
        <p:spPr/>
        <p:txBody>
          <a:bodyPr/>
          <a:lstStyle/>
          <a:p>
            <a:r>
              <a:rPr lang="en-US" dirty="0"/>
              <a:t>What happens when a state-owned enterprise’s spending exceeds its official constraints?</a:t>
            </a:r>
          </a:p>
          <a:p>
            <a:r>
              <a:rPr lang="en-US" dirty="0"/>
              <a:t>And what happens if this is a regular, not an isolated occurrence?</a:t>
            </a:r>
          </a:p>
          <a:p>
            <a:r>
              <a:rPr lang="en-US" dirty="0"/>
              <a:t>Frequently, what can be observed to happen is an adjustment of the constraints:</a:t>
            </a:r>
          </a:p>
          <a:p>
            <a:pPr lvl="1"/>
            <a:r>
              <a:rPr lang="en-US" dirty="0"/>
              <a:t>Soft Subsidies</a:t>
            </a:r>
          </a:p>
          <a:p>
            <a:pPr lvl="1"/>
            <a:r>
              <a:rPr lang="en-US" dirty="0"/>
              <a:t>Soft Taxation</a:t>
            </a:r>
          </a:p>
          <a:p>
            <a:pPr lvl="1"/>
            <a:r>
              <a:rPr lang="en-US" dirty="0"/>
              <a:t>Soft Credit</a:t>
            </a:r>
          </a:p>
          <a:p>
            <a:pPr lvl="1"/>
            <a:r>
              <a:rPr lang="en-US" dirty="0"/>
              <a:t>Soft administrative pricing</a:t>
            </a:r>
          </a:p>
        </p:txBody>
      </p:sp>
    </p:spTree>
    <p:extLst>
      <p:ext uri="{BB962C8B-B14F-4D97-AF65-F5344CB8AC3E}">
        <p14:creationId xmlns:p14="http://schemas.microsoft.com/office/powerpoint/2010/main" val="70461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30C4-D8ED-408E-9795-5048477168D7}"/>
              </a:ext>
            </a:extLst>
          </p:cNvPr>
          <p:cNvSpPr>
            <a:spLocks noGrp="1"/>
          </p:cNvSpPr>
          <p:nvPr>
            <p:ph type="title"/>
          </p:nvPr>
        </p:nvSpPr>
        <p:spPr/>
        <p:txBody>
          <a:bodyPr/>
          <a:lstStyle/>
          <a:p>
            <a:r>
              <a:rPr lang="en-US" dirty="0"/>
              <a:t>Soft Budget Constraint</a:t>
            </a:r>
          </a:p>
        </p:txBody>
      </p:sp>
      <p:sp>
        <p:nvSpPr>
          <p:cNvPr id="3" name="Content Placeholder 2">
            <a:extLst>
              <a:ext uri="{FF2B5EF4-FFF2-40B4-BE49-F238E27FC236}">
                <a16:creationId xmlns:a16="http://schemas.microsoft.com/office/drawing/2014/main" id="{2A2E32D3-D1B3-49D8-8F77-288BA212A048}"/>
              </a:ext>
            </a:extLst>
          </p:cNvPr>
          <p:cNvSpPr>
            <a:spLocks noGrp="1"/>
          </p:cNvSpPr>
          <p:nvPr>
            <p:ph idx="1"/>
          </p:nvPr>
        </p:nvSpPr>
        <p:spPr/>
        <p:txBody>
          <a:bodyPr/>
          <a:lstStyle/>
          <a:p>
            <a:r>
              <a:rPr lang="en-US" dirty="0"/>
              <a:t>The end result of all of this is that actions that would normally be weeded out of economic activity can continue indefinitely.</a:t>
            </a:r>
          </a:p>
          <a:p>
            <a:r>
              <a:rPr lang="en-US" dirty="0"/>
              <a:t>Products that would normally be weeded out of economic activity can continue indefinitely.</a:t>
            </a:r>
          </a:p>
          <a:p>
            <a:r>
              <a:rPr lang="en-US" dirty="0"/>
              <a:t>Firms that would normally be weeded out of economic activity can continue indefinitely.</a:t>
            </a:r>
          </a:p>
          <a:p>
            <a:r>
              <a:rPr lang="en-US" dirty="0"/>
              <a:t>Soft Budget constraints eventually lead to an allocation of resources that is profoundly unresponsive to people’s desires, needs, and opportunities.</a:t>
            </a:r>
          </a:p>
        </p:txBody>
      </p:sp>
    </p:spTree>
    <p:extLst>
      <p:ext uri="{BB962C8B-B14F-4D97-AF65-F5344CB8AC3E}">
        <p14:creationId xmlns:p14="http://schemas.microsoft.com/office/powerpoint/2010/main" val="3724260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3CBC-4B51-45F6-AF0C-197CE72F4DA5}"/>
              </a:ext>
            </a:extLst>
          </p:cNvPr>
          <p:cNvSpPr>
            <a:spLocks noGrp="1"/>
          </p:cNvSpPr>
          <p:nvPr>
            <p:ph type="title"/>
          </p:nvPr>
        </p:nvSpPr>
        <p:spPr/>
        <p:txBody>
          <a:bodyPr/>
          <a:lstStyle/>
          <a:p>
            <a:r>
              <a:rPr lang="en-US" dirty="0"/>
              <a:t>Weak Responsiveness to Prices</a:t>
            </a:r>
          </a:p>
        </p:txBody>
      </p:sp>
      <p:sp>
        <p:nvSpPr>
          <p:cNvPr id="3" name="Content Placeholder 2">
            <a:extLst>
              <a:ext uri="{FF2B5EF4-FFF2-40B4-BE49-F238E27FC236}">
                <a16:creationId xmlns:a16="http://schemas.microsoft.com/office/drawing/2014/main" id="{4E2A0BC3-809A-486A-90B3-B8167B4390EF}"/>
              </a:ext>
            </a:extLst>
          </p:cNvPr>
          <p:cNvSpPr>
            <a:spLocks noGrp="1"/>
          </p:cNvSpPr>
          <p:nvPr>
            <p:ph idx="1"/>
          </p:nvPr>
        </p:nvSpPr>
        <p:spPr/>
        <p:txBody>
          <a:bodyPr/>
          <a:lstStyle/>
          <a:p>
            <a:r>
              <a:rPr lang="en-US" dirty="0"/>
              <a:t>More generally, the internal “prices” in socialist systems therefore do not represent useful signals of desires, needs, and opportunities.</a:t>
            </a:r>
          </a:p>
          <a:p>
            <a:r>
              <a:rPr lang="en-US" dirty="0"/>
              <a:t>Furthermore, even when they do represent useful signals, there are limited incentives for firms to respond to them.</a:t>
            </a:r>
          </a:p>
          <a:p>
            <a:r>
              <a:rPr lang="en-US" dirty="0"/>
              <a:t>As a result, there is even more misallocation of resources.</a:t>
            </a:r>
          </a:p>
        </p:txBody>
      </p:sp>
    </p:spTree>
    <p:extLst>
      <p:ext uri="{BB962C8B-B14F-4D97-AF65-F5344CB8AC3E}">
        <p14:creationId xmlns:p14="http://schemas.microsoft.com/office/powerpoint/2010/main" val="3036232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9A08-D99A-460D-80BB-091B5748BE92}"/>
              </a:ext>
            </a:extLst>
          </p:cNvPr>
          <p:cNvSpPr>
            <a:spLocks noGrp="1"/>
          </p:cNvSpPr>
          <p:nvPr>
            <p:ph type="title"/>
          </p:nvPr>
        </p:nvSpPr>
        <p:spPr/>
        <p:txBody>
          <a:bodyPr/>
          <a:lstStyle/>
          <a:p>
            <a:r>
              <a:rPr lang="en-US" dirty="0"/>
              <a:t>Forced Growth</a:t>
            </a:r>
          </a:p>
        </p:txBody>
      </p:sp>
      <p:sp>
        <p:nvSpPr>
          <p:cNvPr id="3" name="Content Placeholder 2">
            <a:extLst>
              <a:ext uri="{FF2B5EF4-FFF2-40B4-BE49-F238E27FC236}">
                <a16:creationId xmlns:a16="http://schemas.microsoft.com/office/drawing/2014/main" id="{8375E10B-FFEE-40D9-85A6-E812A24D8AA7}"/>
              </a:ext>
            </a:extLst>
          </p:cNvPr>
          <p:cNvSpPr>
            <a:spLocks noGrp="1"/>
          </p:cNvSpPr>
          <p:nvPr>
            <p:ph idx="1"/>
          </p:nvPr>
        </p:nvSpPr>
        <p:spPr/>
        <p:txBody>
          <a:bodyPr/>
          <a:lstStyle/>
          <a:p>
            <a:r>
              <a:rPr lang="en-US" dirty="0"/>
              <a:t>Furthermore, the Quality Drive we mentioned before has consistently been accompanied by national imperatives towards forced growth of the entire economy, as well as individual subsectors.</a:t>
            </a:r>
          </a:p>
          <a:p>
            <a:r>
              <a:rPr lang="en-US" dirty="0"/>
              <a:t>Five year plans have growth targets that must be reached.</a:t>
            </a:r>
          </a:p>
          <a:p>
            <a:r>
              <a:rPr lang="en-US" dirty="0"/>
              <a:t>Attaining this growth has required substantial costs in misallocated economic activity, but, even more so, in human lives.</a:t>
            </a:r>
          </a:p>
        </p:txBody>
      </p:sp>
    </p:spTree>
    <p:extLst>
      <p:ext uri="{BB962C8B-B14F-4D97-AF65-F5344CB8AC3E}">
        <p14:creationId xmlns:p14="http://schemas.microsoft.com/office/powerpoint/2010/main" val="4226928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D3C1-19CF-467D-B978-B3E49312572C}"/>
              </a:ext>
            </a:extLst>
          </p:cNvPr>
          <p:cNvSpPr>
            <a:spLocks noGrp="1"/>
          </p:cNvSpPr>
          <p:nvPr>
            <p:ph type="title"/>
          </p:nvPr>
        </p:nvSpPr>
        <p:spPr/>
        <p:txBody>
          <a:bodyPr/>
          <a:lstStyle/>
          <a:p>
            <a:r>
              <a:rPr lang="en-US" dirty="0"/>
              <a:t>Chronic Shortage Economy</a:t>
            </a:r>
          </a:p>
        </p:txBody>
      </p:sp>
      <p:sp>
        <p:nvSpPr>
          <p:cNvPr id="3" name="Content Placeholder 2">
            <a:extLst>
              <a:ext uri="{FF2B5EF4-FFF2-40B4-BE49-F238E27FC236}">
                <a16:creationId xmlns:a16="http://schemas.microsoft.com/office/drawing/2014/main" id="{10479FE4-DF19-401F-81EC-A32933CD42DD}"/>
              </a:ext>
            </a:extLst>
          </p:cNvPr>
          <p:cNvSpPr>
            <a:spLocks noGrp="1"/>
          </p:cNvSpPr>
          <p:nvPr>
            <p:ph idx="1"/>
          </p:nvPr>
        </p:nvSpPr>
        <p:spPr/>
        <p:txBody>
          <a:bodyPr/>
          <a:lstStyle/>
          <a:p>
            <a:r>
              <a:rPr lang="en-US" dirty="0"/>
              <a:t>All of the preceding features lead to one of the main commonalities across all socialist economies: chronic shortages.</a:t>
            </a:r>
          </a:p>
          <a:p>
            <a:r>
              <a:rPr lang="en-US" dirty="0"/>
              <a:t>A shortage doesn’t mean that prices are higher than you want.</a:t>
            </a:r>
          </a:p>
          <a:p>
            <a:r>
              <a:rPr lang="en-US" dirty="0"/>
              <a:t>It means that people are lining up waiting for goods that they can afford at current prices but which are not produced sufficiently to reduce wait times.</a:t>
            </a:r>
          </a:p>
          <a:p>
            <a:r>
              <a:rPr lang="en-US" dirty="0"/>
              <a:t>We experience occasional shortages in standard economies, and many more price increases that are erroneously called shortages.</a:t>
            </a:r>
          </a:p>
          <a:p>
            <a:r>
              <a:rPr lang="en-US" dirty="0"/>
              <a:t>But chronic shortages are a primary feature of socialist economies.</a:t>
            </a:r>
          </a:p>
        </p:txBody>
      </p:sp>
    </p:spTree>
    <p:extLst>
      <p:ext uri="{BB962C8B-B14F-4D97-AF65-F5344CB8AC3E}">
        <p14:creationId xmlns:p14="http://schemas.microsoft.com/office/powerpoint/2010/main" val="131132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B4358-C7F3-49A4-979C-1AA2CF732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184" y="608554"/>
            <a:ext cx="7501631" cy="5640892"/>
          </a:xfrm>
          <a:prstGeom prst="rect">
            <a:avLst/>
          </a:prstGeom>
        </p:spPr>
      </p:pic>
    </p:spTree>
    <p:extLst>
      <p:ext uri="{BB962C8B-B14F-4D97-AF65-F5344CB8AC3E}">
        <p14:creationId xmlns:p14="http://schemas.microsoft.com/office/powerpoint/2010/main" val="872729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F0B-795F-4E94-B7C4-F393240FD00F}"/>
              </a:ext>
            </a:extLst>
          </p:cNvPr>
          <p:cNvSpPr>
            <a:spLocks noGrp="1"/>
          </p:cNvSpPr>
          <p:nvPr>
            <p:ph type="title"/>
          </p:nvPr>
        </p:nvSpPr>
        <p:spPr/>
        <p:txBody>
          <a:bodyPr/>
          <a:lstStyle/>
          <a:p>
            <a:r>
              <a:rPr lang="en-US" dirty="0"/>
              <a:t>Waiting for Housing in the 1980s</a:t>
            </a:r>
          </a:p>
        </p:txBody>
      </p:sp>
      <p:graphicFrame>
        <p:nvGraphicFramePr>
          <p:cNvPr id="4" name="Content Placeholder 3">
            <a:extLst>
              <a:ext uri="{FF2B5EF4-FFF2-40B4-BE49-F238E27FC236}">
                <a16:creationId xmlns:a16="http://schemas.microsoft.com/office/drawing/2014/main" id="{00D16A6F-F168-4D8D-A15E-3C05506B4D24}"/>
              </a:ext>
            </a:extLst>
          </p:cNvPr>
          <p:cNvGraphicFramePr>
            <a:graphicFrameLocks noGrp="1"/>
          </p:cNvGraphicFramePr>
          <p:nvPr>
            <p:ph idx="1"/>
            <p:extLst>
              <p:ext uri="{D42A27DB-BD31-4B8C-83A1-F6EECF244321}">
                <p14:modId xmlns:p14="http://schemas.microsoft.com/office/powerpoint/2010/main" val="1051841640"/>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58729040"/>
                    </a:ext>
                  </a:extLst>
                </a:gridCol>
                <a:gridCol w="5257800">
                  <a:extLst>
                    <a:ext uri="{9D8B030D-6E8A-4147-A177-3AD203B41FA5}">
                      <a16:colId xmlns:a16="http://schemas.microsoft.com/office/drawing/2014/main" val="1312885111"/>
                    </a:ext>
                  </a:extLst>
                </a:gridCol>
              </a:tblGrid>
              <a:tr h="370840">
                <a:tc>
                  <a:txBody>
                    <a:bodyPr/>
                    <a:lstStyle/>
                    <a:p>
                      <a:r>
                        <a:rPr lang="en-US" dirty="0"/>
                        <a:t>Country</a:t>
                      </a:r>
                    </a:p>
                  </a:txBody>
                  <a:tcPr/>
                </a:tc>
                <a:tc>
                  <a:txBody>
                    <a:bodyPr/>
                    <a:lstStyle/>
                    <a:p>
                      <a:r>
                        <a:rPr lang="en-US" dirty="0"/>
                        <a:t>Average Length of Time on a Waiting List in years</a:t>
                      </a:r>
                    </a:p>
                  </a:txBody>
                  <a:tcPr/>
                </a:tc>
                <a:extLst>
                  <a:ext uri="{0D108BD9-81ED-4DB2-BD59-A6C34878D82A}">
                    <a16:rowId xmlns:a16="http://schemas.microsoft.com/office/drawing/2014/main" val="2309030245"/>
                  </a:ext>
                </a:extLst>
              </a:tr>
              <a:tr h="370840">
                <a:tc>
                  <a:txBody>
                    <a:bodyPr/>
                    <a:lstStyle/>
                    <a:p>
                      <a:r>
                        <a:rPr lang="en-US" dirty="0"/>
                        <a:t>Bulgaria</a:t>
                      </a:r>
                    </a:p>
                  </a:txBody>
                  <a:tcPr/>
                </a:tc>
                <a:tc>
                  <a:txBody>
                    <a:bodyPr/>
                    <a:lstStyle/>
                    <a:p>
                      <a:r>
                        <a:rPr lang="en-US" dirty="0"/>
                        <a:t>5-20</a:t>
                      </a:r>
                    </a:p>
                  </a:txBody>
                  <a:tcPr/>
                </a:tc>
                <a:extLst>
                  <a:ext uri="{0D108BD9-81ED-4DB2-BD59-A6C34878D82A}">
                    <a16:rowId xmlns:a16="http://schemas.microsoft.com/office/drawing/2014/main" val="3979646891"/>
                  </a:ext>
                </a:extLst>
              </a:tr>
              <a:tr h="370840">
                <a:tc>
                  <a:txBody>
                    <a:bodyPr/>
                    <a:lstStyle/>
                    <a:p>
                      <a:r>
                        <a:rPr lang="en-US" dirty="0"/>
                        <a:t>Czechoslovakia</a:t>
                      </a:r>
                    </a:p>
                  </a:txBody>
                  <a:tcPr/>
                </a:tc>
                <a:tc>
                  <a:txBody>
                    <a:bodyPr/>
                    <a:lstStyle/>
                    <a:p>
                      <a:r>
                        <a:rPr lang="en-US" dirty="0"/>
                        <a:t>6-8</a:t>
                      </a:r>
                    </a:p>
                  </a:txBody>
                  <a:tcPr/>
                </a:tc>
                <a:extLst>
                  <a:ext uri="{0D108BD9-81ED-4DB2-BD59-A6C34878D82A}">
                    <a16:rowId xmlns:a16="http://schemas.microsoft.com/office/drawing/2014/main" val="250295271"/>
                  </a:ext>
                </a:extLst>
              </a:tr>
              <a:tr h="370840">
                <a:tc>
                  <a:txBody>
                    <a:bodyPr/>
                    <a:lstStyle/>
                    <a:p>
                      <a:r>
                        <a:rPr lang="en-US" dirty="0"/>
                        <a:t>East Germany</a:t>
                      </a:r>
                    </a:p>
                  </a:txBody>
                  <a:tcPr/>
                </a:tc>
                <a:tc>
                  <a:txBody>
                    <a:bodyPr/>
                    <a:lstStyle/>
                    <a:p>
                      <a:r>
                        <a:rPr lang="en-US" dirty="0"/>
                        <a:t>3-4</a:t>
                      </a:r>
                    </a:p>
                  </a:txBody>
                  <a:tcPr/>
                </a:tc>
                <a:extLst>
                  <a:ext uri="{0D108BD9-81ED-4DB2-BD59-A6C34878D82A}">
                    <a16:rowId xmlns:a16="http://schemas.microsoft.com/office/drawing/2014/main" val="829629909"/>
                  </a:ext>
                </a:extLst>
              </a:tr>
              <a:tr h="370840">
                <a:tc>
                  <a:txBody>
                    <a:bodyPr/>
                    <a:lstStyle/>
                    <a:p>
                      <a:r>
                        <a:rPr lang="en-US" dirty="0"/>
                        <a:t>Hungary</a:t>
                      </a:r>
                    </a:p>
                  </a:txBody>
                  <a:tcPr/>
                </a:tc>
                <a:tc>
                  <a:txBody>
                    <a:bodyPr/>
                    <a:lstStyle/>
                    <a:p>
                      <a:r>
                        <a:rPr lang="en-US" dirty="0"/>
                        <a:t>4-6</a:t>
                      </a:r>
                    </a:p>
                  </a:txBody>
                  <a:tcPr/>
                </a:tc>
                <a:extLst>
                  <a:ext uri="{0D108BD9-81ED-4DB2-BD59-A6C34878D82A}">
                    <a16:rowId xmlns:a16="http://schemas.microsoft.com/office/drawing/2014/main" val="2855520026"/>
                  </a:ext>
                </a:extLst>
              </a:tr>
              <a:tr h="370840">
                <a:tc>
                  <a:txBody>
                    <a:bodyPr/>
                    <a:lstStyle/>
                    <a:p>
                      <a:r>
                        <a:rPr lang="en-US" dirty="0"/>
                        <a:t>Poland</a:t>
                      </a:r>
                    </a:p>
                  </a:txBody>
                  <a:tcPr/>
                </a:tc>
                <a:tc>
                  <a:txBody>
                    <a:bodyPr/>
                    <a:lstStyle/>
                    <a:p>
                      <a:r>
                        <a:rPr lang="en-US" dirty="0"/>
                        <a:t>15-30</a:t>
                      </a:r>
                    </a:p>
                  </a:txBody>
                  <a:tcPr/>
                </a:tc>
                <a:extLst>
                  <a:ext uri="{0D108BD9-81ED-4DB2-BD59-A6C34878D82A}">
                    <a16:rowId xmlns:a16="http://schemas.microsoft.com/office/drawing/2014/main" val="2486983577"/>
                  </a:ext>
                </a:extLst>
              </a:tr>
              <a:tr h="370840">
                <a:tc>
                  <a:txBody>
                    <a:bodyPr/>
                    <a:lstStyle/>
                    <a:p>
                      <a:r>
                        <a:rPr lang="en-US" dirty="0"/>
                        <a:t>Soviet Union</a:t>
                      </a:r>
                    </a:p>
                  </a:txBody>
                  <a:tcPr/>
                </a:tc>
                <a:tc>
                  <a:txBody>
                    <a:bodyPr/>
                    <a:lstStyle/>
                    <a:p>
                      <a:r>
                        <a:rPr lang="en-US" dirty="0"/>
                        <a:t>10-15</a:t>
                      </a:r>
                    </a:p>
                  </a:txBody>
                  <a:tcPr/>
                </a:tc>
                <a:extLst>
                  <a:ext uri="{0D108BD9-81ED-4DB2-BD59-A6C34878D82A}">
                    <a16:rowId xmlns:a16="http://schemas.microsoft.com/office/drawing/2014/main" val="1989485097"/>
                  </a:ext>
                </a:extLst>
              </a:tr>
            </a:tbl>
          </a:graphicData>
        </a:graphic>
      </p:graphicFrame>
    </p:spTree>
    <p:extLst>
      <p:ext uri="{BB962C8B-B14F-4D97-AF65-F5344CB8AC3E}">
        <p14:creationId xmlns:p14="http://schemas.microsoft.com/office/powerpoint/2010/main" val="1889891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6F0B-795F-4E94-B7C4-F393240FD00F}"/>
              </a:ext>
            </a:extLst>
          </p:cNvPr>
          <p:cNvSpPr>
            <a:spLocks noGrp="1"/>
          </p:cNvSpPr>
          <p:nvPr>
            <p:ph type="title"/>
          </p:nvPr>
        </p:nvSpPr>
        <p:spPr/>
        <p:txBody>
          <a:bodyPr/>
          <a:lstStyle/>
          <a:p>
            <a:r>
              <a:rPr lang="en-US" dirty="0"/>
              <a:t>Length of Waiting List as Proportion of Number of Telephone Subscribers</a:t>
            </a:r>
          </a:p>
        </p:txBody>
      </p:sp>
      <p:graphicFrame>
        <p:nvGraphicFramePr>
          <p:cNvPr id="6" name="Content Placeholder 5">
            <a:extLst>
              <a:ext uri="{FF2B5EF4-FFF2-40B4-BE49-F238E27FC236}">
                <a16:creationId xmlns:a16="http://schemas.microsoft.com/office/drawing/2014/main" id="{183EDAEC-30B8-4F08-84E0-3D8FACAA2792}"/>
              </a:ext>
            </a:extLst>
          </p:cNvPr>
          <p:cNvGraphicFramePr>
            <a:graphicFrameLocks noGrp="1"/>
          </p:cNvGraphicFramePr>
          <p:nvPr>
            <p:ph idx="1"/>
            <p:extLst>
              <p:ext uri="{D42A27DB-BD31-4B8C-83A1-F6EECF244321}">
                <p14:modId xmlns:p14="http://schemas.microsoft.com/office/powerpoint/2010/main" val="2249790677"/>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424711243"/>
                    </a:ext>
                  </a:extLst>
                </a:gridCol>
                <a:gridCol w="2628900">
                  <a:extLst>
                    <a:ext uri="{9D8B030D-6E8A-4147-A177-3AD203B41FA5}">
                      <a16:colId xmlns:a16="http://schemas.microsoft.com/office/drawing/2014/main" val="795366510"/>
                    </a:ext>
                  </a:extLst>
                </a:gridCol>
                <a:gridCol w="2628900">
                  <a:extLst>
                    <a:ext uri="{9D8B030D-6E8A-4147-A177-3AD203B41FA5}">
                      <a16:colId xmlns:a16="http://schemas.microsoft.com/office/drawing/2014/main" val="1681948667"/>
                    </a:ext>
                  </a:extLst>
                </a:gridCol>
                <a:gridCol w="2628900">
                  <a:extLst>
                    <a:ext uri="{9D8B030D-6E8A-4147-A177-3AD203B41FA5}">
                      <a16:colId xmlns:a16="http://schemas.microsoft.com/office/drawing/2014/main" val="812633290"/>
                    </a:ext>
                  </a:extLst>
                </a:gridCol>
              </a:tblGrid>
              <a:tr h="370840">
                <a:tc>
                  <a:txBody>
                    <a:bodyPr/>
                    <a:lstStyle/>
                    <a:p>
                      <a:r>
                        <a:rPr lang="en-US" dirty="0"/>
                        <a:t>County</a:t>
                      </a:r>
                    </a:p>
                  </a:txBody>
                  <a:tcPr/>
                </a:tc>
                <a:tc>
                  <a:txBody>
                    <a:bodyPr/>
                    <a:lstStyle/>
                    <a:p>
                      <a:r>
                        <a:rPr lang="en-US" dirty="0"/>
                        <a:t>1971-75</a:t>
                      </a:r>
                    </a:p>
                  </a:txBody>
                  <a:tcPr/>
                </a:tc>
                <a:tc>
                  <a:txBody>
                    <a:bodyPr/>
                    <a:lstStyle/>
                    <a:p>
                      <a:r>
                        <a:rPr lang="en-US" dirty="0"/>
                        <a:t>1976-80</a:t>
                      </a:r>
                    </a:p>
                  </a:txBody>
                  <a:tcPr/>
                </a:tc>
                <a:tc>
                  <a:txBody>
                    <a:bodyPr/>
                    <a:lstStyle/>
                    <a:p>
                      <a:r>
                        <a:rPr lang="en-US" dirty="0"/>
                        <a:t>1981-85</a:t>
                      </a:r>
                    </a:p>
                  </a:txBody>
                  <a:tcPr/>
                </a:tc>
                <a:extLst>
                  <a:ext uri="{0D108BD9-81ED-4DB2-BD59-A6C34878D82A}">
                    <a16:rowId xmlns:a16="http://schemas.microsoft.com/office/drawing/2014/main" val="184682077"/>
                  </a:ext>
                </a:extLst>
              </a:tr>
              <a:tr h="370840">
                <a:tc>
                  <a:txBody>
                    <a:bodyPr/>
                    <a:lstStyle/>
                    <a:p>
                      <a:r>
                        <a:rPr lang="en-US" dirty="0" err="1"/>
                        <a:t>Czechslovakia</a:t>
                      </a:r>
                      <a:endParaRPr lang="en-US" dirty="0"/>
                    </a:p>
                  </a:txBody>
                  <a:tcPr/>
                </a:tc>
                <a:tc>
                  <a:txBody>
                    <a:bodyPr/>
                    <a:lstStyle/>
                    <a:p>
                      <a:r>
                        <a:rPr lang="en-US" dirty="0"/>
                        <a:t>25.1</a:t>
                      </a:r>
                    </a:p>
                  </a:txBody>
                  <a:tcPr/>
                </a:tc>
                <a:tc>
                  <a:txBody>
                    <a:bodyPr/>
                    <a:lstStyle/>
                    <a:p>
                      <a:r>
                        <a:rPr lang="en-US" dirty="0"/>
                        <a:t>30.2</a:t>
                      </a:r>
                    </a:p>
                  </a:txBody>
                  <a:tcPr/>
                </a:tc>
                <a:tc>
                  <a:txBody>
                    <a:bodyPr/>
                    <a:lstStyle/>
                    <a:p>
                      <a:r>
                        <a:rPr lang="en-US" dirty="0"/>
                        <a:t>11.3</a:t>
                      </a:r>
                    </a:p>
                  </a:txBody>
                  <a:tcPr/>
                </a:tc>
                <a:extLst>
                  <a:ext uri="{0D108BD9-81ED-4DB2-BD59-A6C34878D82A}">
                    <a16:rowId xmlns:a16="http://schemas.microsoft.com/office/drawing/2014/main" val="3153720411"/>
                  </a:ext>
                </a:extLst>
              </a:tr>
              <a:tr h="370840">
                <a:tc>
                  <a:txBody>
                    <a:bodyPr/>
                    <a:lstStyle/>
                    <a:p>
                      <a:r>
                        <a:rPr lang="en-US" dirty="0"/>
                        <a:t>East Germany</a:t>
                      </a:r>
                    </a:p>
                  </a:txBody>
                  <a:tcPr/>
                </a:tc>
                <a:tc>
                  <a:txBody>
                    <a:bodyPr/>
                    <a:lstStyle/>
                    <a:p>
                      <a:r>
                        <a:rPr lang="en-US" dirty="0"/>
                        <a:t>23.3</a:t>
                      </a:r>
                    </a:p>
                  </a:txBody>
                  <a:tcPr/>
                </a:tc>
                <a:tc>
                  <a:txBody>
                    <a:bodyPr/>
                    <a:lstStyle/>
                    <a:p>
                      <a:r>
                        <a:rPr lang="en-US" dirty="0"/>
                        <a:t>36.7</a:t>
                      </a:r>
                    </a:p>
                  </a:txBody>
                  <a:tcPr/>
                </a:tc>
                <a:tc>
                  <a:txBody>
                    <a:bodyPr/>
                    <a:lstStyle/>
                    <a:p>
                      <a:endParaRPr lang="en-US" dirty="0"/>
                    </a:p>
                  </a:txBody>
                  <a:tcPr/>
                </a:tc>
                <a:extLst>
                  <a:ext uri="{0D108BD9-81ED-4DB2-BD59-A6C34878D82A}">
                    <a16:rowId xmlns:a16="http://schemas.microsoft.com/office/drawing/2014/main" val="2718965521"/>
                  </a:ext>
                </a:extLst>
              </a:tr>
              <a:tr h="370840">
                <a:tc>
                  <a:txBody>
                    <a:bodyPr/>
                    <a:lstStyle/>
                    <a:p>
                      <a:r>
                        <a:rPr lang="en-US" dirty="0"/>
                        <a:t>Hungary</a:t>
                      </a:r>
                    </a:p>
                  </a:txBody>
                  <a:tcPr/>
                </a:tc>
                <a:tc>
                  <a:txBody>
                    <a:bodyPr/>
                    <a:lstStyle/>
                    <a:p>
                      <a:r>
                        <a:rPr lang="en-US" dirty="0"/>
                        <a:t>36.6</a:t>
                      </a:r>
                    </a:p>
                  </a:txBody>
                  <a:tcPr/>
                </a:tc>
                <a:tc>
                  <a:txBody>
                    <a:bodyPr/>
                    <a:lstStyle/>
                    <a:p>
                      <a:r>
                        <a:rPr lang="en-US" dirty="0"/>
                        <a:t>47.2</a:t>
                      </a:r>
                    </a:p>
                  </a:txBody>
                  <a:tcPr/>
                </a:tc>
                <a:tc>
                  <a:txBody>
                    <a:bodyPr/>
                    <a:lstStyle/>
                    <a:p>
                      <a:r>
                        <a:rPr lang="en-US" dirty="0"/>
                        <a:t>55.5</a:t>
                      </a:r>
                    </a:p>
                  </a:txBody>
                  <a:tcPr/>
                </a:tc>
                <a:extLst>
                  <a:ext uri="{0D108BD9-81ED-4DB2-BD59-A6C34878D82A}">
                    <a16:rowId xmlns:a16="http://schemas.microsoft.com/office/drawing/2014/main" val="481334582"/>
                  </a:ext>
                </a:extLst>
              </a:tr>
              <a:tr h="370840">
                <a:tc>
                  <a:txBody>
                    <a:bodyPr/>
                    <a:lstStyle/>
                    <a:p>
                      <a:r>
                        <a:rPr lang="en-US" dirty="0"/>
                        <a:t>Poland</a:t>
                      </a:r>
                    </a:p>
                  </a:txBody>
                  <a:tcPr/>
                </a:tc>
                <a:tc>
                  <a:txBody>
                    <a:bodyPr/>
                    <a:lstStyle/>
                    <a:p>
                      <a:r>
                        <a:rPr lang="en-US" dirty="0"/>
                        <a:t>33.6</a:t>
                      </a:r>
                    </a:p>
                  </a:txBody>
                  <a:tcPr/>
                </a:tc>
                <a:tc>
                  <a:txBody>
                    <a:bodyPr/>
                    <a:lstStyle/>
                    <a:p>
                      <a:r>
                        <a:rPr lang="en-US" dirty="0"/>
                        <a:t>45.7</a:t>
                      </a:r>
                    </a:p>
                  </a:txBody>
                  <a:tcPr/>
                </a:tc>
                <a:tc>
                  <a:txBody>
                    <a:bodyPr/>
                    <a:lstStyle/>
                    <a:p>
                      <a:r>
                        <a:rPr lang="en-US" dirty="0"/>
                        <a:t>57.1</a:t>
                      </a:r>
                    </a:p>
                  </a:txBody>
                  <a:tcPr/>
                </a:tc>
                <a:extLst>
                  <a:ext uri="{0D108BD9-81ED-4DB2-BD59-A6C34878D82A}">
                    <a16:rowId xmlns:a16="http://schemas.microsoft.com/office/drawing/2014/main" val="910749649"/>
                  </a:ext>
                </a:extLst>
              </a:tr>
              <a:tr h="370840">
                <a:tc>
                  <a:txBody>
                    <a:bodyPr/>
                    <a:lstStyle/>
                    <a:p>
                      <a:r>
                        <a:rPr lang="en-US" dirty="0"/>
                        <a:t>Austria</a:t>
                      </a:r>
                    </a:p>
                  </a:txBody>
                  <a:tcPr/>
                </a:tc>
                <a:tc>
                  <a:txBody>
                    <a:bodyPr/>
                    <a:lstStyle/>
                    <a:p>
                      <a:r>
                        <a:rPr lang="en-US" dirty="0"/>
                        <a:t>14.1</a:t>
                      </a:r>
                    </a:p>
                  </a:txBody>
                  <a:tcPr/>
                </a:tc>
                <a:tc>
                  <a:txBody>
                    <a:bodyPr/>
                    <a:lstStyle/>
                    <a:p>
                      <a:r>
                        <a:rPr lang="en-US" dirty="0"/>
                        <a:t>8.5</a:t>
                      </a:r>
                    </a:p>
                  </a:txBody>
                  <a:tcPr/>
                </a:tc>
                <a:tc>
                  <a:txBody>
                    <a:bodyPr/>
                    <a:lstStyle/>
                    <a:p>
                      <a:r>
                        <a:rPr lang="en-US" dirty="0"/>
                        <a:t>2.9</a:t>
                      </a:r>
                    </a:p>
                  </a:txBody>
                  <a:tcPr/>
                </a:tc>
                <a:extLst>
                  <a:ext uri="{0D108BD9-81ED-4DB2-BD59-A6C34878D82A}">
                    <a16:rowId xmlns:a16="http://schemas.microsoft.com/office/drawing/2014/main" val="4004489291"/>
                  </a:ext>
                </a:extLst>
              </a:tr>
              <a:tr h="370840">
                <a:tc>
                  <a:txBody>
                    <a:bodyPr/>
                    <a:lstStyle/>
                    <a:p>
                      <a:r>
                        <a:rPr lang="en-US" dirty="0"/>
                        <a:t>Belgium</a:t>
                      </a:r>
                    </a:p>
                  </a:txBody>
                  <a:tcPr/>
                </a:tc>
                <a:tc>
                  <a:txBody>
                    <a:bodyPr/>
                    <a:lstStyle/>
                    <a:p>
                      <a:r>
                        <a:rPr lang="en-US" dirty="0"/>
                        <a:t>0.8</a:t>
                      </a:r>
                    </a:p>
                  </a:txBody>
                  <a:tcPr/>
                </a:tc>
                <a:tc>
                  <a:txBody>
                    <a:bodyPr/>
                    <a:lstStyle/>
                    <a:p>
                      <a:r>
                        <a:rPr lang="en-US" dirty="0"/>
                        <a:t>1.2</a:t>
                      </a:r>
                    </a:p>
                  </a:txBody>
                  <a:tcPr/>
                </a:tc>
                <a:tc>
                  <a:txBody>
                    <a:bodyPr/>
                    <a:lstStyle/>
                    <a:p>
                      <a:r>
                        <a:rPr lang="en-US" dirty="0"/>
                        <a:t>0.7</a:t>
                      </a:r>
                    </a:p>
                  </a:txBody>
                  <a:tcPr/>
                </a:tc>
                <a:extLst>
                  <a:ext uri="{0D108BD9-81ED-4DB2-BD59-A6C34878D82A}">
                    <a16:rowId xmlns:a16="http://schemas.microsoft.com/office/drawing/2014/main" val="3022054777"/>
                  </a:ext>
                </a:extLst>
              </a:tr>
              <a:tr h="370840">
                <a:tc>
                  <a:txBody>
                    <a:bodyPr/>
                    <a:lstStyle/>
                    <a:p>
                      <a:r>
                        <a:rPr lang="en-US" dirty="0"/>
                        <a:t>France</a:t>
                      </a:r>
                    </a:p>
                  </a:txBody>
                  <a:tcPr/>
                </a:tc>
                <a:tc>
                  <a:txBody>
                    <a:bodyPr/>
                    <a:lstStyle/>
                    <a:p>
                      <a:r>
                        <a:rPr lang="en-US" dirty="0"/>
                        <a:t>13.1</a:t>
                      </a:r>
                    </a:p>
                  </a:txBody>
                  <a:tcPr/>
                </a:tc>
                <a:tc>
                  <a:txBody>
                    <a:bodyPr/>
                    <a:lstStyle/>
                    <a:p>
                      <a:r>
                        <a:rPr lang="en-US" dirty="0"/>
                        <a:t>7.9</a:t>
                      </a:r>
                    </a:p>
                  </a:txBody>
                  <a:tcPr/>
                </a:tc>
                <a:tc>
                  <a:txBody>
                    <a:bodyPr/>
                    <a:lstStyle/>
                    <a:p>
                      <a:r>
                        <a:rPr lang="en-US" dirty="0"/>
                        <a:t>0.9</a:t>
                      </a:r>
                    </a:p>
                  </a:txBody>
                  <a:tcPr/>
                </a:tc>
                <a:extLst>
                  <a:ext uri="{0D108BD9-81ED-4DB2-BD59-A6C34878D82A}">
                    <a16:rowId xmlns:a16="http://schemas.microsoft.com/office/drawing/2014/main" val="2689437169"/>
                  </a:ext>
                </a:extLst>
              </a:tr>
            </a:tbl>
          </a:graphicData>
        </a:graphic>
      </p:graphicFrame>
    </p:spTree>
    <p:extLst>
      <p:ext uri="{BB962C8B-B14F-4D97-AF65-F5344CB8AC3E}">
        <p14:creationId xmlns:p14="http://schemas.microsoft.com/office/powerpoint/2010/main" val="2473647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79A-55A0-491C-8C11-67433EBCE1CB}"/>
              </a:ext>
            </a:extLst>
          </p:cNvPr>
          <p:cNvSpPr>
            <a:spLocks noGrp="1"/>
          </p:cNvSpPr>
          <p:nvPr>
            <p:ph type="title"/>
          </p:nvPr>
        </p:nvSpPr>
        <p:spPr/>
        <p:txBody>
          <a:bodyPr/>
          <a:lstStyle/>
          <a:p>
            <a:r>
              <a:rPr lang="en-US" dirty="0"/>
              <a:t>Shortage Economy </a:t>
            </a:r>
            <a:r>
              <a:rPr lang="en-US" dirty="0">
                <a:sym typeface="Wingdings" panose="05000000000000000000" pitchFamily="2" charset="2"/>
              </a:rPr>
              <a:t> Hoarding of Inputs</a:t>
            </a:r>
            <a:endParaRPr lang="en-US" dirty="0"/>
          </a:p>
        </p:txBody>
      </p:sp>
      <p:sp>
        <p:nvSpPr>
          <p:cNvPr id="3" name="Content Placeholder 2">
            <a:extLst>
              <a:ext uri="{FF2B5EF4-FFF2-40B4-BE49-F238E27FC236}">
                <a16:creationId xmlns:a16="http://schemas.microsoft.com/office/drawing/2014/main" id="{BBAD3D3D-C315-4ABE-A41B-8116AEDA9468}"/>
              </a:ext>
            </a:extLst>
          </p:cNvPr>
          <p:cNvSpPr>
            <a:spLocks noGrp="1"/>
          </p:cNvSpPr>
          <p:nvPr>
            <p:ph idx="1"/>
          </p:nvPr>
        </p:nvSpPr>
        <p:spPr/>
        <p:txBody>
          <a:bodyPr>
            <a:normAutofit/>
          </a:bodyPr>
          <a:lstStyle/>
          <a:p>
            <a:r>
              <a:rPr lang="en-US" dirty="0"/>
              <a:t>The shortage phenomena and the uncertainty of obtaining supplies induce the buyer to hoarding, that is, to build up large input stocks.</a:t>
            </a:r>
          </a:p>
          <a:p>
            <a:r>
              <a:rPr lang="en-US" dirty="0"/>
              <a:t>Buyers make up for the absence of mobilizable producer reserve capacity by themselves producing the inputs they lack, if need be.</a:t>
            </a:r>
          </a:p>
          <a:p>
            <a:r>
              <a:rPr lang="en-US" dirty="0"/>
              <a:t>Firms in classical socialism therefore have a high degree of vertical integration.</a:t>
            </a:r>
          </a:p>
          <a:p>
            <a:r>
              <a:rPr lang="en-US" dirty="0"/>
              <a:t>Wherever possible an engineering works makes its own components and has its own foundry, and even its own building department, because it does not believe any outside firm will deliver a part or a casting, or provide a construction service on time or in an orderly way</a:t>
            </a:r>
          </a:p>
        </p:txBody>
      </p:sp>
    </p:spTree>
    <p:extLst>
      <p:ext uri="{BB962C8B-B14F-4D97-AF65-F5344CB8AC3E}">
        <p14:creationId xmlns:p14="http://schemas.microsoft.com/office/powerpoint/2010/main" val="3277210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13C4BC-9E6B-471E-BE84-D8D8B3AF51AE}"/>
              </a:ext>
            </a:extLst>
          </p:cNvPr>
          <p:cNvGraphicFramePr>
            <a:graphicFrameLocks noGrp="1"/>
          </p:cNvGraphicFramePr>
          <p:nvPr>
            <p:ph idx="1"/>
            <p:extLst>
              <p:ext uri="{D42A27DB-BD31-4B8C-83A1-F6EECF244321}">
                <p14:modId xmlns:p14="http://schemas.microsoft.com/office/powerpoint/2010/main" val="4037732749"/>
              </p:ext>
            </p:extLst>
          </p:nvPr>
        </p:nvGraphicFramePr>
        <p:xfrm>
          <a:off x="838200" y="276860"/>
          <a:ext cx="10515600" cy="6304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80084995"/>
                    </a:ext>
                  </a:extLst>
                </a:gridCol>
                <a:gridCol w="5257800">
                  <a:extLst>
                    <a:ext uri="{9D8B030D-6E8A-4147-A177-3AD203B41FA5}">
                      <a16:colId xmlns:a16="http://schemas.microsoft.com/office/drawing/2014/main" val="765727245"/>
                    </a:ext>
                  </a:extLst>
                </a:gridCol>
              </a:tblGrid>
              <a:tr h="370840">
                <a:tc>
                  <a:txBody>
                    <a:bodyPr/>
                    <a:lstStyle/>
                    <a:p>
                      <a:r>
                        <a:rPr lang="en-US" dirty="0"/>
                        <a:t>Country</a:t>
                      </a:r>
                    </a:p>
                  </a:txBody>
                  <a:tcPr/>
                </a:tc>
                <a:tc>
                  <a:txBody>
                    <a:bodyPr/>
                    <a:lstStyle/>
                    <a:p>
                      <a:r>
                        <a:rPr lang="en-US" dirty="0"/>
                        <a:t>Average Input Stock per Average output Stock, 81-85</a:t>
                      </a:r>
                    </a:p>
                  </a:txBody>
                  <a:tcPr/>
                </a:tc>
                <a:extLst>
                  <a:ext uri="{0D108BD9-81ED-4DB2-BD59-A6C34878D82A}">
                    <a16:rowId xmlns:a16="http://schemas.microsoft.com/office/drawing/2014/main" val="4192301011"/>
                  </a:ext>
                </a:extLst>
              </a:tr>
              <a:tr h="370840">
                <a:tc>
                  <a:txBody>
                    <a:bodyPr/>
                    <a:lstStyle/>
                    <a:p>
                      <a:r>
                        <a:rPr lang="en-US" dirty="0"/>
                        <a:t>Bulgaria</a:t>
                      </a:r>
                    </a:p>
                  </a:txBody>
                  <a:tcPr/>
                </a:tc>
                <a:tc>
                  <a:txBody>
                    <a:bodyPr/>
                    <a:lstStyle/>
                    <a:p>
                      <a:r>
                        <a:rPr lang="en-US" dirty="0"/>
                        <a:t>5.07</a:t>
                      </a:r>
                    </a:p>
                  </a:txBody>
                  <a:tcPr/>
                </a:tc>
                <a:extLst>
                  <a:ext uri="{0D108BD9-81ED-4DB2-BD59-A6C34878D82A}">
                    <a16:rowId xmlns:a16="http://schemas.microsoft.com/office/drawing/2014/main" val="104485299"/>
                  </a:ext>
                </a:extLst>
              </a:tr>
              <a:tr h="370840">
                <a:tc>
                  <a:txBody>
                    <a:bodyPr/>
                    <a:lstStyle/>
                    <a:p>
                      <a:r>
                        <a:rPr lang="en-US" dirty="0"/>
                        <a:t>Czechoslovakia</a:t>
                      </a:r>
                    </a:p>
                  </a:txBody>
                  <a:tcPr/>
                </a:tc>
                <a:tc>
                  <a:txBody>
                    <a:bodyPr/>
                    <a:lstStyle/>
                    <a:p>
                      <a:r>
                        <a:rPr lang="en-US" dirty="0"/>
                        <a:t>3.07</a:t>
                      </a:r>
                    </a:p>
                  </a:txBody>
                  <a:tcPr/>
                </a:tc>
                <a:extLst>
                  <a:ext uri="{0D108BD9-81ED-4DB2-BD59-A6C34878D82A}">
                    <a16:rowId xmlns:a16="http://schemas.microsoft.com/office/drawing/2014/main" val="2236195359"/>
                  </a:ext>
                </a:extLst>
              </a:tr>
              <a:tr h="370840">
                <a:tc>
                  <a:txBody>
                    <a:bodyPr/>
                    <a:lstStyle/>
                    <a:p>
                      <a:r>
                        <a:rPr lang="en-US" dirty="0"/>
                        <a:t>Hungary</a:t>
                      </a:r>
                    </a:p>
                  </a:txBody>
                  <a:tcPr/>
                </a:tc>
                <a:tc>
                  <a:txBody>
                    <a:bodyPr/>
                    <a:lstStyle/>
                    <a:p>
                      <a:r>
                        <a:rPr lang="en-US" dirty="0"/>
                        <a:t>6.10</a:t>
                      </a:r>
                    </a:p>
                  </a:txBody>
                  <a:tcPr/>
                </a:tc>
                <a:extLst>
                  <a:ext uri="{0D108BD9-81ED-4DB2-BD59-A6C34878D82A}">
                    <a16:rowId xmlns:a16="http://schemas.microsoft.com/office/drawing/2014/main" val="1890717617"/>
                  </a:ext>
                </a:extLst>
              </a:tr>
              <a:tr h="370840">
                <a:tc>
                  <a:txBody>
                    <a:bodyPr/>
                    <a:lstStyle/>
                    <a:p>
                      <a:r>
                        <a:rPr lang="en-US" dirty="0"/>
                        <a:t>Poland</a:t>
                      </a:r>
                    </a:p>
                  </a:txBody>
                  <a:tcPr/>
                </a:tc>
                <a:tc>
                  <a:txBody>
                    <a:bodyPr/>
                    <a:lstStyle/>
                    <a:p>
                      <a:r>
                        <a:rPr lang="en-US" dirty="0"/>
                        <a:t>4.49</a:t>
                      </a:r>
                    </a:p>
                  </a:txBody>
                  <a:tcPr/>
                </a:tc>
                <a:extLst>
                  <a:ext uri="{0D108BD9-81ED-4DB2-BD59-A6C34878D82A}">
                    <a16:rowId xmlns:a16="http://schemas.microsoft.com/office/drawing/2014/main" val="178827758"/>
                  </a:ext>
                </a:extLst>
              </a:tr>
              <a:tr h="370840">
                <a:tc>
                  <a:txBody>
                    <a:bodyPr/>
                    <a:lstStyle/>
                    <a:p>
                      <a:r>
                        <a:rPr lang="en-US" dirty="0"/>
                        <a:t>Soviet Union</a:t>
                      </a:r>
                    </a:p>
                  </a:txBody>
                  <a:tcPr/>
                </a:tc>
                <a:tc>
                  <a:txBody>
                    <a:bodyPr/>
                    <a:lstStyle/>
                    <a:p>
                      <a:r>
                        <a:rPr lang="en-US" dirty="0"/>
                        <a:t>3.16</a:t>
                      </a:r>
                    </a:p>
                  </a:txBody>
                  <a:tcPr/>
                </a:tc>
                <a:extLst>
                  <a:ext uri="{0D108BD9-81ED-4DB2-BD59-A6C34878D82A}">
                    <a16:rowId xmlns:a16="http://schemas.microsoft.com/office/drawing/2014/main" val="1053302718"/>
                  </a:ext>
                </a:extLst>
              </a:tr>
              <a:tr h="370840">
                <a:tc>
                  <a:txBody>
                    <a:bodyPr/>
                    <a:lstStyle/>
                    <a:p>
                      <a:r>
                        <a:rPr lang="en-US" dirty="0"/>
                        <a:t>Austria</a:t>
                      </a:r>
                    </a:p>
                  </a:txBody>
                  <a:tcPr/>
                </a:tc>
                <a:tc>
                  <a:txBody>
                    <a:bodyPr/>
                    <a:lstStyle/>
                    <a:p>
                      <a:r>
                        <a:rPr lang="en-US" dirty="0"/>
                        <a:t>1.06</a:t>
                      </a:r>
                    </a:p>
                  </a:txBody>
                  <a:tcPr/>
                </a:tc>
                <a:extLst>
                  <a:ext uri="{0D108BD9-81ED-4DB2-BD59-A6C34878D82A}">
                    <a16:rowId xmlns:a16="http://schemas.microsoft.com/office/drawing/2014/main" val="3849110461"/>
                  </a:ext>
                </a:extLst>
              </a:tr>
              <a:tr h="370840">
                <a:tc>
                  <a:txBody>
                    <a:bodyPr/>
                    <a:lstStyle/>
                    <a:p>
                      <a:r>
                        <a:rPr lang="en-US" dirty="0"/>
                        <a:t>Australia</a:t>
                      </a:r>
                    </a:p>
                  </a:txBody>
                  <a:tcPr/>
                </a:tc>
                <a:tc>
                  <a:txBody>
                    <a:bodyPr/>
                    <a:lstStyle/>
                    <a:p>
                      <a:r>
                        <a:rPr lang="en-US" dirty="0"/>
                        <a:t>1.36</a:t>
                      </a:r>
                    </a:p>
                  </a:txBody>
                  <a:tcPr/>
                </a:tc>
                <a:extLst>
                  <a:ext uri="{0D108BD9-81ED-4DB2-BD59-A6C34878D82A}">
                    <a16:rowId xmlns:a16="http://schemas.microsoft.com/office/drawing/2014/main" val="23793331"/>
                  </a:ext>
                </a:extLst>
              </a:tr>
              <a:tr h="370840">
                <a:tc>
                  <a:txBody>
                    <a:bodyPr/>
                    <a:lstStyle/>
                    <a:p>
                      <a:r>
                        <a:rPr lang="en-US" dirty="0"/>
                        <a:t>Canada</a:t>
                      </a:r>
                    </a:p>
                  </a:txBody>
                  <a:tcPr/>
                </a:tc>
                <a:tc>
                  <a:txBody>
                    <a:bodyPr/>
                    <a:lstStyle/>
                    <a:p>
                      <a:r>
                        <a:rPr lang="en-US" dirty="0"/>
                        <a:t>0.92</a:t>
                      </a:r>
                    </a:p>
                  </a:txBody>
                  <a:tcPr/>
                </a:tc>
                <a:extLst>
                  <a:ext uri="{0D108BD9-81ED-4DB2-BD59-A6C34878D82A}">
                    <a16:rowId xmlns:a16="http://schemas.microsoft.com/office/drawing/2014/main" val="1938493627"/>
                  </a:ext>
                </a:extLst>
              </a:tr>
              <a:tr h="370840">
                <a:tc>
                  <a:txBody>
                    <a:bodyPr/>
                    <a:lstStyle/>
                    <a:p>
                      <a:r>
                        <a:rPr lang="en-US" dirty="0"/>
                        <a:t>Finland</a:t>
                      </a:r>
                    </a:p>
                  </a:txBody>
                  <a:tcPr/>
                </a:tc>
                <a:tc>
                  <a:txBody>
                    <a:bodyPr/>
                    <a:lstStyle/>
                    <a:p>
                      <a:r>
                        <a:rPr lang="en-US" dirty="0"/>
                        <a:t>1.92</a:t>
                      </a:r>
                    </a:p>
                  </a:txBody>
                  <a:tcPr/>
                </a:tc>
                <a:extLst>
                  <a:ext uri="{0D108BD9-81ED-4DB2-BD59-A6C34878D82A}">
                    <a16:rowId xmlns:a16="http://schemas.microsoft.com/office/drawing/2014/main" val="3521906990"/>
                  </a:ext>
                </a:extLst>
              </a:tr>
              <a:tr h="370840">
                <a:tc>
                  <a:txBody>
                    <a:bodyPr/>
                    <a:lstStyle/>
                    <a:p>
                      <a:r>
                        <a:rPr lang="en-US" dirty="0"/>
                        <a:t>West Germany</a:t>
                      </a:r>
                    </a:p>
                  </a:txBody>
                  <a:tcPr/>
                </a:tc>
                <a:tc>
                  <a:txBody>
                    <a:bodyPr/>
                    <a:lstStyle/>
                    <a:p>
                      <a:r>
                        <a:rPr lang="en-US" dirty="0"/>
                        <a:t>0.71</a:t>
                      </a:r>
                    </a:p>
                  </a:txBody>
                  <a:tcPr/>
                </a:tc>
                <a:extLst>
                  <a:ext uri="{0D108BD9-81ED-4DB2-BD59-A6C34878D82A}">
                    <a16:rowId xmlns:a16="http://schemas.microsoft.com/office/drawing/2014/main" val="3554154231"/>
                  </a:ext>
                </a:extLst>
              </a:tr>
              <a:tr h="370840">
                <a:tc>
                  <a:txBody>
                    <a:bodyPr/>
                    <a:lstStyle/>
                    <a:p>
                      <a:r>
                        <a:rPr lang="en-US" dirty="0"/>
                        <a:t>Japan</a:t>
                      </a:r>
                    </a:p>
                  </a:txBody>
                  <a:tcPr/>
                </a:tc>
                <a:tc>
                  <a:txBody>
                    <a:bodyPr/>
                    <a:lstStyle/>
                    <a:p>
                      <a:r>
                        <a:rPr lang="en-US" dirty="0"/>
                        <a:t>1.09</a:t>
                      </a:r>
                    </a:p>
                  </a:txBody>
                  <a:tcPr/>
                </a:tc>
                <a:extLst>
                  <a:ext uri="{0D108BD9-81ED-4DB2-BD59-A6C34878D82A}">
                    <a16:rowId xmlns:a16="http://schemas.microsoft.com/office/drawing/2014/main" val="4279949301"/>
                  </a:ext>
                </a:extLst>
              </a:tr>
              <a:tr h="370840">
                <a:tc>
                  <a:txBody>
                    <a:bodyPr/>
                    <a:lstStyle/>
                    <a:p>
                      <a:r>
                        <a:rPr lang="en-US" dirty="0"/>
                        <a:t>Norway</a:t>
                      </a:r>
                    </a:p>
                  </a:txBody>
                  <a:tcPr/>
                </a:tc>
                <a:tc>
                  <a:txBody>
                    <a:bodyPr/>
                    <a:lstStyle/>
                    <a:p>
                      <a:r>
                        <a:rPr lang="en-US" dirty="0"/>
                        <a:t>1.10</a:t>
                      </a:r>
                    </a:p>
                  </a:txBody>
                  <a:tcPr/>
                </a:tc>
                <a:extLst>
                  <a:ext uri="{0D108BD9-81ED-4DB2-BD59-A6C34878D82A}">
                    <a16:rowId xmlns:a16="http://schemas.microsoft.com/office/drawing/2014/main" val="46303003"/>
                  </a:ext>
                </a:extLst>
              </a:tr>
              <a:tr h="370840">
                <a:tc>
                  <a:txBody>
                    <a:bodyPr/>
                    <a:lstStyle/>
                    <a:p>
                      <a:r>
                        <a:rPr lang="en-US" dirty="0"/>
                        <a:t>Portugal</a:t>
                      </a:r>
                    </a:p>
                  </a:txBody>
                  <a:tcPr/>
                </a:tc>
                <a:tc>
                  <a:txBody>
                    <a:bodyPr/>
                    <a:lstStyle/>
                    <a:p>
                      <a:r>
                        <a:rPr lang="en-US" dirty="0"/>
                        <a:t>1.66</a:t>
                      </a:r>
                    </a:p>
                  </a:txBody>
                  <a:tcPr/>
                </a:tc>
                <a:extLst>
                  <a:ext uri="{0D108BD9-81ED-4DB2-BD59-A6C34878D82A}">
                    <a16:rowId xmlns:a16="http://schemas.microsoft.com/office/drawing/2014/main" val="441054955"/>
                  </a:ext>
                </a:extLst>
              </a:tr>
              <a:tr h="370840">
                <a:tc>
                  <a:txBody>
                    <a:bodyPr/>
                    <a:lstStyle/>
                    <a:p>
                      <a:r>
                        <a:rPr lang="en-US" dirty="0"/>
                        <a:t>Sweden</a:t>
                      </a:r>
                    </a:p>
                  </a:txBody>
                  <a:tcPr/>
                </a:tc>
                <a:tc>
                  <a:txBody>
                    <a:bodyPr/>
                    <a:lstStyle/>
                    <a:p>
                      <a:r>
                        <a:rPr lang="en-US" dirty="0"/>
                        <a:t>0.81</a:t>
                      </a:r>
                    </a:p>
                  </a:txBody>
                  <a:tcPr/>
                </a:tc>
                <a:extLst>
                  <a:ext uri="{0D108BD9-81ED-4DB2-BD59-A6C34878D82A}">
                    <a16:rowId xmlns:a16="http://schemas.microsoft.com/office/drawing/2014/main" val="377046417"/>
                  </a:ext>
                </a:extLst>
              </a:tr>
              <a:tr h="370840">
                <a:tc>
                  <a:txBody>
                    <a:bodyPr/>
                    <a:lstStyle/>
                    <a:p>
                      <a:r>
                        <a:rPr lang="en-US" dirty="0"/>
                        <a:t>United Kingdom</a:t>
                      </a:r>
                    </a:p>
                  </a:txBody>
                  <a:tcPr/>
                </a:tc>
                <a:tc>
                  <a:txBody>
                    <a:bodyPr/>
                    <a:lstStyle/>
                    <a:p>
                      <a:r>
                        <a:rPr lang="en-US" dirty="0"/>
                        <a:t>1.02</a:t>
                      </a:r>
                    </a:p>
                  </a:txBody>
                  <a:tcPr/>
                </a:tc>
                <a:extLst>
                  <a:ext uri="{0D108BD9-81ED-4DB2-BD59-A6C34878D82A}">
                    <a16:rowId xmlns:a16="http://schemas.microsoft.com/office/drawing/2014/main" val="3674201914"/>
                  </a:ext>
                </a:extLst>
              </a:tr>
              <a:tr h="370840">
                <a:tc>
                  <a:txBody>
                    <a:bodyPr/>
                    <a:lstStyle/>
                    <a:p>
                      <a:r>
                        <a:rPr lang="en-US" dirty="0"/>
                        <a:t>United States</a:t>
                      </a:r>
                    </a:p>
                  </a:txBody>
                  <a:tcPr/>
                </a:tc>
                <a:tc>
                  <a:txBody>
                    <a:bodyPr/>
                    <a:lstStyle/>
                    <a:p>
                      <a:r>
                        <a:rPr lang="en-US" dirty="0"/>
                        <a:t>1.02</a:t>
                      </a:r>
                    </a:p>
                  </a:txBody>
                  <a:tcPr/>
                </a:tc>
                <a:extLst>
                  <a:ext uri="{0D108BD9-81ED-4DB2-BD59-A6C34878D82A}">
                    <a16:rowId xmlns:a16="http://schemas.microsoft.com/office/drawing/2014/main" val="3245609883"/>
                  </a:ext>
                </a:extLst>
              </a:tr>
            </a:tbl>
          </a:graphicData>
        </a:graphic>
      </p:graphicFrame>
    </p:spTree>
    <p:extLst>
      <p:ext uri="{BB962C8B-B14F-4D97-AF65-F5344CB8AC3E}">
        <p14:creationId xmlns:p14="http://schemas.microsoft.com/office/powerpoint/2010/main" val="215460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Review: This happens in the context of voluntary associations</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452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F47C-182A-4706-A5C4-534ED61DA8B2}"/>
              </a:ext>
            </a:extLst>
          </p:cNvPr>
          <p:cNvSpPr>
            <a:spLocks noGrp="1"/>
          </p:cNvSpPr>
          <p:nvPr>
            <p:ph type="title"/>
          </p:nvPr>
        </p:nvSpPr>
        <p:spPr/>
        <p:txBody>
          <a:bodyPr/>
          <a:lstStyle/>
          <a:p>
            <a:r>
              <a:rPr lang="en-US" dirty="0"/>
              <a:t>Labor Shortage &amp; unemployment on the job</a:t>
            </a:r>
          </a:p>
        </p:txBody>
      </p:sp>
      <p:sp>
        <p:nvSpPr>
          <p:cNvPr id="3" name="Content Placeholder 2">
            <a:extLst>
              <a:ext uri="{FF2B5EF4-FFF2-40B4-BE49-F238E27FC236}">
                <a16:creationId xmlns:a16="http://schemas.microsoft.com/office/drawing/2014/main" id="{E8330993-7275-49D8-A52A-6FE467987676}"/>
              </a:ext>
            </a:extLst>
          </p:cNvPr>
          <p:cNvSpPr>
            <a:spLocks noGrp="1"/>
          </p:cNvSpPr>
          <p:nvPr>
            <p:ph idx="1"/>
          </p:nvPr>
        </p:nvSpPr>
        <p:spPr/>
        <p:txBody>
          <a:bodyPr/>
          <a:lstStyle/>
          <a:p>
            <a:r>
              <a:rPr lang="en-US" dirty="0"/>
              <a:t>As a result of the quality drive, the soft budget constraint, and the inefficiencies described above, labor also tends to be chronically in shortage.</a:t>
            </a:r>
          </a:p>
          <a:p>
            <a:r>
              <a:rPr lang="en-US" dirty="0"/>
              <a:t>But these same features mean that once an enterprise has obtained labor, it has an incentive to hoard it.</a:t>
            </a:r>
          </a:p>
          <a:p>
            <a:r>
              <a:rPr lang="en-US" dirty="0"/>
              <a:t>This means that labor, like input stocks, is chronically underemployed on the job.</a:t>
            </a:r>
          </a:p>
        </p:txBody>
      </p:sp>
    </p:spTree>
    <p:extLst>
      <p:ext uri="{BB962C8B-B14F-4D97-AF65-F5344CB8AC3E}">
        <p14:creationId xmlns:p14="http://schemas.microsoft.com/office/powerpoint/2010/main" val="306368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77F6C-C671-4973-9FC7-82B5A6F9D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906" y="632377"/>
            <a:ext cx="9348187" cy="5593246"/>
          </a:xfrm>
          <a:prstGeom prst="rect">
            <a:avLst/>
          </a:prstGeom>
        </p:spPr>
      </p:pic>
    </p:spTree>
    <p:extLst>
      <p:ext uri="{BB962C8B-B14F-4D97-AF65-F5344CB8AC3E}">
        <p14:creationId xmlns:p14="http://schemas.microsoft.com/office/powerpoint/2010/main" val="3943003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1424-BE81-48FF-8CFB-A32D1C1E361C}"/>
              </a:ext>
            </a:extLst>
          </p:cNvPr>
          <p:cNvSpPr>
            <a:spLocks noGrp="1"/>
          </p:cNvSpPr>
          <p:nvPr>
            <p:ph type="title"/>
          </p:nvPr>
        </p:nvSpPr>
        <p:spPr/>
        <p:txBody>
          <a:bodyPr/>
          <a:lstStyle/>
          <a:p>
            <a:r>
              <a:rPr lang="en-US" dirty="0"/>
              <a:t>The experience of East Germany at opening</a:t>
            </a:r>
          </a:p>
        </p:txBody>
      </p:sp>
      <p:sp>
        <p:nvSpPr>
          <p:cNvPr id="3" name="Content Placeholder 2">
            <a:extLst>
              <a:ext uri="{FF2B5EF4-FFF2-40B4-BE49-F238E27FC236}">
                <a16:creationId xmlns:a16="http://schemas.microsoft.com/office/drawing/2014/main" id="{2AE54B69-94D9-4CC7-8F81-7755EC9ADA20}"/>
              </a:ext>
            </a:extLst>
          </p:cNvPr>
          <p:cNvSpPr>
            <a:spLocks noGrp="1"/>
          </p:cNvSpPr>
          <p:nvPr>
            <p:ph idx="1"/>
          </p:nvPr>
        </p:nvSpPr>
        <p:spPr/>
        <p:txBody>
          <a:bodyPr/>
          <a:lstStyle/>
          <a:p>
            <a:r>
              <a:rPr lang="en-US" dirty="0"/>
              <a:t>All of these effects combine to produce an economy in which people are chronically underemployed, enterprises are highly inefficient, and bureaucracies continually expand to try to fix these chronic problems without ever succeeding in doing so.</a:t>
            </a:r>
          </a:p>
          <a:p>
            <a:r>
              <a:rPr lang="en-US" dirty="0"/>
              <a:t>Thus, when East Germany separated from West Germany, it was at least West Germany’s equal in economic activity.</a:t>
            </a:r>
          </a:p>
          <a:p>
            <a:r>
              <a:rPr lang="en-US" dirty="0"/>
              <a:t>At the time of reunification 50 years later, demand for East German products disappeared overnight.</a:t>
            </a:r>
          </a:p>
          <a:p>
            <a:r>
              <a:rPr lang="en-US" dirty="0"/>
              <a:t>The end result of 50 years of different economic systems was the total rejection of the output of one of those systems</a:t>
            </a:r>
          </a:p>
        </p:txBody>
      </p:sp>
    </p:spTree>
    <p:extLst>
      <p:ext uri="{BB962C8B-B14F-4D97-AF65-F5344CB8AC3E}">
        <p14:creationId xmlns:p14="http://schemas.microsoft.com/office/powerpoint/2010/main" val="78490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AEDCC-56AE-4501-8A7F-A8C421ABC78F}"/>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“For my conviction in any case is that ultimately, the countries living under the socialist system can only overcome the grave problems in their societies and economies if there is a change of system”</a:t>
            </a:r>
          </a:p>
          <a:p>
            <a:pPr marL="0" indent="0" algn="ctr">
              <a:buNone/>
            </a:pPr>
            <a:r>
              <a:rPr lang="en-US" dirty="0"/>
              <a:t>– Janos </a:t>
            </a:r>
            <a:r>
              <a:rPr lang="en-US" dirty="0" err="1"/>
              <a:t>Kornai</a:t>
            </a:r>
            <a:r>
              <a:rPr lang="en-US" dirty="0"/>
              <a:t>, </a:t>
            </a:r>
            <a:r>
              <a:rPr lang="en-US" i="1" dirty="0"/>
              <a:t>The Socialist System</a:t>
            </a:r>
          </a:p>
          <a:p>
            <a:pPr marL="0" indent="0">
              <a:buNone/>
            </a:pPr>
            <a:endParaRPr lang="en-US" dirty="0"/>
          </a:p>
        </p:txBody>
      </p:sp>
    </p:spTree>
    <p:extLst>
      <p:ext uri="{BB962C8B-B14F-4D97-AF65-F5344CB8AC3E}">
        <p14:creationId xmlns:p14="http://schemas.microsoft.com/office/powerpoint/2010/main" val="2306161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AEDCC-56AE-4501-8A7F-A8C421ABC78F}"/>
              </a:ext>
            </a:extLst>
          </p:cNvPr>
          <p:cNvSpPr>
            <a:spLocks noGrp="1"/>
          </p:cNvSpPr>
          <p:nvPr>
            <p:ph idx="1"/>
          </p:nvPr>
        </p:nvSpPr>
        <p:spPr/>
        <p:txBody>
          <a:bodyPr/>
          <a:lstStyle/>
          <a:p>
            <a:pPr marL="0" indent="0" algn="ctr">
              <a:buNone/>
            </a:pPr>
            <a:endParaRPr lang="en-US" dirty="0"/>
          </a:p>
          <a:p>
            <a:pPr marL="0" indent="0" algn="ctr">
              <a:buNone/>
            </a:pPr>
            <a:r>
              <a:rPr lang="en-US" dirty="0"/>
              <a:t>“If only it were all so simple! If only there were evil people somewhere insidiously committing evil deeds, and it were necessary only to separate them from the rest of us and destroy them. But the line dividing good and evil cuts through the heart of every human being. And who is willing to destroy a piece of his own heart?”</a:t>
            </a:r>
          </a:p>
          <a:p>
            <a:pPr marL="0" indent="0" algn="ctr">
              <a:buNone/>
            </a:pPr>
            <a:r>
              <a:rPr lang="en-US" dirty="0"/>
              <a:t>― Aleksandr Solzhenitsyn, </a:t>
            </a:r>
            <a:r>
              <a:rPr lang="en-US" i="1" dirty="0"/>
              <a:t>The Gulag Archipelago 1918–1956</a:t>
            </a:r>
          </a:p>
          <a:p>
            <a:pPr marL="0" indent="0" algn="ctr">
              <a:buNone/>
            </a:pPr>
            <a:endParaRPr lang="en-US" i="1" dirty="0"/>
          </a:p>
          <a:p>
            <a:pPr marL="0" indent="0">
              <a:buNone/>
            </a:pPr>
            <a:endParaRPr lang="en-US" dirty="0"/>
          </a:p>
        </p:txBody>
      </p:sp>
    </p:spTree>
    <p:extLst>
      <p:ext uri="{BB962C8B-B14F-4D97-AF65-F5344CB8AC3E}">
        <p14:creationId xmlns:p14="http://schemas.microsoft.com/office/powerpoint/2010/main" val="3639958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31F9-B888-4460-8324-7FB4BFE24BA6}"/>
              </a:ext>
            </a:extLst>
          </p:cNvPr>
          <p:cNvSpPr>
            <a:spLocks noGrp="1"/>
          </p:cNvSpPr>
          <p:nvPr>
            <p:ph type="title"/>
          </p:nvPr>
        </p:nvSpPr>
        <p:spPr/>
        <p:txBody>
          <a:bodyPr/>
          <a:lstStyle/>
          <a:p>
            <a:r>
              <a:rPr lang="en-US" dirty="0"/>
              <a:t>Summing Up</a:t>
            </a:r>
          </a:p>
        </p:txBody>
      </p:sp>
      <p:sp>
        <p:nvSpPr>
          <p:cNvPr id="3" name="Content Placeholder 2">
            <a:extLst>
              <a:ext uri="{FF2B5EF4-FFF2-40B4-BE49-F238E27FC236}">
                <a16:creationId xmlns:a16="http://schemas.microsoft.com/office/drawing/2014/main" id="{56332759-5617-415A-80CB-AABFDAC96148}"/>
              </a:ext>
            </a:extLst>
          </p:cNvPr>
          <p:cNvSpPr>
            <a:spLocks noGrp="1"/>
          </p:cNvSpPr>
          <p:nvPr>
            <p:ph idx="1"/>
          </p:nvPr>
        </p:nvSpPr>
        <p:spPr/>
        <p:txBody>
          <a:bodyPr>
            <a:normAutofit/>
          </a:bodyPr>
          <a:lstStyle/>
          <a:p>
            <a:r>
              <a:rPr lang="en-US" dirty="0"/>
              <a:t>So, it looks like the main alternative to standard economies required predictable changes:</a:t>
            </a:r>
          </a:p>
          <a:p>
            <a:pPr lvl="1"/>
            <a:r>
              <a:rPr lang="en-US" dirty="0"/>
              <a:t>Diminishing the Church and all voluntary associations</a:t>
            </a:r>
          </a:p>
          <a:p>
            <a:pPr lvl="1"/>
            <a:r>
              <a:rPr lang="en-US" dirty="0"/>
              <a:t>Forcibly preventing individual economic activity and initiative</a:t>
            </a:r>
          </a:p>
          <a:p>
            <a:r>
              <a:rPr lang="en-US" dirty="0"/>
              <a:t>And it created predictable outcomes:</a:t>
            </a:r>
          </a:p>
          <a:p>
            <a:pPr lvl="1"/>
            <a:r>
              <a:rPr lang="en-US" dirty="0"/>
              <a:t>The resulting economic patterns did not achieve what standard economic patterns did for private goods, common resources, and public goods.</a:t>
            </a:r>
          </a:p>
          <a:p>
            <a:pPr lvl="1"/>
            <a:r>
              <a:rPr lang="en-US" dirty="0"/>
              <a:t>The associated destruction of voluntary associations lead to a diminishment in the quality of life, including its ethical quality. </a:t>
            </a:r>
          </a:p>
          <a:p>
            <a:r>
              <a:rPr lang="en-US" dirty="0"/>
              <a:t>How can we understand all of this in light of philosophy &amp; theology?</a:t>
            </a:r>
          </a:p>
        </p:txBody>
      </p:sp>
    </p:spTree>
    <p:extLst>
      <p:ext uri="{BB962C8B-B14F-4D97-AF65-F5344CB8AC3E}">
        <p14:creationId xmlns:p14="http://schemas.microsoft.com/office/powerpoint/2010/main" val="2365312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8254-727F-4679-BF91-C4DBEAB6E23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B2CB5F4-C39F-4640-B7E3-6E52C9C58F38}"/>
              </a:ext>
            </a:extLst>
          </p:cNvPr>
          <p:cNvSpPr>
            <a:spLocks noGrp="1"/>
          </p:cNvSpPr>
          <p:nvPr>
            <p:ph idx="1"/>
          </p:nvPr>
        </p:nvSpPr>
        <p:spPr/>
        <p:txBody>
          <a:bodyPr/>
          <a:lstStyle/>
          <a:p>
            <a:r>
              <a:rPr lang="en-US" dirty="0"/>
              <a:t>The best candidate for helping us understand everything that we have learned in light of Catholic philosophy and theology is Thomism</a:t>
            </a:r>
          </a:p>
          <a:p>
            <a:pPr lvl="1"/>
            <a:r>
              <a:rPr lang="en-US" dirty="0"/>
              <a:t>Realist, empirically focused</a:t>
            </a:r>
          </a:p>
          <a:p>
            <a:pPr lvl="1"/>
            <a:r>
              <a:rPr lang="en-US" dirty="0"/>
              <a:t>Very general</a:t>
            </a:r>
          </a:p>
          <a:p>
            <a:pPr lvl="1"/>
            <a:r>
              <a:rPr lang="en-US" dirty="0"/>
              <a:t>Basis of much of Catholic Social Teaching</a:t>
            </a:r>
          </a:p>
          <a:p>
            <a:r>
              <a:rPr lang="en-US" dirty="0"/>
              <a:t>In order to try to understand Thomistic Philosophy and Theology, we have to understand how St. Thomas argued.</a:t>
            </a:r>
          </a:p>
          <a:p>
            <a:r>
              <a:rPr lang="en-US" dirty="0"/>
              <a:t>There is no better place to start than the very beginning. . . </a:t>
            </a:r>
          </a:p>
        </p:txBody>
      </p:sp>
    </p:spTree>
    <p:extLst>
      <p:ext uri="{BB962C8B-B14F-4D97-AF65-F5344CB8AC3E}">
        <p14:creationId xmlns:p14="http://schemas.microsoft.com/office/powerpoint/2010/main" val="152674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If voluntary associations decline. . . we have the ills of nineteenth century industrialization</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63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D95F6F-77D2-47FF-8F9F-F762D1349F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1291" y="469900"/>
            <a:ext cx="7609417" cy="5707063"/>
          </a:xfrm>
        </p:spPr>
      </p:pic>
    </p:spTree>
    <p:extLst>
      <p:ext uri="{BB962C8B-B14F-4D97-AF65-F5344CB8AC3E}">
        <p14:creationId xmlns:p14="http://schemas.microsoft.com/office/powerpoint/2010/main" val="228747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Industrial poverty, social ills, and environmental breakdown. . .</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5C4DAE-77C8-447C-9E27-35DF98034D7B}"/>
              </a:ext>
            </a:extLst>
          </p:cNvPr>
          <p:cNvSpPr txBox="1"/>
          <p:nvPr/>
        </p:nvSpPr>
        <p:spPr>
          <a:xfrm>
            <a:off x="3343922" y="1429078"/>
            <a:ext cx="5504155" cy="523220"/>
          </a:xfrm>
          <a:prstGeom prst="rect">
            <a:avLst/>
          </a:prstGeom>
          <a:noFill/>
        </p:spPr>
        <p:txBody>
          <a:bodyPr wrap="square" rtlCol="0">
            <a:spAutoFit/>
          </a:bodyPr>
          <a:lstStyle/>
          <a:p>
            <a:r>
              <a:rPr lang="en-US" sz="2800" dirty="0">
                <a:solidFill>
                  <a:schemeClr val="accent6"/>
                </a:solidFill>
                <a:latin typeface="Eras Bold ITC" panose="020B0907030504020204" pitchFamily="34" charset="0"/>
              </a:rPr>
              <a:t>What to do about it?</a:t>
            </a:r>
          </a:p>
        </p:txBody>
      </p:sp>
    </p:spTree>
    <p:extLst>
      <p:ext uri="{BB962C8B-B14F-4D97-AF65-F5344CB8AC3E}">
        <p14:creationId xmlns:p14="http://schemas.microsoft.com/office/powerpoint/2010/main" val="8408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22BF-A817-4DD2-BB61-50884961A1DA}"/>
              </a:ext>
            </a:extLst>
          </p:cNvPr>
          <p:cNvSpPr>
            <a:spLocks noGrp="1"/>
          </p:cNvSpPr>
          <p:nvPr>
            <p:ph type="title"/>
          </p:nvPr>
        </p:nvSpPr>
        <p:spPr/>
        <p:txBody>
          <a:bodyPr/>
          <a:lstStyle/>
          <a:p>
            <a:r>
              <a:rPr lang="en-US" dirty="0"/>
              <a:t>Industrial poverty, social ills, and environmental breakdown. . .</a:t>
            </a:r>
          </a:p>
        </p:txBody>
      </p:sp>
      <p:graphicFrame>
        <p:nvGraphicFramePr>
          <p:cNvPr id="4" name="Content Placeholder 3">
            <a:extLst>
              <a:ext uri="{FF2B5EF4-FFF2-40B4-BE49-F238E27FC236}">
                <a16:creationId xmlns:a16="http://schemas.microsoft.com/office/drawing/2014/main" id="{92861A16-F966-46BF-9BB0-A30948CAC91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65C4DAE-77C8-447C-9E27-35DF98034D7B}"/>
              </a:ext>
            </a:extLst>
          </p:cNvPr>
          <p:cNvSpPr txBox="1"/>
          <p:nvPr/>
        </p:nvSpPr>
        <p:spPr>
          <a:xfrm>
            <a:off x="3343922" y="1429078"/>
            <a:ext cx="5504155" cy="523220"/>
          </a:xfrm>
          <a:prstGeom prst="rect">
            <a:avLst/>
          </a:prstGeom>
          <a:noFill/>
        </p:spPr>
        <p:txBody>
          <a:bodyPr wrap="square" rtlCol="0">
            <a:spAutoFit/>
          </a:bodyPr>
          <a:lstStyle/>
          <a:p>
            <a:r>
              <a:rPr lang="en-US" sz="2800" dirty="0">
                <a:solidFill>
                  <a:schemeClr val="accent6"/>
                </a:solidFill>
                <a:latin typeface="Eras Bold ITC" panose="020B0907030504020204" pitchFamily="34" charset="0"/>
              </a:rPr>
              <a:t>What to do about it?</a:t>
            </a:r>
          </a:p>
        </p:txBody>
      </p:sp>
      <p:sp>
        <p:nvSpPr>
          <p:cNvPr id="5" name="TextBox 4">
            <a:extLst>
              <a:ext uri="{FF2B5EF4-FFF2-40B4-BE49-F238E27FC236}">
                <a16:creationId xmlns:a16="http://schemas.microsoft.com/office/drawing/2014/main" id="{6A11042A-7241-4B86-9D4F-0AE99D29280E}"/>
              </a:ext>
            </a:extLst>
          </p:cNvPr>
          <p:cNvSpPr txBox="1"/>
          <p:nvPr/>
        </p:nvSpPr>
        <p:spPr>
          <a:xfrm>
            <a:off x="1605378" y="5428922"/>
            <a:ext cx="5504155" cy="523220"/>
          </a:xfrm>
          <a:prstGeom prst="rect">
            <a:avLst/>
          </a:prstGeom>
          <a:noFill/>
        </p:spPr>
        <p:txBody>
          <a:bodyPr wrap="square" rtlCol="0">
            <a:spAutoFit/>
          </a:bodyPr>
          <a:lstStyle/>
          <a:p>
            <a:r>
              <a:rPr lang="en-US" sz="2800" dirty="0">
                <a:solidFill>
                  <a:srgbClr val="FF0000"/>
                </a:solidFill>
                <a:latin typeface="Eras Bold ITC" panose="020B0907030504020204" pitchFamily="34" charset="0"/>
              </a:rPr>
              <a:t>Marx’s Answer</a:t>
            </a:r>
          </a:p>
        </p:txBody>
      </p:sp>
      <p:sp>
        <p:nvSpPr>
          <p:cNvPr id="7" name="Multiplication Sign 6">
            <a:extLst>
              <a:ext uri="{FF2B5EF4-FFF2-40B4-BE49-F238E27FC236}">
                <a16:creationId xmlns:a16="http://schemas.microsoft.com/office/drawing/2014/main" id="{6381E655-8101-411E-98D1-80DFF757A598}"/>
              </a:ext>
            </a:extLst>
          </p:cNvPr>
          <p:cNvSpPr/>
          <p:nvPr/>
        </p:nvSpPr>
        <p:spPr>
          <a:xfrm>
            <a:off x="1145219" y="3396502"/>
            <a:ext cx="1376039" cy="12095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5172991C-BE9B-45BF-9F55-AAA00B182736}"/>
              </a:ext>
            </a:extLst>
          </p:cNvPr>
          <p:cNvSpPr/>
          <p:nvPr/>
        </p:nvSpPr>
        <p:spPr>
          <a:xfrm>
            <a:off x="3898776" y="3396501"/>
            <a:ext cx="1376039" cy="12095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FFD73DFF-93AD-4CC4-A17D-63FE4AED66E5}"/>
              </a:ext>
            </a:extLst>
          </p:cNvPr>
          <p:cNvSpPr/>
          <p:nvPr/>
        </p:nvSpPr>
        <p:spPr>
          <a:xfrm>
            <a:off x="6741110" y="3459839"/>
            <a:ext cx="1376039" cy="120958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837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4233</Words>
  <Application>Microsoft Office PowerPoint</Application>
  <PresentationFormat>Widescreen</PresentationFormat>
  <Paragraphs>384</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Eras Bold ITC</vt:lpstr>
      <vt:lpstr>Old English Text MT</vt:lpstr>
      <vt:lpstr>Wingdings</vt:lpstr>
      <vt:lpstr>Office Theme</vt:lpstr>
      <vt:lpstr>PowerPoint Presentation</vt:lpstr>
      <vt:lpstr>Economy, Divine and Human</vt:lpstr>
      <vt:lpstr>Outline</vt:lpstr>
      <vt:lpstr>Review: Economic Forces Become Important</vt:lpstr>
      <vt:lpstr>Review: This happens in the context of voluntary associations</vt:lpstr>
      <vt:lpstr>If voluntary associations decline. . . we have the ills of nineteenth century industrialization</vt:lpstr>
      <vt:lpstr>PowerPoint Presentation</vt:lpstr>
      <vt:lpstr>Industrial poverty, social ills, and environmental breakdown. . .</vt:lpstr>
      <vt:lpstr>Industrial poverty, social ills, and environmental breakdown. . .</vt:lpstr>
      <vt:lpstr>Industrial poverty, social ills, and environmental breakdown. . .</vt:lpstr>
      <vt:lpstr>Industrial poverty, social ills, and environmental breakdown. . .</vt:lpstr>
      <vt:lpstr>Marx’s Image of Socialism</vt:lpstr>
      <vt:lpstr>Marx’s Image of Socialism</vt:lpstr>
      <vt:lpstr>Marx’s Image of Socialism</vt:lpstr>
      <vt:lpstr>Marx’s Image of Socialism</vt:lpstr>
      <vt:lpstr>Marx’s Image of Socialism</vt:lpstr>
      <vt:lpstr>Marx’s Image of Socialism</vt:lpstr>
      <vt:lpstr>Evidence about Classical Socialism</vt:lpstr>
      <vt:lpstr>PowerPoint Presentation</vt:lpstr>
      <vt:lpstr>PowerPoint Presentation</vt:lpstr>
      <vt:lpstr>PowerPoint Presentation</vt:lpstr>
      <vt:lpstr>Undivided power of the Marxist-Leninist party</vt:lpstr>
      <vt:lpstr>Undivided power of the Marxist-Leninist party</vt:lpstr>
      <vt:lpstr>Undivided power of the Marxist-Leninist party</vt:lpstr>
      <vt:lpstr>Undivided power of the Marxist-Leninist party</vt:lpstr>
      <vt:lpstr>Undivided power of the Marxist-Leninist party</vt:lpstr>
      <vt:lpstr>Dominant influence of the official ideology</vt:lpstr>
      <vt:lpstr>Dominant influence of the official ideology</vt:lpstr>
      <vt:lpstr>PowerPoint Presentation</vt:lpstr>
      <vt:lpstr>Preponderance of bureaucratic coordination</vt:lpstr>
      <vt:lpstr>Preponderance of bureaucratic coordination</vt:lpstr>
      <vt:lpstr>Plan bargaining</vt:lpstr>
      <vt:lpstr>Plan bargaining</vt:lpstr>
      <vt:lpstr>Plan bargaining</vt:lpstr>
      <vt:lpstr>Quantity Drive</vt:lpstr>
      <vt:lpstr>Quantity Drive</vt:lpstr>
      <vt:lpstr>Quantity Drive</vt:lpstr>
      <vt:lpstr>Quantity Drive</vt:lpstr>
      <vt:lpstr>Soft Budget Constraint</vt:lpstr>
      <vt:lpstr>Soft Budget Constraint</vt:lpstr>
      <vt:lpstr>Soft Budget Constraint</vt:lpstr>
      <vt:lpstr>Weak Responsiveness to Prices</vt:lpstr>
      <vt:lpstr>Forced Growth</vt:lpstr>
      <vt:lpstr>Chronic Shortage Economy</vt:lpstr>
      <vt:lpstr>PowerPoint Presentation</vt:lpstr>
      <vt:lpstr>Waiting for Housing in the 1980s</vt:lpstr>
      <vt:lpstr>Length of Waiting List as Proportion of Number of Telephone Subscribers</vt:lpstr>
      <vt:lpstr>Shortage Economy  Hoarding of Inputs</vt:lpstr>
      <vt:lpstr>PowerPoint Presentation</vt:lpstr>
      <vt:lpstr>Labor Shortage &amp; unemployment on the job</vt:lpstr>
      <vt:lpstr>PowerPoint Presentation</vt:lpstr>
      <vt:lpstr>The experience of East Germany at opening</vt:lpstr>
      <vt:lpstr>PowerPoint Presentation</vt:lpstr>
      <vt:lpstr>PowerPoint Presentation</vt:lpstr>
      <vt:lpstr>Summing Up</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Economy, Divine and Human</dc:title>
  <dc:creator>Kirk Doran</dc:creator>
  <cp:lastModifiedBy>Kirk Doran</cp:lastModifiedBy>
  <cp:revision>254</cp:revision>
  <dcterms:created xsi:type="dcterms:W3CDTF">2023-08-15T17:59:37Z</dcterms:created>
  <dcterms:modified xsi:type="dcterms:W3CDTF">2023-09-25T14:17:01Z</dcterms:modified>
</cp:coreProperties>
</file>