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2" r:id="rId3"/>
    <p:sldId id="323" r:id="rId4"/>
    <p:sldId id="324" r:id="rId5"/>
    <p:sldId id="325" r:id="rId6"/>
    <p:sldId id="326" r:id="rId7"/>
    <p:sldId id="327" r:id="rId8"/>
    <p:sldId id="274" r:id="rId9"/>
    <p:sldId id="273" r:id="rId10"/>
    <p:sldId id="328" r:id="rId11"/>
    <p:sldId id="288" r:id="rId12"/>
    <p:sldId id="280" r:id="rId13"/>
    <p:sldId id="282" r:id="rId14"/>
    <p:sldId id="275" r:id="rId15"/>
    <p:sldId id="283" r:id="rId16"/>
    <p:sldId id="285" r:id="rId17"/>
    <p:sldId id="286" r:id="rId18"/>
    <p:sldId id="287" r:id="rId19"/>
    <p:sldId id="284" r:id="rId20"/>
    <p:sldId id="350" r:id="rId21"/>
    <p:sldId id="351" r:id="rId22"/>
    <p:sldId id="352" r:id="rId23"/>
    <p:sldId id="353" r:id="rId24"/>
    <p:sldId id="276" r:id="rId25"/>
    <p:sldId id="291" r:id="rId26"/>
    <p:sldId id="315" r:id="rId27"/>
    <p:sldId id="316" r:id="rId28"/>
    <p:sldId id="278" r:id="rId29"/>
    <p:sldId id="354" r:id="rId30"/>
    <p:sldId id="355" r:id="rId31"/>
    <p:sldId id="356" r:id="rId32"/>
    <p:sldId id="329" r:id="rId33"/>
    <p:sldId id="357" r:id="rId34"/>
    <p:sldId id="303" r:id="rId35"/>
    <p:sldId id="310" r:id="rId36"/>
    <p:sldId id="311" r:id="rId37"/>
    <p:sldId id="304" r:id="rId38"/>
    <p:sldId id="313" r:id="rId39"/>
    <p:sldId id="312" r:id="rId40"/>
    <p:sldId id="305" r:id="rId41"/>
    <p:sldId id="314" r:id="rId42"/>
    <p:sldId id="292" r:id="rId43"/>
    <p:sldId id="306" r:id="rId44"/>
    <p:sldId id="307" r:id="rId45"/>
    <p:sldId id="317" r:id="rId46"/>
    <p:sldId id="308" r:id="rId47"/>
    <p:sldId id="309" r:id="rId48"/>
    <p:sldId id="321" r:id="rId49"/>
    <p:sldId id="318" r:id="rId50"/>
    <p:sldId id="319" r:id="rId51"/>
    <p:sldId id="320" r:id="rId52"/>
    <p:sldId id="293" r:id="rId53"/>
    <p:sldId id="331" r:id="rId54"/>
    <p:sldId id="358" r:id="rId55"/>
    <p:sldId id="359" r:id="rId56"/>
    <p:sldId id="332" r:id="rId57"/>
    <p:sldId id="337" r:id="rId58"/>
    <p:sldId id="334" r:id="rId59"/>
    <p:sldId id="335" r:id="rId60"/>
    <p:sldId id="336" r:id="rId61"/>
    <p:sldId id="338" r:id="rId62"/>
    <p:sldId id="339" r:id="rId63"/>
    <p:sldId id="340" r:id="rId64"/>
    <p:sldId id="341" r:id="rId65"/>
    <p:sldId id="342" r:id="rId66"/>
    <p:sldId id="330" r:id="rId67"/>
    <p:sldId id="344" r:id="rId68"/>
    <p:sldId id="345" r:id="rId69"/>
    <p:sldId id="347" r:id="rId70"/>
    <p:sldId id="348" r:id="rId71"/>
    <p:sldId id="260" r:id="rId72"/>
    <p:sldId id="271" r:id="rId73"/>
    <p:sldId id="258" r:id="rId74"/>
    <p:sldId id="263" r:id="rId75"/>
    <p:sldId id="349" r:id="rId76"/>
    <p:sldId id="343"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1FC4-2F0C-4A47-BAF2-2AEDAEF7AB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89FD4C-8545-4581-971E-9E559CD474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5D20C0-181F-4004-999A-B0740302E2EB}"/>
              </a:ext>
            </a:extLst>
          </p:cNvPr>
          <p:cNvSpPr>
            <a:spLocks noGrp="1"/>
          </p:cNvSpPr>
          <p:nvPr>
            <p:ph type="dt" sz="half" idx="10"/>
          </p:nvPr>
        </p:nvSpPr>
        <p:spPr/>
        <p:txBody>
          <a:bodyPr/>
          <a:lstStyle/>
          <a:p>
            <a:fld id="{BC2288E4-004C-4292-B98E-4F02D989FDB4}" type="datetimeFigureOut">
              <a:rPr lang="en-US" smtClean="0"/>
              <a:t>8/23/2023</a:t>
            </a:fld>
            <a:endParaRPr lang="en-US"/>
          </a:p>
        </p:txBody>
      </p:sp>
      <p:sp>
        <p:nvSpPr>
          <p:cNvPr id="5" name="Footer Placeholder 4">
            <a:extLst>
              <a:ext uri="{FF2B5EF4-FFF2-40B4-BE49-F238E27FC236}">
                <a16:creationId xmlns:a16="http://schemas.microsoft.com/office/drawing/2014/main" id="{24E544A0-3F99-48F7-9E55-2AF53409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A688B-C642-4CC2-ACC3-F8BF481AA435}"/>
              </a:ext>
            </a:extLst>
          </p:cNvPr>
          <p:cNvSpPr>
            <a:spLocks noGrp="1"/>
          </p:cNvSpPr>
          <p:nvPr>
            <p:ph type="sldNum" sz="quarter" idx="12"/>
          </p:nvPr>
        </p:nvSpPr>
        <p:spPr/>
        <p:txBody>
          <a:bodyPr/>
          <a:lstStyle/>
          <a:p>
            <a:fld id="{798D8D09-DAAC-4286-A4DE-B897D4A24CAE}" type="slidenum">
              <a:rPr lang="en-US" smtClean="0"/>
              <a:t>‹#›</a:t>
            </a:fld>
            <a:endParaRPr lang="en-US"/>
          </a:p>
        </p:txBody>
      </p:sp>
    </p:spTree>
    <p:extLst>
      <p:ext uri="{BB962C8B-B14F-4D97-AF65-F5344CB8AC3E}">
        <p14:creationId xmlns:p14="http://schemas.microsoft.com/office/powerpoint/2010/main" val="13892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60F2-8F4B-45B1-A7AD-FB52F9490F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C516E4-0424-4343-A08E-51BBD56CB2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5DCFF-754A-4AE7-AF33-8A234FA45156}"/>
              </a:ext>
            </a:extLst>
          </p:cNvPr>
          <p:cNvSpPr>
            <a:spLocks noGrp="1"/>
          </p:cNvSpPr>
          <p:nvPr>
            <p:ph type="dt" sz="half" idx="10"/>
          </p:nvPr>
        </p:nvSpPr>
        <p:spPr/>
        <p:txBody>
          <a:bodyPr/>
          <a:lstStyle/>
          <a:p>
            <a:fld id="{BC2288E4-004C-4292-B98E-4F02D989FDB4}" type="datetimeFigureOut">
              <a:rPr lang="en-US" smtClean="0"/>
              <a:t>8/23/2023</a:t>
            </a:fld>
            <a:endParaRPr lang="en-US"/>
          </a:p>
        </p:txBody>
      </p:sp>
      <p:sp>
        <p:nvSpPr>
          <p:cNvPr id="5" name="Footer Placeholder 4">
            <a:extLst>
              <a:ext uri="{FF2B5EF4-FFF2-40B4-BE49-F238E27FC236}">
                <a16:creationId xmlns:a16="http://schemas.microsoft.com/office/drawing/2014/main" id="{20F5BA03-A9C8-4D32-97A1-8324DFC4D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A767F-176F-4A7C-8E02-85044D6C4F09}"/>
              </a:ext>
            </a:extLst>
          </p:cNvPr>
          <p:cNvSpPr>
            <a:spLocks noGrp="1"/>
          </p:cNvSpPr>
          <p:nvPr>
            <p:ph type="sldNum" sz="quarter" idx="12"/>
          </p:nvPr>
        </p:nvSpPr>
        <p:spPr/>
        <p:txBody>
          <a:bodyPr/>
          <a:lstStyle/>
          <a:p>
            <a:fld id="{798D8D09-DAAC-4286-A4DE-B897D4A24CAE}" type="slidenum">
              <a:rPr lang="en-US" smtClean="0"/>
              <a:t>‹#›</a:t>
            </a:fld>
            <a:endParaRPr lang="en-US"/>
          </a:p>
        </p:txBody>
      </p:sp>
    </p:spTree>
    <p:extLst>
      <p:ext uri="{BB962C8B-B14F-4D97-AF65-F5344CB8AC3E}">
        <p14:creationId xmlns:p14="http://schemas.microsoft.com/office/powerpoint/2010/main" val="277457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B59BC-DC8F-47D8-8F59-D2CC88FFF9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81B7A2-FD37-486D-9138-B51C21224D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0F3EB-32C0-417F-9DBF-0F85F26215ED}"/>
              </a:ext>
            </a:extLst>
          </p:cNvPr>
          <p:cNvSpPr>
            <a:spLocks noGrp="1"/>
          </p:cNvSpPr>
          <p:nvPr>
            <p:ph type="dt" sz="half" idx="10"/>
          </p:nvPr>
        </p:nvSpPr>
        <p:spPr/>
        <p:txBody>
          <a:bodyPr/>
          <a:lstStyle/>
          <a:p>
            <a:fld id="{BC2288E4-004C-4292-B98E-4F02D989FDB4}" type="datetimeFigureOut">
              <a:rPr lang="en-US" smtClean="0"/>
              <a:t>8/23/2023</a:t>
            </a:fld>
            <a:endParaRPr lang="en-US"/>
          </a:p>
        </p:txBody>
      </p:sp>
      <p:sp>
        <p:nvSpPr>
          <p:cNvPr id="5" name="Footer Placeholder 4">
            <a:extLst>
              <a:ext uri="{FF2B5EF4-FFF2-40B4-BE49-F238E27FC236}">
                <a16:creationId xmlns:a16="http://schemas.microsoft.com/office/drawing/2014/main" id="{FF5CB533-4351-4C6F-A5F4-F7F6CE337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D76E1-2A15-4F8C-B392-7103FCAB1C5C}"/>
              </a:ext>
            </a:extLst>
          </p:cNvPr>
          <p:cNvSpPr>
            <a:spLocks noGrp="1"/>
          </p:cNvSpPr>
          <p:nvPr>
            <p:ph type="sldNum" sz="quarter" idx="12"/>
          </p:nvPr>
        </p:nvSpPr>
        <p:spPr/>
        <p:txBody>
          <a:bodyPr/>
          <a:lstStyle/>
          <a:p>
            <a:fld id="{798D8D09-DAAC-4286-A4DE-B897D4A24CAE}" type="slidenum">
              <a:rPr lang="en-US" smtClean="0"/>
              <a:t>‹#›</a:t>
            </a:fld>
            <a:endParaRPr lang="en-US"/>
          </a:p>
        </p:txBody>
      </p:sp>
    </p:spTree>
    <p:extLst>
      <p:ext uri="{BB962C8B-B14F-4D97-AF65-F5344CB8AC3E}">
        <p14:creationId xmlns:p14="http://schemas.microsoft.com/office/powerpoint/2010/main" val="260587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0CE1-7767-4107-A232-D816D19D16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C2778F-805B-46DA-8E3F-46FC61FC1A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26909-001F-4701-A533-8A9AEDC4A8C5}"/>
              </a:ext>
            </a:extLst>
          </p:cNvPr>
          <p:cNvSpPr>
            <a:spLocks noGrp="1"/>
          </p:cNvSpPr>
          <p:nvPr>
            <p:ph type="dt" sz="half" idx="10"/>
          </p:nvPr>
        </p:nvSpPr>
        <p:spPr/>
        <p:txBody>
          <a:bodyPr/>
          <a:lstStyle/>
          <a:p>
            <a:fld id="{BC2288E4-004C-4292-B98E-4F02D989FDB4}" type="datetimeFigureOut">
              <a:rPr lang="en-US" smtClean="0"/>
              <a:t>8/23/2023</a:t>
            </a:fld>
            <a:endParaRPr lang="en-US"/>
          </a:p>
        </p:txBody>
      </p:sp>
      <p:sp>
        <p:nvSpPr>
          <p:cNvPr id="5" name="Footer Placeholder 4">
            <a:extLst>
              <a:ext uri="{FF2B5EF4-FFF2-40B4-BE49-F238E27FC236}">
                <a16:creationId xmlns:a16="http://schemas.microsoft.com/office/drawing/2014/main" id="{129443EC-20CC-468B-873F-CD53368AE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54CEF-1DD0-4D62-B2DC-38A76EE328C2}"/>
              </a:ext>
            </a:extLst>
          </p:cNvPr>
          <p:cNvSpPr>
            <a:spLocks noGrp="1"/>
          </p:cNvSpPr>
          <p:nvPr>
            <p:ph type="sldNum" sz="quarter" idx="12"/>
          </p:nvPr>
        </p:nvSpPr>
        <p:spPr/>
        <p:txBody>
          <a:bodyPr/>
          <a:lstStyle/>
          <a:p>
            <a:fld id="{798D8D09-DAAC-4286-A4DE-B897D4A24CAE}" type="slidenum">
              <a:rPr lang="en-US" smtClean="0"/>
              <a:t>‹#›</a:t>
            </a:fld>
            <a:endParaRPr lang="en-US"/>
          </a:p>
        </p:txBody>
      </p:sp>
    </p:spTree>
    <p:extLst>
      <p:ext uri="{BB962C8B-B14F-4D97-AF65-F5344CB8AC3E}">
        <p14:creationId xmlns:p14="http://schemas.microsoft.com/office/powerpoint/2010/main" val="237901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7AF8-7D69-4D95-AB94-1615DD2EEE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EC3F9D-6060-4258-8F00-F859282DF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AC2E47-CA61-4E3D-B0D3-CEEC9357DF7D}"/>
              </a:ext>
            </a:extLst>
          </p:cNvPr>
          <p:cNvSpPr>
            <a:spLocks noGrp="1"/>
          </p:cNvSpPr>
          <p:nvPr>
            <p:ph type="dt" sz="half" idx="10"/>
          </p:nvPr>
        </p:nvSpPr>
        <p:spPr/>
        <p:txBody>
          <a:bodyPr/>
          <a:lstStyle/>
          <a:p>
            <a:fld id="{BC2288E4-004C-4292-B98E-4F02D989FDB4}" type="datetimeFigureOut">
              <a:rPr lang="en-US" smtClean="0"/>
              <a:t>8/23/2023</a:t>
            </a:fld>
            <a:endParaRPr lang="en-US"/>
          </a:p>
        </p:txBody>
      </p:sp>
      <p:sp>
        <p:nvSpPr>
          <p:cNvPr id="5" name="Footer Placeholder 4">
            <a:extLst>
              <a:ext uri="{FF2B5EF4-FFF2-40B4-BE49-F238E27FC236}">
                <a16:creationId xmlns:a16="http://schemas.microsoft.com/office/drawing/2014/main" id="{9BEFBC32-A277-4FFA-A2D0-1F47F9AEF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EBA05-CD9A-4102-B0A8-D5784C4D9EC3}"/>
              </a:ext>
            </a:extLst>
          </p:cNvPr>
          <p:cNvSpPr>
            <a:spLocks noGrp="1"/>
          </p:cNvSpPr>
          <p:nvPr>
            <p:ph type="sldNum" sz="quarter" idx="12"/>
          </p:nvPr>
        </p:nvSpPr>
        <p:spPr/>
        <p:txBody>
          <a:bodyPr/>
          <a:lstStyle/>
          <a:p>
            <a:fld id="{798D8D09-DAAC-4286-A4DE-B897D4A24CAE}" type="slidenum">
              <a:rPr lang="en-US" smtClean="0"/>
              <a:t>‹#›</a:t>
            </a:fld>
            <a:endParaRPr lang="en-US"/>
          </a:p>
        </p:txBody>
      </p:sp>
    </p:spTree>
    <p:extLst>
      <p:ext uri="{BB962C8B-B14F-4D97-AF65-F5344CB8AC3E}">
        <p14:creationId xmlns:p14="http://schemas.microsoft.com/office/powerpoint/2010/main" val="281616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FB9A-A8F5-49F9-9EB4-C59263DA27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274E3-B861-4AF6-A62F-05A3D279B9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657ECE-41AB-44EC-AA76-BA873C7492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B87E65-53F0-4BA6-AA4A-E0E2B62CC897}"/>
              </a:ext>
            </a:extLst>
          </p:cNvPr>
          <p:cNvSpPr>
            <a:spLocks noGrp="1"/>
          </p:cNvSpPr>
          <p:nvPr>
            <p:ph type="dt" sz="half" idx="10"/>
          </p:nvPr>
        </p:nvSpPr>
        <p:spPr/>
        <p:txBody>
          <a:bodyPr/>
          <a:lstStyle/>
          <a:p>
            <a:fld id="{BC2288E4-004C-4292-B98E-4F02D989FDB4}" type="datetimeFigureOut">
              <a:rPr lang="en-US" smtClean="0"/>
              <a:t>8/23/2023</a:t>
            </a:fld>
            <a:endParaRPr lang="en-US"/>
          </a:p>
        </p:txBody>
      </p:sp>
      <p:sp>
        <p:nvSpPr>
          <p:cNvPr id="6" name="Footer Placeholder 5">
            <a:extLst>
              <a:ext uri="{FF2B5EF4-FFF2-40B4-BE49-F238E27FC236}">
                <a16:creationId xmlns:a16="http://schemas.microsoft.com/office/drawing/2014/main" id="{B7BDF02D-CCAD-4C10-B5A4-5374CC682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3F915-1727-4496-B6BA-64F05560D857}"/>
              </a:ext>
            </a:extLst>
          </p:cNvPr>
          <p:cNvSpPr>
            <a:spLocks noGrp="1"/>
          </p:cNvSpPr>
          <p:nvPr>
            <p:ph type="sldNum" sz="quarter" idx="12"/>
          </p:nvPr>
        </p:nvSpPr>
        <p:spPr/>
        <p:txBody>
          <a:bodyPr/>
          <a:lstStyle/>
          <a:p>
            <a:fld id="{798D8D09-DAAC-4286-A4DE-B897D4A24CAE}" type="slidenum">
              <a:rPr lang="en-US" smtClean="0"/>
              <a:t>‹#›</a:t>
            </a:fld>
            <a:endParaRPr lang="en-US"/>
          </a:p>
        </p:txBody>
      </p:sp>
    </p:spTree>
    <p:extLst>
      <p:ext uri="{BB962C8B-B14F-4D97-AF65-F5344CB8AC3E}">
        <p14:creationId xmlns:p14="http://schemas.microsoft.com/office/powerpoint/2010/main" val="31324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1A3-2AC8-464F-9987-759B45CF38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6AE86E-AF5F-419A-B940-611E2EDB3B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4CCD75-C8F5-4B24-9C1A-1DC51A4882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341ED7-CD78-432B-B740-B7F1461E81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2C66CB-F5EF-4714-90C7-31F64C9074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893C88-4AD5-4035-9367-341B1864E1CB}"/>
              </a:ext>
            </a:extLst>
          </p:cNvPr>
          <p:cNvSpPr>
            <a:spLocks noGrp="1"/>
          </p:cNvSpPr>
          <p:nvPr>
            <p:ph type="dt" sz="half" idx="10"/>
          </p:nvPr>
        </p:nvSpPr>
        <p:spPr/>
        <p:txBody>
          <a:bodyPr/>
          <a:lstStyle/>
          <a:p>
            <a:fld id="{BC2288E4-004C-4292-B98E-4F02D989FDB4}" type="datetimeFigureOut">
              <a:rPr lang="en-US" smtClean="0"/>
              <a:t>8/23/2023</a:t>
            </a:fld>
            <a:endParaRPr lang="en-US"/>
          </a:p>
        </p:txBody>
      </p:sp>
      <p:sp>
        <p:nvSpPr>
          <p:cNvPr id="8" name="Footer Placeholder 7">
            <a:extLst>
              <a:ext uri="{FF2B5EF4-FFF2-40B4-BE49-F238E27FC236}">
                <a16:creationId xmlns:a16="http://schemas.microsoft.com/office/drawing/2014/main" id="{7DE85E9B-9194-4CF4-A517-223D75D0B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4C943F-6A0D-4386-92D5-E2732A85DEDB}"/>
              </a:ext>
            </a:extLst>
          </p:cNvPr>
          <p:cNvSpPr>
            <a:spLocks noGrp="1"/>
          </p:cNvSpPr>
          <p:nvPr>
            <p:ph type="sldNum" sz="quarter" idx="12"/>
          </p:nvPr>
        </p:nvSpPr>
        <p:spPr/>
        <p:txBody>
          <a:bodyPr/>
          <a:lstStyle/>
          <a:p>
            <a:fld id="{798D8D09-DAAC-4286-A4DE-B897D4A24CAE}" type="slidenum">
              <a:rPr lang="en-US" smtClean="0"/>
              <a:t>‹#›</a:t>
            </a:fld>
            <a:endParaRPr lang="en-US"/>
          </a:p>
        </p:txBody>
      </p:sp>
    </p:spTree>
    <p:extLst>
      <p:ext uri="{BB962C8B-B14F-4D97-AF65-F5344CB8AC3E}">
        <p14:creationId xmlns:p14="http://schemas.microsoft.com/office/powerpoint/2010/main" val="403665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DDA7-A033-467E-AB38-D922490709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8A208F-1AAC-4711-B4D7-CE1A8F07DC9A}"/>
              </a:ext>
            </a:extLst>
          </p:cNvPr>
          <p:cNvSpPr>
            <a:spLocks noGrp="1"/>
          </p:cNvSpPr>
          <p:nvPr>
            <p:ph type="dt" sz="half" idx="10"/>
          </p:nvPr>
        </p:nvSpPr>
        <p:spPr/>
        <p:txBody>
          <a:bodyPr/>
          <a:lstStyle/>
          <a:p>
            <a:fld id="{BC2288E4-004C-4292-B98E-4F02D989FDB4}" type="datetimeFigureOut">
              <a:rPr lang="en-US" smtClean="0"/>
              <a:t>8/23/2023</a:t>
            </a:fld>
            <a:endParaRPr lang="en-US"/>
          </a:p>
        </p:txBody>
      </p:sp>
      <p:sp>
        <p:nvSpPr>
          <p:cNvPr id="4" name="Footer Placeholder 3">
            <a:extLst>
              <a:ext uri="{FF2B5EF4-FFF2-40B4-BE49-F238E27FC236}">
                <a16:creationId xmlns:a16="http://schemas.microsoft.com/office/drawing/2014/main" id="{776C013B-AFFA-4AC0-9D68-1329C3D5A4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0567D8-AA56-40F1-8B50-17C032EFA540}"/>
              </a:ext>
            </a:extLst>
          </p:cNvPr>
          <p:cNvSpPr>
            <a:spLocks noGrp="1"/>
          </p:cNvSpPr>
          <p:nvPr>
            <p:ph type="sldNum" sz="quarter" idx="12"/>
          </p:nvPr>
        </p:nvSpPr>
        <p:spPr/>
        <p:txBody>
          <a:bodyPr/>
          <a:lstStyle/>
          <a:p>
            <a:fld id="{798D8D09-DAAC-4286-A4DE-B897D4A24CAE}" type="slidenum">
              <a:rPr lang="en-US" smtClean="0"/>
              <a:t>‹#›</a:t>
            </a:fld>
            <a:endParaRPr lang="en-US"/>
          </a:p>
        </p:txBody>
      </p:sp>
    </p:spTree>
    <p:extLst>
      <p:ext uri="{BB962C8B-B14F-4D97-AF65-F5344CB8AC3E}">
        <p14:creationId xmlns:p14="http://schemas.microsoft.com/office/powerpoint/2010/main" val="300081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13C76-1EC6-4AC7-9705-BEC355B565DE}"/>
              </a:ext>
            </a:extLst>
          </p:cNvPr>
          <p:cNvSpPr>
            <a:spLocks noGrp="1"/>
          </p:cNvSpPr>
          <p:nvPr>
            <p:ph type="dt" sz="half" idx="10"/>
          </p:nvPr>
        </p:nvSpPr>
        <p:spPr/>
        <p:txBody>
          <a:bodyPr/>
          <a:lstStyle/>
          <a:p>
            <a:fld id="{BC2288E4-004C-4292-B98E-4F02D989FDB4}" type="datetimeFigureOut">
              <a:rPr lang="en-US" smtClean="0"/>
              <a:t>8/23/2023</a:t>
            </a:fld>
            <a:endParaRPr lang="en-US"/>
          </a:p>
        </p:txBody>
      </p:sp>
      <p:sp>
        <p:nvSpPr>
          <p:cNvPr id="3" name="Footer Placeholder 2">
            <a:extLst>
              <a:ext uri="{FF2B5EF4-FFF2-40B4-BE49-F238E27FC236}">
                <a16:creationId xmlns:a16="http://schemas.microsoft.com/office/drawing/2014/main" id="{AFC7B02C-575A-4706-91BC-988252538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EAE9FA-6603-4DFE-9542-17E369EB75CF}"/>
              </a:ext>
            </a:extLst>
          </p:cNvPr>
          <p:cNvSpPr>
            <a:spLocks noGrp="1"/>
          </p:cNvSpPr>
          <p:nvPr>
            <p:ph type="sldNum" sz="quarter" idx="12"/>
          </p:nvPr>
        </p:nvSpPr>
        <p:spPr/>
        <p:txBody>
          <a:bodyPr/>
          <a:lstStyle/>
          <a:p>
            <a:fld id="{798D8D09-DAAC-4286-A4DE-B897D4A24CAE}" type="slidenum">
              <a:rPr lang="en-US" smtClean="0"/>
              <a:t>‹#›</a:t>
            </a:fld>
            <a:endParaRPr lang="en-US"/>
          </a:p>
        </p:txBody>
      </p:sp>
    </p:spTree>
    <p:extLst>
      <p:ext uri="{BB962C8B-B14F-4D97-AF65-F5344CB8AC3E}">
        <p14:creationId xmlns:p14="http://schemas.microsoft.com/office/powerpoint/2010/main" val="16617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B6F7-BB7D-4FF0-AEB4-149A84D346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B53888-6C0C-4DB0-B863-36308A9FCB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50B6C3-2E0E-42D0-9376-92DB6B98A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DA8BE6-591E-46B2-B7A4-890BB59BC92C}"/>
              </a:ext>
            </a:extLst>
          </p:cNvPr>
          <p:cNvSpPr>
            <a:spLocks noGrp="1"/>
          </p:cNvSpPr>
          <p:nvPr>
            <p:ph type="dt" sz="half" idx="10"/>
          </p:nvPr>
        </p:nvSpPr>
        <p:spPr/>
        <p:txBody>
          <a:bodyPr/>
          <a:lstStyle/>
          <a:p>
            <a:fld id="{BC2288E4-004C-4292-B98E-4F02D989FDB4}" type="datetimeFigureOut">
              <a:rPr lang="en-US" smtClean="0"/>
              <a:t>8/23/2023</a:t>
            </a:fld>
            <a:endParaRPr lang="en-US"/>
          </a:p>
        </p:txBody>
      </p:sp>
      <p:sp>
        <p:nvSpPr>
          <p:cNvPr id="6" name="Footer Placeholder 5">
            <a:extLst>
              <a:ext uri="{FF2B5EF4-FFF2-40B4-BE49-F238E27FC236}">
                <a16:creationId xmlns:a16="http://schemas.microsoft.com/office/drawing/2014/main" id="{81F7700D-3E51-4AEC-942A-F0F838E28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CF3C5-AE34-4395-BCE8-E4373B4DF890}"/>
              </a:ext>
            </a:extLst>
          </p:cNvPr>
          <p:cNvSpPr>
            <a:spLocks noGrp="1"/>
          </p:cNvSpPr>
          <p:nvPr>
            <p:ph type="sldNum" sz="quarter" idx="12"/>
          </p:nvPr>
        </p:nvSpPr>
        <p:spPr/>
        <p:txBody>
          <a:bodyPr/>
          <a:lstStyle/>
          <a:p>
            <a:fld id="{798D8D09-DAAC-4286-A4DE-B897D4A24CAE}" type="slidenum">
              <a:rPr lang="en-US" smtClean="0"/>
              <a:t>‹#›</a:t>
            </a:fld>
            <a:endParaRPr lang="en-US"/>
          </a:p>
        </p:txBody>
      </p:sp>
    </p:spTree>
    <p:extLst>
      <p:ext uri="{BB962C8B-B14F-4D97-AF65-F5344CB8AC3E}">
        <p14:creationId xmlns:p14="http://schemas.microsoft.com/office/powerpoint/2010/main" val="315042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EB21-6D03-4A3E-9897-0F865245CA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87A612-8888-49C2-96F9-D2076976DB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C673DA-CDB7-4B17-BB47-5B4C2BAC5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E89DE2-AA71-4174-86A1-8D71AA2B48E7}"/>
              </a:ext>
            </a:extLst>
          </p:cNvPr>
          <p:cNvSpPr>
            <a:spLocks noGrp="1"/>
          </p:cNvSpPr>
          <p:nvPr>
            <p:ph type="dt" sz="half" idx="10"/>
          </p:nvPr>
        </p:nvSpPr>
        <p:spPr/>
        <p:txBody>
          <a:bodyPr/>
          <a:lstStyle/>
          <a:p>
            <a:fld id="{BC2288E4-004C-4292-B98E-4F02D989FDB4}" type="datetimeFigureOut">
              <a:rPr lang="en-US" smtClean="0"/>
              <a:t>8/23/2023</a:t>
            </a:fld>
            <a:endParaRPr lang="en-US"/>
          </a:p>
        </p:txBody>
      </p:sp>
      <p:sp>
        <p:nvSpPr>
          <p:cNvPr id="6" name="Footer Placeholder 5">
            <a:extLst>
              <a:ext uri="{FF2B5EF4-FFF2-40B4-BE49-F238E27FC236}">
                <a16:creationId xmlns:a16="http://schemas.microsoft.com/office/drawing/2014/main" id="{8CDE660D-827E-41CE-9D12-B0414A247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648904-8927-4FD7-A16A-1D12A7E2550D}"/>
              </a:ext>
            </a:extLst>
          </p:cNvPr>
          <p:cNvSpPr>
            <a:spLocks noGrp="1"/>
          </p:cNvSpPr>
          <p:nvPr>
            <p:ph type="sldNum" sz="quarter" idx="12"/>
          </p:nvPr>
        </p:nvSpPr>
        <p:spPr/>
        <p:txBody>
          <a:bodyPr/>
          <a:lstStyle/>
          <a:p>
            <a:fld id="{798D8D09-DAAC-4286-A4DE-B897D4A24CAE}" type="slidenum">
              <a:rPr lang="en-US" smtClean="0"/>
              <a:t>‹#›</a:t>
            </a:fld>
            <a:endParaRPr lang="en-US"/>
          </a:p>
        </p:txBody>
      </p:sp>
    </p:spTree>
    <p:extLst>
      <p:ext uri="{BB962C8B-B14F-4D97-AF65-F5344CB8AC3E}">
        <p14:creationId xmlns:p14="http://schemas.microsoft.com/office/powerpoint/2010/main" val="321172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798E9E-B6A5-449B-8B87-A52AF2F1B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AF9444-FD1D-494C-8513-3C4634507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FAAAC-27B1-4DD3-869F-BBEC5D59EA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288E4-004C-4292-B98E-4F02D989FDB4}" type="datetimeFigureOut">
              <a:rPr lang="en-US" smtClean="0"/>
              <a:t>8/23/2023</a:t>
            </a:fld>
            <a:endParaRPr lang="en-US"/>
          </a:p>
        </p:txBody>
      </p:sp>
      <p:sp>
        <p:nvSpPr>
          <p:cNvPr id="5" name="Footer Placeholder 4">
            <a:extLst>
              <a:ext uri="{FF2B5EF4-FFF2-40B4-BE49-F238E27FC236}">
                <a16:creationId xmlns:a16="http://schemas.microsoft.com/office/drawing/2014/main" id="{D403794B-17EA-4916-9758-F9CB917BA7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3C729-0A0C-4583-B674-38A1E038FA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D8D09-DAAC-4286-A4DE-B897D4A24CAE}" type="slidenum">
              <a:rPr lang="en-US" smtClean="0"/>
              <a:t>‹#›</a:t>
            </a:fld>
            <a:endParaRPr lang="en-US"/>
          </a:p>
        </p:txBody>
      </p:sp>
    </p:spTree>
    <p:extLst>
      <p:ext uri="{BB962C8B-B14F-4D97-AF65-F5344CB8AC3E}">
        <p14:creationId xmlns:p14="http://schemas.microsoft.com/office/powerpoint/2010/main" val="263074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pass.va/content/dam/scienzesociali/pdf/acta14/acta14-hittinger.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5ECD-12E4-4841-90B7-4CE424017873}"/>
              </a:ext>
            </a:extLst>
          </p:cNvPr>
          <p:cNvSpPr>
            <a:spLocks noGrp="1"/>
          </p:cNvSpPr>
          <p:nvPr>
            <p:ph type="ctrTitle"/>
          </p:nvPr>
        </p:nvSpPr>
        <p:spPr/>
        <p:txBody>
          <a:bodyPr/>
          <a:lstStyle/>
          <a:p>
            <a:r>
              <a:rPr lang="en-US" dirty="0"/>
              <a:t>Economy, Divine and Human</a:t>
            </a:r>
          </a:p>
        </p:txBody>
      </p:sp>
      <p:sp>
        <p:nvSpPr>
          <p:cNvPr id="3" name="Subtitle 2">
            <a:extLst>
              <a:ext uri="{FF2B5EF4-FFF2-40B4-BE49-F238E27FC236}">
                <a16:creationId xmlns:a16="http://schemas.microsoft.com/office/drawing/2014/main" id="{D924431B-C88C-4FBE-B8EF-22D620AC583A}"/>
              </a:ext>
            </a:extLst>
          </p:cNvPr>
          <p:cNvSpPr>
            <a:spLocks noGrp="1"/>
          </p:cNvSpPr>
          <p:nvPr>
            <p:ph type="subTitle" idx="1"/>
          </p:nvPr>
        </p:nvSpPr>
        <p:spPr/>
        <p:txBody>
          <a:bodyPr>
            <a:normAutofit lnSpcReduction="10000"/>
          </a:bodyPr>
          <a:lstStyle/>
          <a:p>
            <a:r>
              <a:rPr lang="en-US" dirty="0"/>
              <a:t>Professor Kirk Doran</a:t>
            </a:r>
          </a:p>
          <a:p>
            <a:endParaRPr lang="en-US" dirty="0"/>
          </a:p>
          <a:p>
            <a:r>
              <a:rPr lang="en-US" dirty="0"/>
              <a:t>Lecture 1: Wednesday, August 23, 2023</a:t>
            </a:r>
          </a:p>
          <a:p>
            <a:r>
              <a:rPr lang="en-US" dirty="0"/>
              <a:t>Introduction</a:t>
            </a:r>
          </a:p>
        </p:txBody>
      </p:sp>
    </p:spTree>
    <p:extLst>
      <p:ext uri="{BB962C8B-B14F-4D97-AF65-F5344CB8AC3E}">
        <p14:creationId xmlns:p14="http://schemas.microsoft.com/office/powerpoint/2010/main" val="2294701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0419-3EF0-4E42-A9D0-07672E15AE1A}"/>
              </a:ext>
            </a:extLst>
          </p:cNvPr>
          <p:cNvSpPr>
            <a:spLocks noGrp="1"/>
          </p:cNvSpPr>
          <p:nvPr>
            <p:ph type="title"/>
          </p:nvPr>
        </p:nvSpPr>
        <p:spPr/>
        <p:txBody>
          <a:bodyPr/>
          <a:lstStyle/>
          <a:p>
            <a:r>
              <a:rPr lang="en-US" dirty="0"/>
              <a:t>Authoritative sources?</a:t>
            </a:r>
          </a:p>
        </p:txBody>
      </p:sp>
      <p:sp>
        <p:nvSpPr>
          <p:cNvPr id="3" name="Content Placeholder 2">
            <a:extLst>
              <a:ext uri="{FF2B5EF4-FFF2-40B4-BE49-F238E27FC236}">
                <a16:creationId xmlns:a16="http://schemas.microsoft.com/office/drawing/2014/main" id="{2577B8F3-07A7-47D1-B29B-9E79676DEB25}"/>
              </a:ext>
            </a:extLst>
          </p:cNvPr>
          <p:cNvSpPr>
            <a:spLocks noGrp="1"/>
          </p:cNvSpPr>
          <p:nvPr>
            <p:ph idx="1"/>
          </p:nvPr>
        </p:nvSpPr>
        <p:spPr/>
        <p:txBody>
          <a:bodyPr/>
          <a:lstStyle/>
          <a:p>
            <a:r>
              <a:rPr lang="en-US" dirty="0"/>
              <a:t>When you try to solve this problem by going to authoritative sources, such as the set of Social Encyclicals, letters which Popes have sent out to the Bishops, the Church, and the world periodically since 1891, we get to this problem. . .</a:t>
            </a:r>
          </a:p>
        </p:txBody>
      </p:sp>
    </p:spTree>
    <p:extLst>
      <p:ext uri="{BB962C8B-B14F-4D97-AF65-F5344CB8AC3E}">
        <p14:creationId xmlns:p14="http://schemas.microsoft.com/office/powerpoint/2010/main" val="424039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ED4CD5-929D-47A8-8A29-F7A678487930}"/>
              </a:ext>
            </a:extLst>
          </p:cNvPr>
          <p:cNvSpPr>
            <a:spLocks noGrp="1"/>
          </p:cNvSpPr>
          <p:nvPr>
            <p:ph type="title"/>
          </p:nvPr>
        </p:nvSpPr>
        <p:spPr/>
        <p:txBody>
          <a:bodyPr/>
          <a:lstStyle/>
          <a:p>
            <a:r>
              <a:rPr lang="en-US" dirty="0"/>
              <a:t>The Encyclicals are hard to read</a:t>
            </a:r>
          </a:p>
        </p:txBody>
      </p:sp>
      <p:sp>
        <p:nvSpPr>
          <p:cNvPr id="10" name="Content Placeholder 9">
            <a:extLst>
              <a:ext uri="{FF2B5EF4-FFF2-40B4-BE49-F238E27FC236}">
                <a16:creationId xmlns:a16="http://schemas.microsoft.com/office/drawing/2014/main" id="{930BACB8-2BDC-43D3-BD22-9057FF99B415}"/>
              </a:ext>
            </a:extLst>
          </p:cNvPr>
          <p:cNvSpPr>
            <a:spLocks noGrp="1"/>
          </p:cNvSpPr>
          <p:nvPr>
            <p:ph sz="half" idx="1"/>
          </p:nvPr>
        </p:nvSpPr>
        <p:spPr>
          <a:xfrm>
            <a:off x="838199" y="1825625"/>
            <a:ext cx="6885374" cy="4351338"/>
          </a:xfrm>
        </p:spPr>
        <p:txBody>
          <a:bodyPr>
            <a:normAutofit fontScale="92500" lnSpcReduction="20000"/>
          </a:bodyPr>
          <a:lstStyle/>
          <a:p>
            <a:r>
              <a:rPr lang="en-US" dirty="0"/>
              <a:t>In order to be genuine, development must be achieved within the framework of solidarity and freedom, without ever sacrificing either of them under whatever pretext. The moral character of development and its necessary promotion are emphasized when the most rigorous respect is given to all the demands deriving from the order of truth and good proper to the human person. Furthermore the Christian who is taught to see that man is the image of God, called to share in the truth and the good which is God himself, does not understand a commitment to development and its application which excludes regard and respect for the unique dignity of this "image.“ – John Paul II, </a:t>
            </a:r>
            <a:r>
              <a:rPr lang="en-US" dirty="0" err="1"/>
              <a:t>Sol.Rei.Soc</a:t>
            </a:r>
            <a:r>
              <a:rPr lang="en-US" dirty="0"/>
              <a:t>., 33</a:t>
            </a:r>
          </a:p>
        </p:txBody>
      </p:sp>
      <p:pic>
        <p:nvPicPr>
          <p:cNvPr id="13" name="Content Placeholder 12">
            <a:extLst>
              <a:ext uri="{FF2B5EF4-FFF2-40B4-BE49-F238E27FC236}">
                <a16:creationId xmlns:a16="http://schemas.microsoft.com/office/drawing/2014/main" id="{E0D49709-756A-4EF7-8368-DC8E92612CB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82374" y="1825625"/>
            <a:ext cx="2963924" cy="4351338"/>
          </a:xfrm>
        </p:spPr>
      </p:pic>
    </p:spTree>
    <p:extLst>
      <p:ext uri="{BB962C8B-B14F-4D97-AF65-F5344CB8AC3E}">
        <p14:creationId xmlns:p14="http://schemas.microsoft.com/office/powerpoint/2010/main" val="139116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EFCD-8065-4309-A1B1-B14063FF383F}"/>
              </a:ext>
            </a:extLst>
          </p:cNvPr>
          <p:cNvSpPr>
            <a:spLocks noGrp="1"/>
          </p:cNvSpPr>
          <p:nvPr>
            <p:ph type="title"/>
          </p:nvPr>
        </p:nvSpPr>
        <p:spPr/>
        <p:txBody>
          <a:bodyPr/>
          <a:lstStyle/>
          <a:p>
            <a:r>
              <a:rPr lang="en-US" dirty="0"/>
              <a:t>More questions than answers</a:t>
            </a:r>
          </a:p>
        </p:txBody>
      </p:sp>
      <p:sp>
        <p:nvSpPr>
          <p:cNvPr id="3" name="Content Placeholder 2">
            <a:extLst>
              <a:ext uri="{FF2B5EF4-FFF2-40B4-BE49-F238E27FC236}">
                <a16:creationId xmlns:a16="http://schemas.microsoft.com/office/drawing/2014/main" id="{E1B7CAD2-C749-4C3C-BE7E-39D4FACC4B0D}"/>
              </a:ext>
            </a:extLst>
          </p:cNvPr>
          <p:cNvSpPr>
            <a:spLocks noGrp="1"/>
          </p:cNvSpPr>
          <p:nvPr>
            <p:ph idx="1"/>
          </p:nvPr>
        </p:nvSpPr>
        <p:spPr/>
        <p:txBody>
          <a:bodyPr/>
          <a:lstStyle/>
          <a:p>
            <a:r>
              <a:rPr lang="en-US" dirty="0"/>
              <a:t>What do we mean by development?</a:t>
            </a:r>
          </a:p>
          <a:p>
            <a:r>
              <a:rPr lang="en-US" dirty="0"/>
              <a:t>What do we mean by freedom?</a:t>
            </a:r>
          </a:p>
          <a:p>
            <a:r>
              <a:rPr lang="en-US" dirty="0"/>
              <a:t>What do we mean by solidarity?</a:t>
            </a:r>
          </a:p>
          <a:p>
            <a:r>
              <a:rPr lang="en-US" dirty="0"/>
              <a:t>Who is God?</a:t>
            </a:r>
          </a:p>
          <a:p>
            <a:r>
              <a:rPr lang="en-US" dirty="0"/>
              <a:t>Who is Man?</a:t>
            </a:r>
          </a:p>
          <a:p>
            <a:r>
              <a:rPr lang="en-US" dirty="0"/>
              <a:t>Why is he in the Image of God?</a:t>
            </a:r>
          </a:p>
          <a:p>
            <a:r>
              <a:rPr lang="en-US" dirty="0"/>
              <a:t>What is the Church?</a:t>
            </a:r>
          </a:p>
          <a:p>
            <a:r>
              <a:rPr lang="en-US" dirty="0"/>
              <a:t>What is the order of truth and good?</a:t>
            </a:r>
          </a:p>
        </p:txBody>
      </p:sp>
    </p:spTree>
    <p:extLst>
      <p:ext uri="{BB962C8B-B14F-4D97-AF65-F5344CB8AC3E}">
        <p14:creationId xmlns:p14="http://schemas.microsoft.com/office/powerpoint/2010/main" val="1709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8DCF-BFEB-49B0-BD95-036EE9E77053}"/>
              </a:ext>
            </a:extLst>
          </p:cNvPr>
          <p:cNvSpPr>
            <a:spLocks noGrp="1"/>
          </p:cNvSpPr>
          <p:nvPr>
            <p:ph type="title"/>
          </p:nvPr>
        </p:nvSpPr>
        <p:spPr/>
        <p:txBody>
          <a:bodyPr/>
          <a:lstStyle/>
          <a:p>
            <a:r>
              <a:rPr lang="en-US" dirty="0"/>
              <a:t>How can we contribute to this debate?</a:t>
            </a:r>
          </a:p>
        </p:txBody>
      </p:sp>
      <p:sp>
        <p:nvSpPr>
          <p:cNvPr id="3" name="Content Placeholder 2">
            <a:extLst>
              <a:ext uri="{FF2B5EF4-FFF2-40B4-BE49-F238E27FC236}">
                <a16:creationId xmlns:a16="http://schemas.microsoft.com/office/drawing/2014/main" id="{B8B50D4C-AF38-4EA9-AA58-B13AF977870C}"/>
              </a:ext>
            </a:extLst>
          </p:cNvPr>
          <p:cNvSpPr>
            <a:spLocks noGrp="1"/>
          </p:cNvSpPr>
          <p:nvPr>
            <p:ph idx="1"/>
          </p:nvPr>
        </p:nvSpPr>
        <p:spPr/>
        <p:txBody>
          <a:bodyPr/>
          <a:lstStyle/>
          <a:p>
            <a:r>
              <a:rPr lang="en-US" dirty="0"/>
              <a:t>People read writing like this, and they start to argue.</a:t>
            </a:r>
          </a:p>
          <a:p>
            <a:r>
              <a:rPr lang="en-US" dirty="0"/>
              <a:t>When we attempt to engage this conversation, we find that we’re entering an ongoing debate, with established sides.</a:t>
            </a:r>
          </a:p>
          <a:p>
            <a:r>
              <a:rPr lang="en-US" dirty="0"/>
              <a:t>Furthermore, even if we’re people of good will, we inevitably find that this is an intractable debate, and hence hard to contribute to.</a:t>
            </a:r>
          </a:p>
          <a:p>
            <a:r>
              <a:rPr lang="en-US" dirty="0"/>
              <a:t>To figure out how we could improve the conversation, we must ask:</a:t>
            </a:r>
          </a:p>
          <a:p>
            <a:r>
              <a:rPr lang="en-US" dirty="0"/>
              <a:t>Why do intractable debates typically happen?</a:t>
            </a:r>
          </a:p>
        </p:txBody>
      </p:sp>
    </p:spTree>
    <p:extLst>
      <p:ext uri="{BB962C8B-B14F-4D97-AF65-F5344CB8AC3E}">
        <p14:creationId xmlns:p14="http://schemas.microsoft.com/office/powerpoint/2010/main" val="2514402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1333-82CA-4F3A-AA89-760AF5DBEB89}"/>
              </a:ext>
            </a:extLst>
          </p:cNvPr>
          <p:cNvSpPr>
            <a:spLocks noGrp="1"/>
          </p:cNvSpPr>
          <p:nvPr>
            <p:ph type="title"/>
          </p:nvPr>
        </p:nvSpPr>
        <p:spPr/>
        <p:txBody>
          <a:bodyPr/>
          <a:lstStyle/>
          <a:p>
            <a:r>
              <a:rPr lang="en-US" dirty="0"/>
              <a:t>How can we contribute to this debate?</a:t>
            </a:r>
          </a:p>
        </p:txBody>
      </p:sp>
      <p:sp>
        <p:nvSpPr>
          <p:cNvPr id="3" name="Content Placeholder 2">
            <a:extLst>
              <a:ext uri="{FF2B5EF4-FFF2-40B4-BE49-F238E27FC236}">
                <a16:creationId xmlns:a16="http://schemas.microsoft.com/office/drawing/2014/main" id="{22A27B52-DF7D-46F5-A41E-C3546B273A0B}"/>
              </a:ext>
            </a:extLst>
          </p:cNvPr>
          <p:cNvSpPr>
            <a:spLocks noGrp="1"/>
          </p:cNvSpPr>
          <p:nvPr>
            <p:ph idx="1"/>
          </p:nvPr>
        </p:nvSpPr>
        <p:spPr/>
        <p:txBody>
          <a:bodyPr/>
          <a:lstStyle/>
          <a:p>
            <a:r>
              <a:rPr lang="en-US" dirty="0"/>
              <a:t>“Most debates depend on an attempt (by one or both sides) at over-simplification; and I do not suppose that this debate is an exception.” – J.R.R. Tolkien “On Fairy Stories”</a:t>
            </a:r>
          </a:p>
        </p:txBody>
      </p:sp>
    </p:spTree>
    <p:extLst>
      <p:ext uri="{BB962C8B-B14F-4D97-AF65-F5344CB8AC3E}">
        <p14:creationId xmlns:p14="http://schemas.microsoft.com/office/powerpoint/2010/main" val="133723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1333-82CA-4F3A-AA89-760AF5DBEB89}"/>
              </a:ext>
            </a:extLst>
          </p:cNvPr>
          <p:cNvSpPr>
            <a:spLocks noGrp="1"/>
          </p:cNvSpPr>
          <p:nvPr>
            <p:ph type="title"/>
          </p:nvPr>
        </p:nvSpPr>
        <p:spPr/>
        <p:txBody>
          <a:bodyPr/>
          <a:lstStyle/>
          <a:p>
            <a:r>
              <a:rPr lang="en-US" dirty="0"/>
              <a:t>How can we contribute to this debate?</a:t>
            </a:r>
          </a:p>
        </p:txBody>
      </p:sp>
      <p:sp>
        <p:nvSpPr>
          <p:cNvPr id="3" name="Content Placeholder 2">
            <a:extLst>
              <a:ext uri="{FF2B5EF4-FFF2-40B4-BE49-F238E27FC236}">
                <a16:creationId xmlns:a16="http://schemas.microsoft.com/office/drawing/2014/main" id="{22A27B52-DF7D-46F5-A41E-C3546B273A0B}"/>
              </a:ext>
            </a:extLst>
          </p:cNvPr>
          <p:cNvSpPr>
            <a:spLocks noGrp="1"/>
          </p:cNvSpPr>
          <p:nvPr>
            <p:ph idx="1"/>
          </p:nvPr>
        </p:nvSpPr>
        <p:spPr/>
        <p:txBody>
          <a:bodyPr/>
          <a:lstStyle/>
          <a:p>
            <a:r>
              <a:rPr lang="en-US" dirty="0"/>
              <a:t>“Most debates depend on an attempt (by one or both sides) at over-simplification; and I do not suppose that this debate is an exception.” – J.R.R. Tolkien “On Fairy Stories”</a:t>
            </a:r>
          </a:p>
          <a:p>
            <a:r>
              <a:rPr lang="en-US" dirty="0"/>
              <a:t>Why might people have a tendency to over-simplify when talking about the Church and the Economy?</a:t>
            </a:r>
          </a:p>
        </p:txBody>
      </p:sp>
    </p:spTree>
    <p:extLst>
      <p:ext uri="{BB962C8B-B14F-4D97-AF65-F5344CB8AC3E}">
        <p14:creationId xmlns:p14="http://schemas.microsoft.com/office/powerpoint/2010/main" val="786229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1333-82CA-4F3A-AA89-760AF5DBEB89}"/>
              </a:ext>
            </a:extLst>
          </p:cNvPr>
          <p:cNvSpPr>
            <a:spLocks noGrp="1"/>
          </p:cNvSpPr>
          <p:nvPr>
            <p:ph type="title"/>
          </p:nvPr>
        </p:nvSpPr>
        <p:spPr/>
        <p:txBody>
          <a:bodyPr/>
          <a:lstStyle/>
          <a:p>
            <a:r>
              <a:rPr lang="en-US" dirty="0"/>
              <a:t>How can we contribute to this debate?</a:t>
            </a:r>
          </a:p>
        </p:txBody>
      </p:sp>
      <p:sp>
        <p:nvSpPr>
          <p:cNvPr id="3" name="Content Placeholder 2">
            <a:extLst>
              <a:ext uri="{FF2B5EF4-FFF2-40B4-BE49-F238E27FC236}">
                <a16:creationId xmlns:a16="http://schemas.microsoft.com/office/drawing/2014/main" id="{22A27B52-DF7D-46F5-A41E-C3546B273A0B}"/>
              </a:ext>
            </a:extLst>
          </p:cNvPr>
          <p:cNvSpPr>
            <a:spLocks noGrp="1"/>
          </p:cNvSpPr>
          <p:nvPr>
            <p:ph idx="1"/>
          </p:nvPr>
        </p:nvSpPr>
        <p:spPr/>
        <p:txBody>
          <a:bodyPr/>
          <a:lstStyle/>
          <a:p>
            <a:r>
              <a:rPr lang="en-US" dirty="0"/>
              <a:t>“Most debates depend on an attempt (by one or both sides) at over-simplification; and I do not suppose that this debate is an exception.” – J.R.R. Tolkien “On Fairy Stories”</a:t>
            </a:r>
          </a:p>
          <a:p>
            <a:r>
              <a:rPr lang="en-US" dirty="0"/>
              <a:t>Why might people have a tendency to over-simplify when talking about the Church and the Economy?</a:t>
            </a:r>
          </a:p>
          <a:p>
            <a:r>
              <a:rPr lang="en-US" dirty="0"/>
              <a:t>Well, imagine that you were trying to speak about something subtle with someone who only speaks another language.</a:t>
            </a:r>
          </a:p>
          <a:p>
            <a:endParaRPr lang="en-US" dirty="0"/>
          </a:p>
        </p:txBody>
      </p:sp>
    </p:spTree>
    <p:extLst>
      <p:ext uri="{BB962C8B-B14F-4D97-AF65-F5344CB8AC3E}">
        <p14:creationId xmlns:p14="http://schemas.microsoft.com/office/powerpoint/2010/main" val="4122796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1333-82CA-4F3A-AA89-760AF5DBEB89}"/>
              </a:ext>
            </a:extLst>
          </p:cNvPr>
          <p:cNvSpPr>
            <a:spLocks noGrp="1"/>
          </p:cNvSpPr>
          <p:nvPr>
            <p:ph type="title"/>
          </p:nvPr>
        </p:nvSpPr>
        <p:spPr/>
        <p:txBody>
          <a:bodyPr/>
          <a:lstStyle/>
          <a:p>
            <a:r>
              <a:rPr lang="en-US" dirty="0"/>
              <a:t>How can we contribute to this debate?</a:t>
            </a:r>
          </a:p>
        </p:txBody>
      </p:sp>
      <p:sp>
        <p:nvSpPr>
          <p:cNvPr id="3" name="Content Placeholder 2">
            <a:extLst>
              <a:ext uri="{FF2B5EF4-FFF2-40B4-BE49-F238E27FC236}">
                <a16:creationId xmlns:a16="http://schemas.microsoft.com/office/drawing/2014/main" id="{22A27B52-DF7D-46F5-A41E-C3546B273A0B}"/>
              </a:ext>
            </a:extLst>
          </p:cNvPr>
          <p:cNvSpPr>
            <a:spLocks noGrp="1"/>
          </p:cNvSpPr>
          <p:nvPr>
            <p:ph idx="1"/>
          </p:nvPr>
        </p:nvSpPr>
        <p:spPr/>
        <p:txBody>
          <a:bodyPr/>
          <a:lstStyle/>
          <a:p>
            <a:r>
              <a:rPr lang="en-US" dirty="0"/>
              <a:t>“Most debates depend on an attempt (by one or both sides) at over-simplification; and I do not suppose that this debate is an exception.” – J.R.R. Tolkien “On Fairy Stories”</a:t>
            </a:r>
          </a:p>
          <a:p>
            <a:r>
              <a:rPr lang="en-US" dirty="0"/>
              <a:t>Why might people have a tendency to over-simplify when talking about the Church and the Economy?</a:t>
            </a:r>
          </a:p>
          <a:p>
            <a:r>
              <a:rPr lang="en-US" dirty="0"/>
              <a:t>Well, imagine that you were trying to speak about something subtle with someone who only speaks another language.</a:t>
            </a:r>
          </a:p>
          <a:p>
            <a:r>
              <a:rPr lang="en-US" dirty="0"/>
              <a:t>What will each of you have to do with complicated expressions?</a:t>
            </a:r>
          </a:p>
          <a:p>
            <a:endParaRPr lang="en-US" dirty="0"/>
          </a:p>
        </p:txBody>
      </p:sp>
    </p:spTree>
    <p:extLst>
      <p:ext uri="{BB962C8B-B14F-4D97-AF65-F5344CB8AC3E}">
        <p14:creationId xmlns:p14="http://schemas.microsoft.com/office/powerpoint/2010/main" val="306620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1333-82CA-4F3A-AA89-760AF5DBEB89}"/>
              </a:ext>
            </a:extLst>
          </p:cNvPr>
          <p:cNvSpPr>
            <a:spLocks noGrp="1"/>
          </p:cNvSpPr>
          <p:nvPr>
            <p:ph type="title"/>
          </p:nvPr>
        </p:nvSpPr>
        <p:spPr/>
        <p:txBody>
          <a:bodyPr/>
          <a:lstStyle/>
          <a:p>
            <a:r>
              <a:rPr lang="en-US" dirty="0"/>
              <a:t>How can we contribute to this debate?</a:t>
            </a:r>
          </a:p>
        </p:txBody>
      </p:sp>
      <p:sp>
        <p:nvSpPr>
          <p:cNvPr id="3" name="Content Placeholder 2">
            <a:extLst>
              <a:ext uri="{FF2B5EF4-FFF2-40B4-BE49-F238E27FC236}">
                <a16:creationId xmlns:a16="http://schemas.microsoft.com/office/drawing/2014/main" id="{22A27B52-DF7D-46F5-A41E-C3546B273A0B}"/>
              </a:ext>
            </a:extLst>
          </p:cNvPr>
          <p:cNvSpPr>
            <a:spLocks noGrp="1"/>
          </p:cNvSpPr>
          <p:nvPr>
            <p:ph idx="1"/>
          </p:nvPr>
        </p:nvSpPr>
        <p:spPr/>
        <p:txBody>
          <a:bodyPr>
            <a:normAutofit/>
          </a:bodyPr>
          <a:lstStyle/>
          <a:p>
            <a:r>
              <a:rPr lang="en-US" dirty="0"/>
              <a:t>“Most debates depend on an attempt (by one or both sides) at over-simplification; and I do not suppose that this debate is an exception.” – J.R.R. Tolkien “On Fairy Stories”</a:t>
            </a:r>
          </a:p>
          <a:p>
            <a:r>
              <a:rPr lang="en-US" dirty="0"/>
              <a:t>Why might people have a tendency to over-simplify when talking about the Church and the Economy?</a:t>
            </a:r>
          </a:p>
          <a:p>
            <a:r>
              <a:rPr lang="en-US" dirty="0"/>
              <a:t>Well, imagine that you were trying to speak about something subtle with someone who only speaks another language.</a:t>
            </a:r>
          </a:p>
          <a:p>
            <a:r>
              <a:rPr lang="en-US" dirty="0"/>
              <a:t>What will each of you have to do with complicated expressions?</a:t>
            </a:r>
          </a:p>
          <a:p>
            <a:r>
              <a:rPr lang="en-US" dirty="0"/>
              <a:t>Answer: Simplify!</a:t>
            </a:r>
          </a:p>
          <a:p>
            <a:endParaRPr lang="en-US" dirty="0"/>
          </a:p>
          <a:p>
            <a:endParaRPr lang="en-US" dirty="0"/>
          </a:p>
        </p:txBody>
      </p:sp>
    </p:spTree>
    <p:extLst>
      <p:ext uri="{BB962C8B-B14F-4D97-AF65-F5344CB8AC3E}">
        <p14:creationId xmlns:p14="http://schemas.microsoft.com/office/powerpoint/2010/main" val="120232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1333-82CA-4F3A-AA89-760AF5DBEB89}"/>
              </a:ext>
            </a:extLst>
          </p:cNvPr>
          <p:cNvSpPr>
            <a:spLocks noGrp="1"/>
          </p:cNvSpPr>
          <p:nvPr>
            <p:ph type="title"/>
          </p:nvPr>
        </p:nvSpPr>
        <p:spPr/>
        <p:txBody>
          <a:bodyPr/>
          <a:lstStyle/>
          <a:p>
            <a:r>
              <a:rPr lang="en-US" dirty="0"/>
              <a:t>How can we contribute to this debate?</a:t>
            </a:r>
          </a:p>
        </p:txBody>
      </p:sp>
      <p:sp>
        <p:nvSpPr>
          <p:cNvPr id="3" name="Content Placeholder 2">
            <a:extLst>
              <a:ext uri="{FF2B5EF4-FFF2-40B4-BE49-F238E27FC236}">
                <a16:creationId xmlns:a16="http://schemas.microsoft.com/office/drawing/2014/main" id="{22A27B52-DF7D-46F5-A41E-C3546B273A0B}"/>
              </a:ext>
            </a:extLst>
          </p:cNvPr>
          <p:cNvSpPr>
            <a:spLocks noGrp="1"/>
          </p:cNvSpPr>
          <p:nvPr>
            <p:ph idx="1"/>
          </p:nvPr>
        </p:nvSpPr>
        <p:spPr/>
        <p:txBody>
          <a:bodyPr>
            <a:normAutofit/>
          </a:bodyPr>
          <a:lstStyle/>
          <a:p>
            <a:r>
              <a:rPr lang="en-US" dirty="0"/>
              <a:t>Well, Economists have our own languages, and the Church has its languages, and they are all different from each other.</a:t>
            </a:r>
          </a:p>
        </p:txBody>
      </p:sp>
    </p:spTree>
    <p:extLst>
      <p:ext uri="{BB962C8B-B14F-4D97-AF65-F5344CB8AC3E}">
        <p14:creationId xmlns:p14="http://schemas.microsoft.com/office/powerpoint/2010/main" val="408141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9246B-BE73-4179-895B-91FF3113C2B4}"/>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DD8B6071-A3BA-4876-A94B-6D1D00EFFF7A}"/>
              </a:ext>
            </a:extLst>
          </p:cNvPr>
          <p:cNvSpPr>
            <a:spLocks noGrp="1"/>
          </p:cNvSpPr>
          <p:nvPr>
            <p:ph idx="1"/>
          </p:nvPr>
        </p:nvSpPr>
        <p:spPr/>
        <p:txBody>
          <a:bodyPr/>
          <a:lstStyle/>
          <a:p>
            <a:r>
              <a:rPr lang="en-US" dirty="0"/>
              <a:t>Welcome to Economy, Divine and Human</a:t>
            </a:r>
          </a:p>
          <a:p>
            <a:r>
              <a:rPr lang="en-US" dirty="0"/>
              <a:t>I’m Professor Kirk Doran, </a:t>
            </a:r>
            <a:r>
              <a:rPr lang="en-US" dirty="0" err="1"/>
              <a:t>Henkels</a:t>
            </a:r>
            <a:r>
              <a:rPr lang="en-US" dirty="0"/>
              <a:t> Family Collegiate Chair and Associate Professor of Economics</a:t>
            </a:r>
          </a:p>
          <a:p>
            <a:r>
              <a:rPr lang="en-US" dirty="0"/>
              <a:t>Our wonderful TA, Antônio </a:t>
            </a:r>
            <a:r>
              <a:rPr lang="en-US" dirty="0" err="1"/>
              <a:t>Lemos</a:t>
            </a:r>
            <a:r>
              <a:rPr lang="en-US" dirty="0"/>
              <a:t>, is a Ph.D. student in Theology and will help with all of our grading this semester.</a:t>
            </a:r>
          </a:p>
          <a:p>
            <a:r>
              <a:rPr lang="en-US" dirty="0"/>
              <a:t>Welcome!! We are looking forward to an awesome semester together.</a:t>
            </a:r>
          </a:p>
          <a:p>
            <a:r>
              <a:rPr lang="en-US" dirty="0"/>
              <a:t>Let’s start with a prayer.</a:t>
            </a:r>
          </a:p>
          <a:p>
            <a:endParaRPr lang="en-US" dirty="0"/>
          </a:p>
        </p:txBody>
      </p:sp>
    </p:spTree>
    <p:extLst>
      <p:ext uri="{BB962C8B-B14F-4D97-AF65-F5344CB8AC3E}">
        <p14:creationId xmlns:p14="http://schemas.microsoft.com/office/powerpoint/2010/main" val="2723725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1333-82CA-4F3A-AA89-760AF5DBEB89}"/>
              </a:ext>
            </a:extLst>
          </p:cNvPr>
          <p:cNvSpPr>
            <a:spLocks noGrp="1"/>
          </p:cNvSpPr>
          <p:nvPr>
            <p:ph type="title"/>
          </p:nvPr>
        </p:nvSpPr>
        <p:spPr/>
        <p:txBody>
          <a:bodyPr/>
          <a:lstStyle/>
          <a:p>
            <a:r>
              <a:rPr lang="en-US" dirty="0"/>
              <a:t>How can we contribute to this debate?</a:t>
            </a:r>
          </a:p>
        </p:txBody>
      </p:sp>
      <p:sp>
        <p:nvSpPr>
          <p:cNvPr id="3" name="Content Placeholder 2">
            <a:extLst>
              <a:ext uri="{FF2B5EF4-FFF2-40B4-BE49-F238E27FC236}">
                <a16:creationId xmlns:a16="http://schemas.microsoft.com/office/drawing/2014/main" id="{22A27B52-DF7D-46F5-A41E-C3546B273A0B}"/>
              </a:ext>
            </a:extLst>
          </p:cNvPr>
          <p:cNvSpPr>
            <a:spLocks noGrp="1"/>
          </p:cNvSpPr>
          <p:nvPr>
            <p:ph idx="1"/>
          </p:nvPr>
        </p:nvSpPr>
        <p:spPr/>
        <p:txBody>
          <a:bodyPr>
            <a:normAutofit/>
          </a:bodyPr>
          <a:lstStyle/>
          <a:p>
            <a:r>
              <a:rPr lang="en-US" dirty="0"/>
              <a:t>Well, Economists have our own languages, and the Church has its languages, and they are all different from each other.</a:t>
            </a:r>
          </a:p>
          <a:p>
            <a:r>
              <a:rPr lang="en-US" dirty="0"/>
              <a:t>Rarely do we speak at least one language on both sides.</a:t>
            </a:r>
          </a:p>
        </p:txBody>
      </p:sp>
    </p:spTree>
    <p:extLst>
      <p:ext uri="{BB962C8B-B14F-4D97-AF65-F5344CB8AC3E}">
        <p14:creationId xmlns:p14="http://schemas.microsoft.com/office/powerpoint/2010/main" val="3659524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1333-82CA-4F3A-AA89-760AF5DBEB89}"/>
              </a:ext>
            </a:extLst>
          </p:cNvPr>
          <p:cNvSpPr>
            <a:spLocks noGrp="1"/>
          </p:cNvSpPr>
          <p:nvPr>
            <p:ph type="title"/>
          </p:nvPr>
        </p:nvSpPr>
        <p:spPr/>
        <p:txBody>
          <a:bodyPr/>
          <a:lstStyle/>
          <a:p>
            <a:r>
              <a:rPr lang="en-US" dirty="0"/>
              <a:t>How can we contribute to this debate?</a:t>
            </a:r>
          </a:p>
        </p:txBody>
      </p:sp>
      <p:sp>
        <p:nvSpPr>
          <p:cNvPr id="3" name="Content Placeholder 2">
            <a:extLst>
              <a:ext uri="{FF2B5EF4-FFF2-40B4-BE49-F238E27FC236}">
                <a16:creationId xmlns:a16="http://schemas.microsoft.com/office/drawing/2014/main" id="{22A27B52-DF7D-46F5-A41E-C3546B273A0B}"/>
              </a:ext>
            </a:extLst>
          </p:cNvPr>
          <p:cNvSpPr>
            <a:spLocks noGrp="1"/>
          </p:cNvSpPr>
          <p:nvPr>
            <p:ph idx="1"/>
          </p:nvPr>
        </p:nvSpPr>
        <p:spPr/>
        <p:txBody>
          <a:bodyPr>
            <a:normAutofit/>
          </a:bodyPr>
          <a:lstStyle/>
          <a:p>
            <a:r>
              <a:rPr lang="en-US" dirty="0"/>
              <a:t>Well, Economists have our own languages, and the Church has its languages, and they are all different from each other.</a:t>
            </a:r>
          </a:p>
          <a:p>
            <a:r>
              <a:rPr lang="en-US" dirty="0"/>
              <a:t>Rarely do we speak at least one language on both sides.</a:t>
            </a:r>
          </a:p>
          <a:p>
            <a:r>
              <a:rPr lang="en-US" dirty="0"/>
              <a:t>So, really, we’re forced to over-simplify, because subtlety is impossible when we are not speaking the same language.</a:t>
            </a:r>
          </a:p>
        </p:txBody>
      </p:sp>
    </p:spTree>
    <p:extLst>
      <p:ext uri="{BB962C8B-B14F-4D97-AF65-F5344CB8AC3E}">
        <p14:creationId xmlns:p14="http://schemas.microsoft.com/office/powerpoint/2010/main" val="3956749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1333-82CA-4F3A-AA89-760AF5DBEB89}"/>
              </a:ext>
            </a:extLst>
          </p:cNvPr>
          <p:cNvSpPr>
            <a:spLocks noGrp="1"/>
          </p:cNvSpPr>
          <p:nvPr>
            <p:ph type="title"/>
          </p:nvPr>
        </p:nvSpPr>
        <p:spPr/>
        <p:txBody>
          <a:bodyPr/>
          <a:lstStyle/>
          <a:p>
            <a:r>
              <a:rPr lang="en-US" dirty="0"/>
              <a:t>How can we contribute to this debate?</a:t>
            </a:r>
          </a:p>
        </p:txBody>
      </p:sp>
      <p:sp>
        <p:nvSpPr>
          <p:cNvPr id="3" name="Content Placeholder 2">
            <a:extLst>
              <a:ext uri="{FF2B5EF4-FFF2-40B4-BE49-F238E27FC236}">
                <a16:creationId xmlns:a16="http://schemas.microsoft.com/office/drawing/2014/main" id="{22A27B52-DF7D-46F5-A41E-C3546B273A0B}"/>
              </a:ext>
            </a:extLst>
          </p:cNvPr>
          <p:cNvSpPr>
            <a:spLocks noGrp="1"/>
          </p:cNvSpPr>
          <p:nvPr>
            <p:ph idx="1"/>
          </p:nvPr>
        </p:nvSpPr>
        <p:spPr/>
        <p:txBody>
          <a:bodyPr>
            <a:normAutofit/>
          </a:bodyPr>
          <a:lstStyle/>
          <a:p>
            <a:r>
              <a:rPr lang="en-US" dirty="0"/>
              <a:t>Well, Economists have our own languages, and the Church has its languages, and they are all different from each other.</a:t>
            </a:r>
          </a:p>
          <a:p>
            <a:r>
              <a:rPr lang="en-US" dirty="0"/>
              <a:t>Rarely do we speak at least one language on both sides.</a:t>
            </a:r>
          </a:p>
          <a:p>
            <a:r>
              <a:rPr lang="en-US" dirty="0"/>
              <a:t>So, really, we’re forced to over-simplify, because subtlety is impossible when we are not speaking the same language.</a:t>
            </a:r>
          </a:p>
          <a:p>
            <a:r>
              <a:rPr lang="en-US" dirty="0"/>
              <a:t>The purpose of this course is to get us all speaking the same language.</a:t>
            </a:r>
          </a:p>
        </p:txBody>
      </p:sp>
    </p:spTree>
    <p:extLst>
      <p:ext uri="{BB962C8B-B14F-4D97-AF65-F5344CB8AC3E}">
        <p14:creationId xmlns:p14="http://schemas.microsoft.com/office/powerpoint/2010/main" val="1516730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1333-82CA-4F3A-AA89-760AF5DBEB89}"/>
              </a:ext>
            </a:extLst>
          </p:cNvPr>
          <p:cNvSpPr>
            <a:spLocks noGrp="1"/>
          </p:cNvSpPr>
          <p:nvPr>
            <p:ph type="title"/>
          </p:nvPr>
        </p:nvSpPr>
        <p:spPr/>
        <p:txBody>
          <a:bodyPr/>
          <a:lstStyle/>
          <a:p>
            <a:r>
              <a:rPr lang="en-US" dirty="0"/>
              <a:t>How can we contribute to this debate?</a:t>
            </a:r>
          </a:p>
        </p:txBody>
      </p:sp>
      <p:sp>
        <p:nvSpPr>
          <p:cNvPr id="3" name="Content Placeholder 2">
            <a:extLst>
              <a:ext uri="{FF2B5EF4-FFF2-40B4-BE49-F238E27FC236}">
                <a16:creationId xmlns:a16="http://schemas.microsoft.com/office/drawing/2014/main" id="{22A27B52-DF7D-46F5-A41E-C3546B273A0B}"/>
              </a:ext>
            </a:extLst>
          </p:cNvPr>
          <p:cNvSpPr>
            <a:spLocks noGrp="1"/>
          </p:cNvSpPr>
          <p:nvPr>
            <p:ph idx="1"/>
          </p:nvPr>
        </p:nvSpPr>
        <p:spPr/>
        <p:txBody>
          <a:bodyPr>
            <a:normAutofit lnSpcReduction="10000"/>
          </a:bodyPr>
          <a:lstStyle/>
          <a:p>
            <a:r>
              <a:rPr lang="en-US" dirty="0"/>
              <a:t>Well, Economists have our own languages, and the Church has its languages, and they are all different from each other.</a:t>
            </a:r>
          </a:p>
          <a:p>
            <a:r>
              <a:rPr lang="en-US" dirty="0"/>
              <a:t>Rarely do we speak at least one language on both sides.</a:t>
            </a:r>
          </a:p>
          <a:p>
            <a:r>
              <a:rPr lang="en-US" dirty="0"/>
              <a:t>So, really, we’re forced to over-simplify, because subtlety is impossible when we are not speaking the same language.</a:t>
            </a:r>
          </a:p>
          <a:p>
            <a:r>
              <a:rPr lang="en-US" dirty="0"/>
              <a:t>The purpose of this course is to get us all speaking the same language.</a:t>
            </a:r>
          </a:p>
          <a:p>
            <a:r>
              <a:rPr lang="en-US" dirty="0"/>
              <a:t>I have intentionally chosen what I take to be the sources which will give us the broadest possible latitude for what we can discuss while still speaking the same language:</a:t>
            </a:r>
          </a:p>
        </p:txBody>
      </p:sp>
    </p:spTree>
    <p:extLst>
      <p:ext uri="{BB962C8B-B14F-4D97-AF65-F5344CB8AC3E}">
        <p14:creationId xmlns:p14="http://schemas.microsoft.com/office/powerpoint/2010/main" val="2681816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3095-34F1-4A31-9D9A-04B2207276AB}"/>
              </a:ext>
            </a:extLst>
          </p:cNvPr>
          <p:cNvSpPr>
            <a:spLocks noGrp="1"/>
          </p:cNvSpPr>
          <p:nvPr>
            <p:ph type="title"/>
          </p:nvPr>
        </p:nvSpPr>
        <p:spPr/>
        <p:txBody>
          <a:bodyPr/>
          <a:lstStyle/>
          <a:p>
            <a:r>
              <a:rPr lang="en-US" dirty="0"/>
              <a:t>Sources: Four main sources</a:t>
            </a:r>
          </a:p>
        </p:txBody>
      </p:sp>
      <p:sp>
        <p:nvSpPr>
          <p:cNvPr id="3" name="Content Placeholder 2">
            <a:extLst>
              <a:ext uri="{FF2B5EF4-FFF2-40B4-BE49-F238E27FC236}">
                <a16:creationId xmlns:a16="http://schemas.microsoft.com/office/drawing/2014/main" id="{493D5407-4457-429C-B548-3D94D24F908C}"/>
              </a:ext>
            </a:extLst>
          </p:cNvPr>
          <p:cNvSpPr>
            <a:spLocks noGrp="1"/>
          </p:cNvSpPr>
          <p:nvPr>
            <p:ph idx="1"/>
          </p:nvPr>
        </p:nvSpPr>
        <p:spPr/>
        <p:txBody>
          <a:bodyPr/>
          <a:lstStyle/>
          <a:p>
            <a:r>
              <a:rPr lang="en-US" dirty="0"/>
              <a:t>(1) The foundational principles of empirical (not theoretical) economics</a:t>
            </a:r>
          </a:p>
        </p:txBody>
      </p:sp>
    </p:spTree>
    <p:extLst>
      <p:ext uri="{BB962C8B-B14F-4D97-AF65-F5344CB8AC3E}">
        <p14:creationId xmlns:p14="http://schemas.microsoft.com/office/powerpoint/2010/main" val="124994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3095-34F1-4A31-9D9A-04B2207276AB}"/>
              </a:ext>
            </a:extLst>
          </p:cNvPr>
          <p:cNvSpPr>
            <a:spLocks noGrp="1"/>
          </p:cNvSpPr>
          <p:nvPr>
            <p:ph type="title"/>
          </p:nvPr>
        </p:nvSpPr>
        <p:spPr/>
        <p:txBody>
          <a:bodyPr/>
          <a:lstStyle/>
          <a:p>
            <a:r>
              <a:rPr lang="en-US" dirty="0"/>
              <a:t>Sources: Four main sources</a:t>
            </a:r>
          </a:p>
        </p:txBody>
      </p:sp>
      <p:sp>
        <p:nvSpPr>
          <p:cNvPr id="3" name="Content Placeholder 2">
            <a:extLst>
              <a:ext uri="{FF2B5EF4-FFF2-40B4-BE49-F238E27FC236}">
                <a16:creationId xmlns:a16="http://schemas.microsoft.com/office/drawing/2014/main" id="{493D5407-4457-429C-B548-3D94D24F908C}"/>
              </a:ext>
            </a:extLst>
          </p:cNvPr>
          <p:cNvSpPr>
            <a:spLocks noGrp="1"/>
          </p:cNvSpPr>
          <p:nvPr>
            <p:ph idx="1"/>
          </p:nvPr>
        </p:nvSpPr>
        <p:spPr/>
        <p:txBody>
          <a:bodyPr/>
          <a:lstStyle/>
          <a:p>
            <a:r>
              <a:rPr lang="en-US" dirty="0"/>
              <a:t>(1) The foundational principles of empirical (not theoretical) economics</a:t>
            </a:r>
          </a:p>
          <a:p>
            <a:r>
              <a:rPr lang="en-US" dirty="0"/>
              <a:t>(2) The foundational principles of Thomistic philosophy and theology</a:t>
            </a:r>
          </a:p>
          <a:p>
            <a:pPr marL="0" indent="0">
              <a:buNone/>
            </a:pPr>
            <a:endParaRPr lang="en-US" dirty="0"/>
          </a:p>
        </p:txBody>
      </p:sp>
    </p:spTree>
    <p:extLst>
      <p:ext uri="{BB962C8B-B14F-4D97-AF65-F5344CB8AC3E}">
        <p14:creationId xmlns:p14="http://schemas.microsoft.com/office/powerpoint/2010/main" val="1520561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3095-34F1-4A31-9D9A-04B2207276AB}"/>
              </a:ext>
            </a:extLst>
          </p:cNvPr>
          <p:cNvSpPr>
            <a:spLocks noGrp="1"/>
          </p:cNvSpPr>
          <p:nvPr>
            <p:ph type="title"/>
          </p:nvPr>
        </p:nvSpPr>
        <p:spPr/>
        <p:txBody>
          <a:bodyPr/>
          <a:lstStyle/>
          <a:p>
            <a:r>
              <a:rPr lang="en-US" dirty="0"/>
              <a:t>Sources: Four main sources</a:t>
            </a:r>
          </a:p>
        </p:txBody>
      </p:sp>
      <p:sp>
        <p:nvSpPr>
          <p:cNvPr id="3" name="Content Placeholder 2">
            <a:extLst>
              <a:ext uri="{FF2B5EF4-FFF2-40B4-BE49-F238E27FC236}">
                <a16:creationId xmlns:a16="http://schemas.microsoft.com/office/drawing/2014/main" id="{493D5407-4457-429C-B548-3D94D24F908C}"/>
              </a:ext>
            </a:extLst>
          </p:cNvPr>
          <p:cNvSpPr>
            <a:spLocks noGrp="1"/>
          </p:cNvSpPr>
          <p:nvPr>
            <p:ph idx="1"/>
          </p:nvPr>
        </p:nvSpPr>
        <p:spPr/>
        <p:txBody>
          <a:bodyPr/>
          <a:lstStyle/>
          <a:p>
            <a:r>
              <a:rPr lang="en-US" dirty="0"/>
              <a:t>(1) The foundational principles of empirical (not theoretical) economics</a:t>
            </a:r>
          </a:p>
          <a:p>
            <a:r>
              <a:rPr lang="en-US" dirty="0"/>
              <a:t>(2) The foundational principles of Thomistic philosophy and theology</a:t>
            </a:r>
          </a:p>
          <a:p>
            <a:r>
              <a:rPr lang="en-US" dirty="0"/>
              <a:t>(3) The broadest cultural/religious/psychological histories of the standard economy and its longest-lasting contender, classical socialism</a:t>
            </a:r>
          </a:p>
        </p:txBody>
      </p:sp>
    </p:spTree>
    <p:extLst>
      <p:ext uri="{BB962C8B-B14F-4D97-AF65-F5344CB8AC3E}">
        <p14:creationId xmlns:p14="http://schemas.microsoft.com/office/powerpoint/2010/main" val="893537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3095-34F1-4A31-9D9A-04B2207276AB}"/>
              </a:ext>
            </a:extLst>
          </p:cNvPr>
          <p:cNvSpPr>
            <a:spLocks noGrp="1"/>
          </p:cNvSpPr>
          <p:nvPr>
            <p:ph type="title"/>
          </p:nvPr>
        </p:nvSpPr>
        <p:spPr/>
        <p:txBody>
          <a:bodyPr/>
          <a:lstStyle/>
          <a:p>
            <a:r>
              <a:rPr lang="en-US" dirty="0"/>
              <a:t>Sources: Four main sources</a:t>
            </a:r>
          </a:p>
        </p:txBody>
      </p:sp>
      <p:sp>
        <p:nvSpPr>
          <p:cNvPr id="3" name="Content Placeholder 2">
            <a:extLst>
              <a:ext uri="{FF2B5EF4-FFF2-40B4-BE49-F238E27FC236}">
                <a16:creationId xmlns:a16="http://schemas.microsoft.com/office/drawing/2014/main" id="{493D5407-4457-429C-B548-3D94D24F908C}"/>
              </a:ext>
            </a:extLst>
          </p:cNvPr>
          <p:cNvSpPr>
            <a:spLocks noGrp="1"/>
          </p:cNvSpPr>
          <p:nvPr>
            <p:ph idx="1"/>
          </p:nvPr>
        </p:nvSpPr>
        <p:spPr/>
        <p:txBody>
          <a:bodyPr/>
          <a:lstStyle/>
          <a:p>
            <a:r>
              <a:rPr lang="en-US" dirty="0"/>
              <a:t>(1) The foundational principles of empirical (not theoretical) economics</a:t>
            </a:r>
          </a:p>
          <a:p>
            <a:r>
              <a:rPr lang="en-US" dirty="0"/>
              <a:t>(2) The foundational principles of Thomistic philosophy and theology</a:t>
            </a:r>
          </a:p>
          <a:p>
            <a:r>
              <a:rPr lang="en-US" dirty="0"/>
              <a:t>(3) The broadest cultural/religious/psychological histories of the standard economy and its longest-lasting contender, classical socialism</a:t>
            </a:r>
          </a:p>
          <a:p>
            <a:r>
              <a:rPr lang="en-US" dirty="0"/>
              <a:t>(4) The most important documents of Catholic Social Teaching (CST)</a:t>
            </a:r>
          </a:p>
        </p:txBody>
      </p:sp>
    </p:spTree>
    <p:extLst>
      <p:ext uri="{BB962C8B-B14F-4D97-AF65-F5344CB8AC3E}">
        <p14:creationId xmlns:p14="http://schemas.microsoft.com/office/powerpoint/2010/main" val="2482885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6AB8-8CB7-40A8-96D5-FB2604234F44}"/>
              </a:ext>
            </a:extLst>
          </p:cNvPr>
          <p:cNvSpPr>
            <a:spLocks noGrp="1"/>
          </p:cNvSpPr>
          <p:nvPr>
            <p:ph type="title"/>
          </p:nvPr>
        </p:nvSpPr>
        <p:spPr/>
        <p:txBody>
          <a:bodyPr/>
          <a:lstStyle/>
          <a:p>
            <a:r>
              <a:rPr lang="en-US" dirty="0"/>
              <a:t>Principle of Interpretation</a:t>
            </a:r>
          </a:p>
        </p:txBody>
      </p:sp>
      <p:sp>
        <p:nvSpPr>
          <p:cNvPr id="3" name="Content Placeholder 2">
            <a:extLst>
              <a:ext uri="{FF2B5EF4-FFF2-40B4-BE49-F238E27FC236}">
                <a16:creationId xmlns:a16="http://schemas.microsoft.com/office/drawing/2014/main" id="{64D77B56-9547-4541-BB4F-484F1482EBD9}"/>
              </a:ext>
            </a:extLst>
          </p:cNvPr>
          <p:cNvSpPr>
            <a:spLocks noGrp="1"/>
          </p:cNvSpPr>
          <p:nvPr>
            <p:ph idx="1"/>
          </p:nvPr>
        </p:nvSpPr>
        <p:spPr/>
        <p:txBody>
          <a:bodyPr/>
          <a:lstStyle/>
          <a:p>
            <a:r>
              <a:rPr lang="en-US" dirty="0"/>
              <a:t>Why these particular sources? </a:t>
            </a:r>
            <a:endParaRPr lang="en-US" b="1" dirty="0"/>
          </a:p>
        </p:txBody>
      </p:sp>
    </p:spTree>
    <p:extLst>
      <p:ext uri="{BB962C8B-B14F-4D97-AF65-F5344CB8AC3E}">
        <p14:creationId xmlns:p14="http://schemas.microsoft.com/office/powerpoint/2010/main" val="198769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6AB8-8CB7-40A8-96D5-FB2604234F44}"/>
              </a:ext>
            </a:extLst>
          </p:cNvPr>
          <p:cNvSpPr>
            <a:spLocks noGrp="1"/>
          </p:cNvSpPr>
          <p:nvPr>
            <p:ph type="title"/>
          </p:nvPr>
        </p:nvSpPr>
        <p:spPr/>
        <p:txBody>
          <a:bodyPr/>
          <a:lstStyle/>
          <a:p>
            <a:r>
              <a:rPr lang="en-US" dirty="0"/>
              <a:t>Principle of Interpretation</a:t>
            </a:r>
          </a:p>
        </p:txBody>
      </p:sp>
      <p:sp>
        <p:nvSpPr>
          <p:cNvPr id="3" name="Content Placeholder 2">
            <a:extLst>
              <a:ext uri="{FF2B5EF4-FFF2-40B4-BE49-F238E27FC236}">
                <a16:creationId xmlns:a16="http://schemas.microsoft.com/office/drawing/2014/main" id="{64D77B56-9547-4541-BB4F-484F1482EBD9}"/>
              </a:ext>
            </a:extLst>
          </p:cNvPr>
          <p:cNvSpPr>
            <a:spLocks noGrp="1"/>
          </p:cNvSpPr>
          <p:nvPr>
            <p:ph idx="1"/>
          </p:nvPr>
        </p:nvSpPr>
        <p:spPr/>
        <p:txBody>
          <a:bodyPr/>
          <a:lstStyle/>
          <a:p>
            <a:r>
              <a:rPr lang="en-US" dirty="0"/>
              <a:t>Why these particular sources? Because I think they are both very general and very clear.</a:t>
            </a:r>
          </a:p>
          <a:p>
            <a:endParaRPr lang="en-US" b="1" dirty="0"/>
          </a:p>
        </p:txBody>
      </p:sp>
    </p:spTree>
    <p:extLst>
      <p:ext uri="{BB962C8B-B14F-4D97-AF65-F5344CB8AC3E}">
        <p14:creationId xmlns:p14="http://schemas.microsoft.com/office/powerpoint/2010/main" val="375267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A53E-98C1-4637-BFD7-8ED043EF59C9}"/>
              </a:ext>
            </a:extLst>
          </p:cNvPr>
          <p:cNvSpPr>
            <a:spLocks noGrp="1"/>
          </p:cNvSpPr>
          <p:nvPr>
            <p:ph type="title"/>
          </p:nvPr>
        </p:nvSpPr>
        <p:spPr/>
        <p:txBody>
          <a:bodyPr/>
          <a:lstStyle/>
          <a:p>
            <a:r>
              <a:rPr lang="en-US" dirty="0"/>
              <a:t>Why this course?</a:t>
            </a:r>
          </a:p>
        </p:txBody>
      </p:sp>
      <p:sp>
        <p:nvSpPr>
          <p:cNvPr id="3" name="Content Placeholder 2">
            <a:extLst>
              <a:ext uri="{FF2B5EF4-FFF2-40B4-BE49-F238E27FC236}">
                <a16:creationId xmlns:a16="http://schemas.microsoft.com/office/drawing/2014/main" id="{627F0CE4-0E39-40EC-8C6E-4E5F2F25CC58}"/>
              </a:ext>
            </a:extLst>
          </p:cNvPr>
          <p:cNvSpPr>
            <a:spLocks noGrp="1"/>
          </p:cNvSpPr>
          <p:nvPr>
            <p:ph idx="1"/>
          </p:nvPr>
        </p:nvSpPr>
        <p:spPr/>
        <p:txBody>
          <a:bodyPr>
            <a:normAutofit/>
          </a:bodyPr>
          <a:lstStyle/>
          <a:p>
            <a:r>
              <a:rPr lang="en-US" dirty="0"/>
              <a:t>This class counts for Economics, it counts for Theology, and it counts for Catholicism in the </a:t>
            </a:r>
            <a:r>
              <a:rPr lang="en-US"/>
              <a:t>Disciplines!</a:t>
            </a:r>
            <a:endParaRPr lang="en-US" dirty="0"/>
          </a:p>
          <a:p>
            <a:endParaRPr lang="en-US" dirty="0"/>
          </a:p>
          <a:p>
            <a:endParaRPr lang="en-US" dirty="0"/>
          </a:p>
        </p:txBody>
      </p:sp>
    </p:spTree>
    <p:extLst>
      <p:ext uri="{BB962C8B-B14F-4D97-AF65-F5344CB8AC3E}">
        <p14:creationId xmlns:p14="http://schemas.microsoft.com/office/powerpoint/2010/main" val="2966125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6AB8-8CB7-40A8-96D5-FB2604234F44}"/>
              </a:ext>
            </a:extLst>
          </p:cNvPr>
          <p:cNvSpPr>
            <a:spLocks noGrp="1"/>
          </p:cNvSpPr>
          <p:nvPr>
            <p:ph type="title"/>
          </p:nvPr>
        </p:nvSpPr>
        <p:spPr/>
        <p:txBody>
          <a:bodyPr/>
          <a:lstStyle/>
          <a:p>
            <a:r>
              <a:rPr lang="en-US" dirty="0"/>
              <a:t>Principle of Interpretation</a:t>
            </a:r>
          </a:p>
        </p:txBody>
      </p:sp>
      <p:sp>
        <p:nvSpPr>
          <p:cNvPr id="3" name="Content Placeholder 2">
            <a:extLst>
              <a:ext uri="{FF2B5EF4-FFF2-40B4-BE49-F238E27FC236}">
                <a16:creationId xmlns:a16="http://schemas.microsoft.com/office/drawing/2014/main" id="{64D77B56-9547-4541-BB4F-484F1482EBD9}"/>
              </a:ext>
            </a:extLst>
          </p:cNvPr>
          <p:cNvSpPr>
            <a:spLocks noGrp="1"/>
          </p:cNvSpPr>
          <p:nvPr>
            <p:ph idx="1"/>
          </p:nvPr>
        </p:nvSpPr>
        <p:spPr/>
        <p:txBody>
          <a:bodyPr/>
          <a:lstStyle/>
          <a:p>
            <a:r>
              <a:rPr lang="en-US" dirty="0"/>
              <a:t>Why these particular sources? Because I think they are both very general and very clear.</a:t>
            </a:r>
          </a:p>
          <a:p>
            <a:r>
              <a:rPr lang="en-US" dirty="0"/>
              <a:t>“we may take examples from those things that are manifest to illuminate those things which are obscure, bringing principles which are certain to bear on our doubts concerning those things which are uncertain”</a:t>
            </a:r>
          </a:p>
          <a:p>
            <a:pPr lvl="1"/>
            <a:r>
              <a:rPr lang="en-US" dirty="0"/>
              <a:t>-- Saint Augustine of Hippo, De </a:t>
            </a:r>
            <a:r>
              <a:rPr lang="en-US" dirty="0" err="1"/>
              <a:t>Doctrina</a:t>
            </a:r>
            <a:r>
              <a:rPr lang="en-US" dirty="0"/>
              <a:t> Christiana</a:t>
            </a:r>
          </a:p>
        </p:txBody>
      </p:sp>
    </p:spTree>
    <p:extLst>
      <p:ext uri="{BB962C8B-B14F-4D97-AF65-F5344CB8AC3E}">
        <p14:creationId xmlns:p14="http://schemas.microsoft.com/office/powerpoint/2010/main" val="139202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6AB8-8CB7-40A8-96D5-FB2604234F44}"/>
              </a:ext>
            </a:extLst>
          </p:cNvPr>
          <p:cNvSpPr>
            <a:spLocks noGrp="1"/>
          </p:cNvSpPr>
          <p:nvPr>
            <p:ph type="title"/>
          </p:nvPr>
        </p:nvSpPr>
        <p:spPr/>
        <p:txBody>
          <a:bodyPr/>
          <a:lstStyle/>
          <a:p>
            <a:r>
              <a:rPr lang="en-US" dirty="0"/>
              <a:t>Principle of Interpretation</a:t>
            </a:r>
          </a:p>
        </p:txBody>
      </p:sp>
      <p:sp>
        <p:nvSpPr>
          <p:cNvPr id="3" name="Content Placeholder 2">
            <a:extLst>
              <a:ext uri="{FF2B5EF4-FFF2-40B4-BE49-F238E27FC236}">
                <a16:creationId xmlns:a16="http://schemas.microsoft.com/office/drawing/2014/main" id="{64D77B56-9547-4541-BB4F-484F1482EBD9}"/>
              </a:ext>
            </a:extLst>
          </p:cNvPr>
          <p:cNvSpPr>
            <a:spLocks noGrp="1"/>
          </p:cNvSpPr>
          <p:nvPr>
            <p:ph idx="1"/>
          </p:nvPr>
        </p:nvSpPr>
        <p:spPr/>
        <p:txBody>
          <a:bodyPr/>
          <a:lstStyle/>
          <a:p>
            <a:r>
              <a:rPr lang="en-US" dirty="0"/>
              <a:t>Why these particular sources? Because I think they are both very general and very clear.</a:t>
            </a:r>
          </a:p>
          <a:p>
            <a:r>
              <a:rPr lang="en-US" dirty="0"/>
              <a:t>“we may take examples from those things that are manifest to illuminate those things which are obscure, bringing principles which are certain to bear on our doubts concerning those things which are uncertain”</a:t>
            </a:r>
          </a:p>
          <a:p>
            <a:pPr lvl="1"/>
            <a:r>
              <a:rPr lang="en-US" dirty="0"/>
              <a:t>-- Saint Augustine of Hippo, De </a:t>
            </a:r>
            <a:r>
              <a:rPr lang="en-US" dirty="0" err="1"/>
              <a:t>Doctrina</a:t>
            </a:r>
            <a:r>
              <a:rPr lang="en-US" dirty="0"/>
              <a:t> Christiana</a:t>
            </a:r>
          </a:p>
          <a:p>
            <a:r>
              <a:rPr lang="en-US" dirty="0"/>
              <a:t>In other words. . .  </a:t>
            </a:r>
            <a:r>
              <a:rPr lang="en-US" b="1" dirty="0"/>
              <a:t>Let the clear interpret the unclear! </a:t>
            </a:r>
          </a:p>
        </p:txBody>
      </p:sp>
    </p:spTree>
    <p:extLst>
      <p:ext uri="{BB962C8B-B14F-4D97-AF65-F5344CB8AC3E}">
        <p14:creationId xmlns:p14="http://schemas.microsoft.com/office/powerpoint/2010/main" val="1901184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65DC-6471-425A-8F16-4405CCCF2EB1}"/>
              </a:ext>
            </a:extLst>
          </p:cNvPr>
          <p:cNvSpPr>
            <a:spLocks noGrp="1"/>
          </p:cNvSpPr>
          <p:nvPr>
            <p:ph type="title"/>
          </p:nvPr>
        </p:nvSpPr>
        <p:spPr/>
        <p:txBody>
          <a:bodyPr/>
          <a:lstStyle/>
          <a:p>
            <a:r>
              <a:rPr lang="en-US" dirty="0"/>
              <a:t>Sources: Four main sources</a:t>
            </a:r>
          </a:p>
        </p:txBody>
      </p:sp>
      <p:sp>
        <p:nvSpPr>
          <p:cNvPr id="3" name="Content Placeholder 2">
            <a:extLst>
              <a:ext uri="{FF2B5EF4-FFF2-40B4-BE49-F238E27FC236}">
                <a16:creationId xmlns:a16="http://schemas.microsoft.com/office/drawing/2014/main" id="{A029FE21-5300-47DB-AB14-77DA9FD76283}"/>
              </a:ext>
            </a:extLst>
          </p:cNvPr>
          <p:cNvSpPr>
            <a:spLocks noGrp="1"/>
          </p:cNvSpPr>
          <p:nvPr>
            <p:ph idx="1"/>
          </p:nvPr>
        </p:nvSpPr>
        <p:spPr/>
        <p:txBody>
          <a:bodyPr/>
          <a:lstStyle/>
          <a:p>
            <a:r>
              <a:rPr lang="en-US" dirty="0"/>
              <a:t>So, let’s go through our four main sources one at a time, and try to understand why these are the four relevant sources for our aim of better understanding a synthesis and intersection of Catholic teaching and economics.</a:t>
            </a:r>
          </a:p>
          <a:p>
            <a:r>
              <a:rPr lang="en-US" dirty="0"/>
              <a:t>We’ll start by trying to understand what Economics is!</a:t>
            </a:r>
          </a:p>
        </p:txBody>
      </p:sp>
    </p:spTree>
    <p:extLst>
      <p:ext uri="{BB962C8B-B14F-4D97-AF65-F5344CB8AC3E}">
        <p14:creationId xmlns:p14="http://schemas.microsoft.com/office/powerpoint/2010/main" val="3233422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65DC-6471-425A-8F16-4405CCCF2EB1}"/>
              </a:ext>
            </a:extLst>
          </p:cNvPr>
          <p:cNvSpPr>
            <a:spLocks noGrp="1"/>
          </p:cNvSpPr>
          <p:nvPr>
            <p:ph type="title"/>
          </p:nvPr>
        </p:nvSpPr>
        <p:spPr/>
        <p:txBody>
          <a:bodyPr/>
          <a:lstStyle/>
          <a:p>
            <a:r>
              <a:rPr lang="en-US" dirty="0"/>
              <a:t>Sources: Four main sources</a:t>
            </a:r>
          </a:p>
        </p:txBody>
      </p:sp>
      <p:sp>
        <p:nvSpPr>
          <p:cNvPr id="3" name="Content Placeholder 2">
            <a:extLst>
              <a:ext uri="{FF2B5EF4-FFF2-40B4-BE49-F238E27FC236}">
                <a16:creationId xmlns:a16="http://schemas.microsoft.com/office/drawing/2014/main" id="{A029FE21-5300-47DB-AB14-77DA9FD76283}"/>
              </a:ext>
            </a:extLst>
          </p:cNvPr>
          <p:cNvSpPr>
            <a:spLocks noGrp="1"/>
          </p:cNvSpPr>
          <p:nvPr>
            <p:ph idx="1"/>
          </p:nvPr>
        </p:nvSpPr>
        <p:spPr/>
        <p:txBody>
          <a:bodyPr/>
          <a:lstStyle/>
          <a:p>
            <a:r>
              <a:rPr lang="en-US" dirty="0"/>
              <a:t>So, let’s go through our four main sources one at a time, and try to understand why these are the four relevant sources for our aim of better understanding a synthesis and intersection of Catholic teaching and economics.</a:t>
            </a:r>
          </a:p>
          <a:p>
            <a:r>
              <a:rPr lang="en-US" dirty="0"/>
              <a:t>We’ll start by trying to understand what Economics is!</a:t>
            </a:r>
          </a:p>
          <a:p>
            <a:r>
              <a:rPr lang="en-US" dirty="0"/>
              <a:t>Two thirds of you have an economics background, but I want us to understand economics in a very particular (and very modern) way.</a:t>
            </a:r>
          </a:p>
        </p:txBody>
      </p:sp>
    </p:spTree>
    <p:extLst>
      <p:ext uri="{BB962C8B-B14F-4D97-AF65-F5344CB8AC3E}">
        <p14:creationId xmlns:p14="http://schemas.microsoft.com/office/powerpoint/2010/main" val="3120938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A49E-1416-4F32-9DD1-43B93C08A71D}"/>
              </a:ext>
            </a:extLst>
          </p:cNvPr>
          <p:cNvSpPr>
            <a:spLocks noGrp="1"/>
          </p:cNvSpPr>
          <p:nvPr>
            <p:ph type="title"/>
          </p:nvPr>
        </p:nvSpPr>
        <p:spPr/>
        <p:txBody>
          <a:bodyPr/>
          <a:lstStyle/>
          <a:p>
            <a:r>
              <a:rPr lang="en-US" dirty="0"/>
              <a:t>What is the Discipline of Economics?</a:t>
            </a:r>
          </a:p>
        </p:txBody>
      </p:sp>
      <p:sp>
        <p:nvSpPr>
          <p:cNvPr id="3" name="Content Placeholder 2">
            <a:extLst>
              <a:ext uri="{FF2B5EF4-FFF2-40B4-BE49-F238E27FC236}">
                <a16:creationId xmlns:a16="http://schemas.microsoft.com/office/drawing/2014/main" id="{22DAF3E1-EE65-4677-A5B2-EE1B259F2EAD}"/>
              </a:ext>
            </a:extLst>
          </p:cNvPr>
          <p:cNvSpPr>
            <a:spLocks noGrp="1"/>
          </p:cNvSpPr>
          <p:nvPr>
            <p:ph idx="1"/>
          </p:nvPr>
        </p:nvSpPr>
        <p:spPr/>
        <p:txBody>
          <a:bodyPr/>
          <a:lstStyle/>
          <a:p>
            <a:r>
              <a:rPr lang="en-US" dirty="0"/>
              <a:t>Suppose that you attended a Notre Dame football game. </a:t>
            </a:r>
          </a:p>
        </p:txBody>
      </p:sp>
    </p:spTree>
    <p:extLst>
      <p:ext uri="{BB962C8B-B14F-4D97-AF65-F5344CB8AC3E}">
        <p14:creationId xmlns:p14="http://schemas.microsoft.com/office/powerpoint/2010/main" val="530510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A49E-1416-4F32-9DD1-43B93C08A71D}"/>
              </a:ext>
            </a:extLst>
          </p:cNvPr>
          <p:cNvSpPr>
            <a:spLocks noGrp="1"/>
          </p:cNvSpPr>
          <p:nvPr>
            <p:ph type="title"/>
          </p:nvPr>
        </p:nvSpPr>
        <p:spPr/>
        <p:txBody>
          <a:bodyPr/>
          <a:lstStyle/>
          <a:p>
            <a:r>
              <a:rPr lang="en-US" dirty="0"/>
              <a:t>What is the Discipline of Economics?</a:t>
            </a:r>
          </a:p>
        </p:txBody>
      </p:sp>
      <p:sp>
        <p:nvSpPr>
          <p:cNvPr id="3" name="Content Placeholder 2">
            <a:extLst>
              <a:ext uri="{FF2B5EF4-FFF2-40B4-BE49-F238E27FC236}">
                <a16:creationId xmlns:a16="http://schemas.microsoft.com/office/drawing/2014/main" id="{22DAF3E1-EE65-4677-A5B2-EE1B259F2EAD}"/>
              </a:ext>
            </a:extLst>
          </p:cNvPr>
          <p:cNvSpPr>
            <a:spLocks noGrp="1"/>
          </p:cNvSpPr>
          <p:nvPr>
            <p:ph idx="1"/>
          </p:nvPr>
        </p:nvSpPr>
        <p:spPr/>
        <p:txBody>
          <a:bodyPr/>
          <a:lstStyle/>
          <a:p>
            <a:r>
              <a:rPr lang="en-US" dirty="0"/>
              <a:t>Suppose that you attended a Notre Dame football game. No, not American football, soccer!</a:t>
            </a:r>
          </a:p>
          <a:p>
            <a:endParaRPr lang="en-US" dirty="0"/>
          </a:p>
        </p:txBody>
      </p:sp>
    </p:spTree>
    <p:extLst>
      <p:ext uri="{BB962C8B-B14F-4D97-AF65-F5344CB8AC3E}">
        <p14:creationId xmlns:p14="http://schemas.microsoft.com/office/powerpoint/2010/main" val="39231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A49E-1416-4F32-9DD1-43B93C08A71D}"/>
              </a:ext>
            </a:extLst>
          </p:cNvPr>
          <p:cNvSpPr>
            <a:spLocks noGrp="1"/>
          </p:cNvSpPr>
          <p:nvPr>
            <p:ph type="title"/>
          </p:nvPr>
        </p:nvSpPr>
        <p:spPr/>
        <p:txBody>
          <a:bodyPr/>
          <a:lstStyle/>
          <a:p>
            <a:r>
              <a:rPr lang="en-US" dirty="0"/>
              <a:t>What is the Discipline of Economics?</a:t>
            </a:r>
          </a:p>
        </p:txBody>
      </p:sp>
      <p:sp>
        <p:nvSpPr>
          <p:cNvPr id="3" name="Content Placeholder 2">
            <a:extLst>
              <a:ext uri="{FF2B5EF4-FFF2-40B4-BE49-F238E27FC236}">
                <a16:creationId xmlns:a16="http://schemas.microsoft.com/office/drawing/2014/main" id="{22DAF3E1-EE65-4677-A5B2-EE1B259F2EAD}"/>
              </a:ext>
            </a:extLst>
          </p:cNvPr>
          <p:cNvSpPr>
            <a:spLocks noGrp="1"/>
          </p:cNvSpPr>
          <p:nvPr>
            <p:ph idx="1"/>
          </p:nvPr>
        </p:nvSpPr>
        <p:spPr/>
        <p:txBody>
          <a:bodyPr/>
          <a:lstStyle/>
          <a:p>
            <a:r>
              <a:rPr lang="en-US" dirty="0"/>
              <a:t>Suppose that you attended a Notre Dame football game. No, not American football, soccer!</a:t>
            </a:r>
          </a:p>
          <a:p>
            <a:r>
              <a:rPr lang="en-US" dirty="0"/>
              <a:t>You overheard someone watching the game, saying: “wow, it’s amazing how much fun kids can have just running around and kicking the ball to each other. Maybe I’ll go and join them!”</a:t>
            </a:r>
            <a:br>
              <a:rPr lang="en-US" dirty="0"/>
            </a:br>
            <a:endParaRPr lang="en-US" dirty="0"/>
          </a:p>
          <a:p>
            <a:endParaRPr lang="en-US" dirty="0"/>
          </a:p>
        </p:txBody>
      </p:sp>
    </p:spTree>
    <p:extLst>
      <p:ext uri="{BB962C8B-B14F-4D97-AF65-F5344CB8AC3E}">
        <p14:creationId xmlns:p14="http://schemas.microsoft.com/office/powerpoint/2010/main" val="3849606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A49E-1416-4F32-9DD1-43B93C08A71D}"/>
              </a:ext>
            </a:extLst>
          </p:cNvPr>
          <p:cNvSpPr>
            <a:spLocks noGrp="1"/>
          </p:cNvSpPr>
          <p:nvPr>
            <p:ph type="title"/>
          </p:nvPr>
        </p:nvSpPr>
        <p:spPr/>
        <p:txBody>
          <a:bodyPr/>
          <a:lstStyle/>
          <a:p>
            <a:r>
              <a:rPr lang="en-US" dirty="0"/>
              <a:t>What is the Discipline of Economics?</a:t>
            </a:r>
          </a:p>
        </p:txBody>
      </p:sp>
      <p:sp>
        <p:nvSpPr>
          <p:cNvPr id="3" name="Content Placeholder 2">
            <a:extLst>
              <a:ext uri="{FF2B5EF4-FFF2-40B4-BE49-F238E27FC236}">
                <a16:creationId xmlns:a16="http://schemas.microsoft.com/office/drawing/2014/main" id="{22DAF3E1-EE65-4677-A5B2-EE1B259F2EAD}"/>
              </a:ext>
            </a:extLst>
          </p:cNvPr>
          <p:cNvSpPr>
            <a:spLocks noGrp="1"/>
          </p:cNvSpPr>
          <p:nvPr>
            <p:ph idx="1"/>
          </p:nvPr>
        </p:nvSpPr>
        <p:spPr/>
        <p:txBody>
          <a:bodyPr>
            <a:normAutofit fontScale="92500" lnSpcReduction="20000"/>
          </a:bodyPr>
          <a:lstStyle/>
          <a:p>
            <a:r>
              <a:rPr lang="en-US" dirty="0"/>
              <a:t>You’d be pretty surprised. After all, they aren’t just a bunch of kids enjoying kicking the ball whenever it gets near them; they are two well-defined teams, each ordered towards the end of winning a game with well-defined rules.  </a:t>
            </a:r>
          </a:p>
          <a:p>
            <a:endParaRPr lang="en-US" dirty="0"/>
          </a:p>
          <a:p>
            <a:endParaRPr lang="en-US" dirty="0"/>
          </a:p>
          <a:p>
            <a:endParaRPr lang="en-US" dirty="0"/>
          </a:p>
          <a:p>
            <a:endParaRPr lang="en-US" dirty="0"/>
          </a:p>
          <a:p>
            <a:endParaRPr lang="en-US" dirty="0"/>
          </a:p>
          <a:p>
            <a:endParaRPr lang="en-US" dirty="0"/>
          </a:p>
          <a:p>
            <a:br>
              <a:rPr lang="en-US" dirty="0"/>
            </a:br>
            <a:endParaRPr lang="en-US" dirty="0"/>
          </a:p>
          <a:p>
            <a:endParaRPr lang="en-US" dirty="0"/>
          </a:p>
        </p:txBody>
      </p:sp>
    </p:spTree>
    <p:extLst>
      <p:ext uri="{BB962C8B-B14F-4D97-AF65-F5344CB8AC3E}">
        <p14:creationId xmlns:p14="http://schemas.microsoft.com/office/powerpoint/2010/main" val="1733830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A49E-1416-4F32-9DD1-43B93C08A71D}"/>
              </a:ext>
            </a:extLst>
          </p:cNvPr>
          <p:cNvSpPr>
            <a:spLocks noGrp="1"/>
          </p:cNvSpPr>
          <p:nvPr>
            <p:ph type="title"/>
          </p:nvPr>
        </p:nvSpPr>
        <p:spPr/>
        <p:txBody>
          <a:bodyPr/>
          <a:lstStyle/>
          <a:p>
            <a:r>
              <a:rPr lang="en-US" dirty="0"/>
              <a:t>What is the Discipline of Economics?</a:t>
            </a:r>
          </a:p>
        </p:txBody>
      </p:sp>
      <p:sp>
        <p:nvSpPr>
          <p:cNvPr id="3" name="Content Placeholder 2">
            <a:extLst>
              <a:ext uri="{FF2B5EF4-FFF2-40B4-BE49-F238E27FC236}">
                <a16:creationId xmlns:a16="http://schemas.microsoft.com/office/drawing/2014/main" id="{22DAF3E1-EE65-4677-A5B2-EE1B259F2EAD}"/>
              </a:ext>
            </a:extLst>
          </p:cNvPr>
          <p:cNvSpPr>
            <a:spLocks noGrp="1"/>
          </p:cNvSpPr>
          <p:nvPr>
            <p:ph idx="1"/>
          </p:nvPr>
        </p:nvSpPr>
        <p:spPr/>
        <p:txBody>
          <a:bodyPr>
            <a:normAutofit fontScale="92500" lnSpcReduction="20000"/>
          </a:bodyPr>
          <a:lstStyle/>
          <a:p>
            <a:r>
              <a:rPr lang="en-US" dirty="0"/>
              <a:t>You’d be pretty surprised. After all, they aren’t just a bunch of kids enjoying kicking the ball whenever it gets near them; they are two well-defined teams, each ordered towards the end of winning a game with well-defined rules.</a:t>
            </a:r>
          </a:p>
          <a:p>
            <a:r>
              <a:rPr lang="en-US" dirty="0"/>
              <a:t>But, if this was the first time you saw a soccer game, you might make the same mistake. If no one told you that there was such a thing as a soccer game, or that soccer games had rules, you couldn’t discern both facts right away just from glancing at one group of kids running around on a field.</a:t>
            </a:r>
          </a:p>
          <a:p>
            <a:endParaRPr lang="en-US" dirty="0"/>
          </a:p>
          <a:p>
            <a:endParaRPr lang="en-US" dirty="0"/>
          </a:p>
          <a:p>
            <a:endParaRPr lang="en-US" dirty="0"/>
          </a:p>
          <a:p>
            <a:br>
              <a:rPr lang="en-US" dirty="0"/>
            </a:br>
            <a:endParaRPr lang="en-US" dirty="0"/>
          </a:p>
          <a:p>
            <a:endParaRPr lang="en-US" dirty="0"/>
          </a:p>
        </p:txBody>
      </p:sp>
    </p:spTree>
    <p:extLst>
      <p:ext uri="{BB962C8B-B14F-4D97-AF65-F5344CB8AC3E}">
        <p14:creationId xmlns:p14="http://schemas.microsoft.com/office/powerpoint/2010/main" val="350250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A49E-1416-4F32-9DD1-43B93C08A71D}"/>
              </a:ext>
            </a:extLst>
          </p:cNvPr>
          <p:cNvSpPr>
            <a:spLocks noGrp="1"/>
          </p:cNvSpPr>
          <p:nvPr>
            <p:ph type="title"/>
          </p:nvPr>
        </p:nvSpPr>
        <p:spPr/>
        <p:txBody>
          <a:bodyPr/>
          <a:lstStyle/>
          <a:p>
            <a:r>
              <a:rPr lang="en-US" dirty="0"/>
              <a:t>What is the Discipline of Economics?</a:t>
            </a:r>
          </a:p>
        </p:txBody>
      </p:sp>
      <p:sp>
        <p:nvSpPr>
          <p:cNvPr id="3" name="Content Placeholder 2">
            <a:extLst>
              <a:ext uri="{FF2B5EF4-FFF2-40B4-BE49-F238E27FC236}">
                <a16:creationId xmlns:a16="http://schemas.microsoft.com/office/drawing/2014/main" id="{22DAF3E1-EE65-4677-A5B2-EE1B259F2EAD}"/>
              </a:ext>
            </a:extLst>
          </p:cNvPr>
          <p:cNvSpPr>
            <a:spLocks noGrp="1"/>
          </p:cNvSpPr>
          <p:nvPr>
            <p:ph idx="1"/>
          </p:nvPr>
        </p:nvSpPr>
        <p:spPr/>
        <p:txBody>
          <a:bodyPr>
            <a:normAutofit fontScale="92500" lnSpcReduction="20000"/>
          </a:bodyPr>
          <a:lstStyle/>
          <a:p>
            <a:r>
              <a:rPr lang="en-US" dirty="0"/>
              <a:t>You’d be pretty surprised. After all, they aren’t just a bunch of kids enjoying kicking the ball whenever it gets near them; they are two well-defined teams, each ordered towards the end of winning a game with well-defined rules.</a:t>
            </a:r>
          </a:p>
          <a:p>
            <a:r>
              <a:rPr lang="en-US" dirty="0"/>
              <a:t>But, if this was the first time you saw a soccer game, you might make the same mistake. If no one told you that there was such a thing as a soccer game, or that soccer games had rules, you couldn’t discern both facts right away just from glancing at one group of kids running around on a field.</a:t>
            </a:r>
          </a:p>
          <a:p>
            <a:r>
              <a:rPr lang="en-US" dirty="0"/>
              <a:t>Rather, you could eventually discern both facts by watching enough games, observing carefully, creatively “testing” assumptions about the existence and nature of potential rules, and discussing your hypotheses and conclusions with others on a similar mission of intellectual curiosity and empirical observation.</a:t>
            </a:r>
            <a:br>
              <a:rPr lang="en-US" dirty="0"/>
            </a:br>
            <a:endParaRPr lang="en-US" dirty="0"/>
          </a:p>
          <a:p>
            <a:endParaRPr lang="en-US" dirty="0"/>
          </a:p>
        </p:txBody>
      </p:sp>
    </p:spTree>
    <p:extLst>
      <p:ext uri="{BB962C8B-B14F-4D97-AF65-F5344CB8AC3E}">
        <p14:creationId xmlns:p14="http://schemas.microsoft.com/office/powerpoint/2010/main" val="2684769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A53E-98C1-4637-BFD7-8ED043EF59C9}"/>
              </a:ext>
            </a:extLst>
          </p:cNvPr>
          <p:cNvSpPr>
            <a:spLocks noGrp="1"/>
          </p:cNvSpPr>
          <p:nvPr>
            <p:ph type="title"/>
          </p:nvPr>
        </p:nvSpPr>
        <p:spPr/>
        <p:txBody>
          <a:bodyPr/>
          <a:lstStyle/>
          <a:p>
            <a:r>
              <a:rPr lang="en-US" dirty="0"/>
              <a:t>Why this course?</a:t>
            </a:r>
          </a:p>
        </p:txBody>
      </p:sp>
      <p:sp>
        <p:nvSpPr>
          <p:cNvPr id="3" name="Content Placeholder 2">
            <a:extLst>
              <a:ext uri="{FF2B5EF4-FFF2-40B4-BE49-F238E27FC236}">
                <a16:creationId xmlns:a16="http://schemas.microsoft.com/office/drawing/2014/main" id="{627F0CE4-0E39-40EC-8C6E-4E5F2F25CC58}"/>
              </a:ext>
            </a:extLst>
          </p:cNvPr>
          <p:cNvSpPr>
            <a:spLocks noGrp="1"/>
          </p:cNvSpPr>
          <p:nvPr>
            <p:ph idx="1"/>
          </p:nvPr>
        </p:nvSpPr>
        <p:spPr/>
        <p:txBody>
          <a:bodyPr>
            <a:normAutofit/>
          </a:bodyPr>
          <a:lstStyle/>
          <a:p>
            <a:r>
              <a:rPr lang="en-US" dirty="0"/>
              <a:t>This class counts for Economics, it counts for Theology, and it counts for Catholicism in the Disciplines!</a:t>
            </a:r>
          </a:p>
          <a:p>
            <a:r>
              <a:rPr lang="en-US" dirty="0"/>
              <a:t>What are we trying to understand that could make the course count for so many requirements?</a:t>
            </a:r>
          </a:p>
          <a:p>
            <a:endParaRPr lang="en-US" dirty="0"/>
          </a:p>
          <a:p>
            <a:endParaRPr lang="en-US" dirty="0"/>
          </a:p>
        </p:txBody>
      </p:sp>
    </p:spTree>
    <p:extLst>
      <p:ext uri="{BB962C8B-B14F-4D97-AF65-F5344CB8AC3E}">
        <p14:creationId xmlns:p14="http://schemas.microsoft.com/office/powerpoint/2010/main" val="2864794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A49E-1416-4F32-9DD1-43B93C08A71D}"/>
              </a:ext>
            </a:extLst>
          </p:cNvPr>
          <p:cNvSpPr>
            <a:spLocks noGrp="1"/>
          </p:cNvSpPr>
          <p:nvPr>
            <p:ph type="title"/>
          </p:nvPr>
        </p:nvSpPr>
        <p:spPr/>
        <p:txBody>
          <a:bodyPr/>
          <a:lstStyle/>
          <a:p>
            <a:r>
              <a:rPr lang="en-US" dirty="0"/>
              <a:t>What is the Discipline of Economics?</a:t>
            </a:r>
          </a:p>
        </p:txBody>
      </p:sp>
      <p:sp>
        <p:nvSpPr>
          <p:cNvPr id="3" name="Content Placeholder 2">
            <a:extLst>
              <a:ext uri="{FF2B5EF4-FFF2-40B4-BE49-F238E27FC236}">
                <a16:creationId xmlns:a16="http://schemas.microsoft.com/office/drawing/2014/main" id="{22DAF3E1-EE65-4677-A5B2-EE1B259F2EAD}"/>
              </a:ext>
            </a:extLst>
          </p:cNvPr>
          <p:cNvSpPr>
            <a:spLocks noGrp="1"/>
          </p:cNvSpPr>
          <p:nvPr>
            <p:ph idx="1"/>
          </p:nvPr>
        </p:nvSpPr>
        <p:spPr/>
        <p:txBody>
          <a:bodyPr>
            <a:normAutofit/>
          </a:bodyPr>
          <a:lstStyle/>
          <a:p>
            <a:r>
              <a:rPr lang="en-US" dirty="0"/>
              <a:t>This is what economists have done with the economic order. Over the last two hundred years, economists have steadily learned some of the laws or rules of economies, and of human interactions subject to scarcity in general, through the same process described above.</a:t>
            </a:r>
          </a:p>
        </p:txBody>
      </p:sp>
    </p:spTree>
    <p:extLst>
      <p:ext uri="{BB962C8B-B14F-4D97-AF65-F5344CB8AC3E}">
        <p14:creationId xmlns:p14="http://schemas.microsoft.com/office/powerpoint/2010/main" val="1490733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A49E-1416-4F32-9DD1-43B93C08A71D}"/>
              </a:ext>
            </a:extLst>
          </p:cNvPr>
          <p:cNvSpPr>
            <a:spLocks noGrp="1"/>
          </p:cNvSpPr>
          <p:nvPr>
            <p:ph type="title"/>
          </p:nvPr>
        </p:nvSpPr>
        <p:spPr/>
        <p:txBody>
          <a:bodyPr/>
          <a:lstStyle/>
          <a:p>
            <a:r>
              <a:rPr lang="en-US" dirty="0"/>
              <a:t>What is the Discipline of Economics?</a:t>
            </a:r>
          </a:p>
        </p:txBody>
      </p:sp>
      <p:sp>
        <p:nvSpPr>
          <p:cNvPr id="3" name="Content Placeholder 2">
            <a:extLst>
              <a:ext uri="{FF2B5EF4-FFF2-40B4-BE49-F238E27FC236}">
                <a16:creationId xmlns:a16="http://schemas.microsoft.com/office/drawing/2014/main" id="{22DAF3E1-EE65-4677-A5B2-EE1B259F2EAD}"/>
              </a:ext>
            </a:extLst>
          </p:cNvPr>
          <p:cNvSpPr>
            <a:spLocks noGrp="1"/>
          </p:cNvSpPr>
          <p:nvPr>
            <p:ph idx="1"/>
          </p:nvPr>
        </p:nvSpPr>
        <p:spPr/>
        <p:txBody>
          <a:bodyPr>
            <a:normAutofit/>
          </a:bodyPr>
          <a:lstStyle/>
          <a:p>
            <a:r>
              <a:rPr lang="en-US" dirty="0"/>
              <a:t>This is what economists have done with the economic order. Over the last two hundred years, economists have steadily learned some of the laws or rules of economies, and of human interactions subject to scarcity in general, through the same process described above.</a:t>
            </a:r>
          </a:p>
          <a:p>
            <a:r>
              <a:rPr lang="en-US" dirty="0"/>
              <a:t>There exist empirical phenomena that are now well enough understood to count as principles of economics</a:t>
            </a:r>
          </a:p>
        </p:txBody>
      </p:sp>
    </p:spTree>
    <p:extLst>
      <p:ext uri="{BB962C8B-B14F-4D97-AF65-F5344CB8AC3E}">
        <p14:creationId xmlns:p14="http://schemas.microsoft.com/office/powerpoint/2010/main" val="2492500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7AE8-5777-4229-942D-F21894863D3F}"/>
              </a:ext>
            </a:extLst>
          </p:cNvPr>
          <p:cNvSpPr>
            <a:spLocks noGrp="1"/>
          </p:cNvSpPr>
          <p:nvPr>
            <p:ph type="title"/>
          </p:nvPr>
        </p:nvSpPr>
        <p:spPr/>
        <p:txBody>
          <a:bodyPr/>
          <a:lstStyle/>
          <a:p>
            <a:r>
              <a:rPr lang="en-US" dirty="0"/>
              <a:t>Source 1: Empirical Economics</a:t>
            </a:r>
          </a:p>
        </p:txBody>
      </p:sp>
      <p:sp>
        <p:nvSpPr>
          <p:cNvPr id="3" name="Content Placeholder 2">
            <a:extLst>
              <a:ext uri="{FF2B5EF4-FFF2-40B4-BE49-F238E27FC236}">
                <a16:creationId xmlns:a16="http://schemas.microsoft.com/office/drawing/2014/main" id="{65DD49F4-7FC3-46A6-9340-FF553AF1EB13}"/>
              </a:ext>
            </a:extLst>
          </p:cNvPr>
          <p:cNvSpPr>
            <a:spLocks noGrp="1"/>
          </p:cNvSpPr>
          <p:nvPr>
            <p:ph idx="1"/>
          </p:nvPr>
        </p:nvSpPr>
        <p:spPr/>
        <p:txBody>
          <a:bodyPr/>
          <a:lstStyle/>
          <a:p>
            <a:r>
              <a:rPr lang="en-US" dirty="0"/>
              <a:t>Economics is often called the science of scarcity</a:t>
            </a:r>
          </a:p>
          <a:p>
            <a:r>
              <a:rPr lang="en-US" dirty="0"/>
              <a:t>What is scarcity?</a:t>
            </a:r>
          </a:p>
          <a:p>
            <a:r>
              <a:rPr lang="en-US" dirty="0"/>
              <a:t>Scarcity </a:t>
            </a:r>
            <a:r>
              <a:rPr lang="en-US" dirty="0">
                <a:sym typeface="Wingdings" panose="05000000000000000000" pitchFamily="2" charset="2"/>
              </a:rPr>
              <a:t> tradeoffs</a:t>
            </a:r>
          </a:p>
          <a:p>
            <a:r>
              <a:rPr lang="en-US" dirty="0">
                <a:sym typeface="Wingdings" panose="05000000000000000000" pitchFamily="2" charset="2"/>
              </a:rPr>
              <a:t>Tradeoffs  regular patterns in the world around us</a:t>
            </a:r>
          </a:p>
          <a:p>
            <a:r>
              <a:rPr lang="en-US" dirty="0">
                <a:sym typeface="Wingdings" panose="05000000000000000000" pitchFamily="2" charset="2"/>
              </a:rPr>
              <a:t>These patterns predictably vary according to how scarcity does or does not impinge upon the goods that make them up.</a:t>
            </a:r>
          </a:p>
          <a:p>
            <a:r>
              <a:rPr lang="en-US" dirty="0">
                <a:sym typeface="Wingdings" panose="05000000000000000000" pitchFamily="2" charset="2"/>
              </a:rPr>
              <a:t>We will cover the four patterns with the most general and consistent empirical verification  clarity when we intersect economics with theology and CST</a:t>
            </a:r>
            <a:endParaRPr lang="en-US" dirty="0"/>
          </a:p>
        </p:txBody>
      </p:sp>
    </p:spTree>
    <p:extLst>
      <p:ext uri="{BB962C8B-B14F-4D97-AF65-F5344CB8AC3E}">
        <p14:creationId xmlns:p14="http://schemas.microsoft.com/office/powerpoint/2010/main" val="1642517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A49E-1416-4F32-9DD1-43B93C08A71D}"/>
              </a:ext>
            </a:extLst>
          </p:cNvPr>
          <p:cNvSpPr>
            <a:spLocks noGrp="1"/>
          </p:cNvSpPr>
          <p:nvPr>
            <p:ph type="title"/>
          </p:nvPr>
        </p:nvSpPr>
        <p:spPr/>
        <p:txBody>
          <a:bodyPr/>
          <a:lstStyle/>
          <a:p>
            <a:r>
              <a:rPr lang="en-US" dirty="0"/>
              <a:t>Where does Economics end?</a:t>
            </a:r>
          </a:p>
        </p:txBody>
      </p:sp>
      <p:sp>
        <p:nvSpPr>
          <p:cNvPr id="3" name="Content Placeholder 2">
            <a:extLst>
              <a:ext uri="{FF2B5EF4-FFF2-40B4-BE49-F238E27FC236}">
                <a16:creationId xmlns:a16="http://schemas.microsoft.com/office/drawing/2014/main" id="{22DAF3E1-EE65-4677-A5B2-EE1B259F2EAD}"/>
              </a:ext>
            </a:extLst>
          </p:cNvPr>
          <p:cNvSpPr>
            <a:spLocks noGrp="1"/>
          </p:cNvSpPr>
          <p:nvPr>
            <p:ph idx="1"/>
          </p:nvPr>
        </p:nvSpPr>
        <p:spPr/>
        <p:txBody>
          <a:bodyPr>
            <a:normAutofit/>
          </a:bodyPr>
          <a:lstStyle/>
          <a:p>
            <a:r>
              <a:rPr lang="en-US" dirty="0"/>
              <a:t>Now, to return to our soccer analogy: suppose economists (or, in the case of soccer, soccerists) were asked: “who invented these rules, and why do they exist?”</a:t>
            </a:r>
          </a:p>
          <a:p>
            <a:r>
              <a:rPr lang="en-US" dirty="0"/>
              <a:t>They might easily answer: “no one invented them.”</a:t>
            </a:r>
          </a:p>
          <a:p>
            <a:r>
              <a:rPr lang="en-US" dirty="0"/>
              <a:t>Or: “this is a meaningless question”.</a:t>
            </a:r>
          </a:p>
          <a:p>
            <a:r>
              <a:rPr lang="en-US" dirty="0"/>
              <a:t>It is impossible that, acting qua soccerists, they would ever realize who the author of the rules was, and what their purpose was; this would require a different line of inquiry.</a:t>
            </a:r>
          </a:p>
        </p:txBody>
      </p:sp>
    </p:spTree>
    <p:extLst>
      <p:ext uri="{BB962C8B-B14F-4D97-AF65-F5344CB8AC3E}">
        <p14:creationId xmlns:p14="http://schemas.microsoft.com/office/powerpoint/2010/main" val="1565100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A49E-1416-4F32-9DD1-43B93C08A71D}"/>
              </a:ext>
            </a:extLst>
          </p:cNvPr>
          <p:cNvSpPr>
            <a:spLocks noGrp="1"/>
          </p:cNvSpPr>
          <p:nvPr>
            <p:ph type="title"/>
          </p:nvPr>
        </p:nvSpPr>
        <p:spPr/>
        <p:txBody>
          <a:bodyPr/>
          <a:lstStyle/>
          <a:p>
            <a:r>
              <a:rPr lang="en-US" dirty="0"/>
              <a:t>What is the Discipline of Theology?</a:t>
            </a:r>
          </a:p>
        </p:txBody>
      </p:sp>
      <p:sp>
        <p:nvSpPr>
          <p:cNvPr id="3" name="Content Placeholder 2">
            <a:extLst>
              <a:ext uri="{FF2B5EF4-FFF2-40B4-BE49-F238E27FC236}">
                <a16:creationId xmlns:a16="http://schemas.microsoft.com/office/drawing/2014/main" id="{22DAF3E1-EE65-4677-A5B2-EE1B259F2EAD}"/>
              </a:ext>
            </a:extLst>
          </p:cNvPr>
          <p:cNvSpPr>
            <a:spLocks noGrp="1"/>
          </p:cNvSpPr>
          <p:nvPr>
            <p:ph idx="1"/>
          </p:nvPr>
        </p:nvSpPr>
        <p:spPr/>
        <p:txBody>
          <a:bodyPr>
            <a:normAutofit/>
          </a:bodyPr>
          <a:lstStyle/>
          <a:p>
            <a:r>
              <a:rPr lang="en-US" dirty="0"/>
              <a:t>This is where Theology comes in. Theologians primarily use the data in Scripture and Tradition that God has divinely revealed to teach us who He is, who we are, and to help us understand His creation in the deepest and most holistic way possible.</a:t>
            </a:r>
          </a:p>
        </p:txBody>
      </p:sp>
    </p:spTree>
    <p:extLst>
      <p:ext uri="{BB962C8B-B14F-4D97-AF65-F5344CB8AC3E}">
        <p14:creationId xmlns:p14="http://schemas.microsoft.com/office/powerpoint/2010/main" val="4087403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A49E-1416-4F32-9DD1-43B93C08A71D}"/>
              </a:ext>
            </a:extLst>
          </p:cNvPr>
          <p:cNvSpPr>
            <a:spLocks noGrp="1"/>
          </p:cNvSpPr>
          <p:nvPr>
            <p:ph type="title"/>
          </p:nvPr>
        </p:nvSpPr>
        <p:spPr/>
        <p:txBody>
          <a:bodyPr/>
          <a:lstStyle/>
          <a:p>
            <a:r>
              <a:rPr lang="en-US" dirty="0"/>
              <a:t>What is the Discipline of Theology?</a:t>
            </a:r>
          </a:p>
        </p:txBody>
      </p:sp>
      <p:sp>
        <p:nvSpPr>
          <p:cNvPr id="3" name="Content Placeholder 2">
            <a:extLst>
              <a:ext uri="{FF2B5EF4-FFF2-40B4-BE49-F238E27FC236}">
                <a16:creationId xmlns:a16="http://schemas.microsoft.com/office/drawing/2014/main" id="{22DAF3E1-EE65-4677-A5B2-EE1B259F2EAD}"/>
              </a:ext>
            </a:extLst>
          </p:cNvPr>
          <p:cNvSpPr>
            <a:spLocks noGrp="1"/>
          </p:cNvSpPr>
          <p:nvPr>
            <p:ph idx="1"/>
          </p:nvPr>
        </p:nvSpPr>
        <p:spPr/>
        <p:txBody>
          <a:bodyPr>
            <a:normAutofit/>
          </a:bodyPr>
          <a:lstStyle/>
          <a:p>
            <a:r>
              <a:rPr lang="en-US" dirty="0"/>
              <a:t>This is where Theology comes in. Theologians primarily use the data in Scripture and Tradition that God has divinely revealed to teach us who He is, who we are, and to help us understand His creation in the deepest and most holistic way possible.</a:t>
            </a:r>
          </a:p>
          <a:p>
            <a:r>
              <a:rPr lang="en-US" dirty="0"/>
              <a:t>Then, they try to better understand this data first of all through good philosophy, which uses the data of human experience and logic to grasp the essence of things like freedom, human nature, causality, beauty, happiness, </a:t>
            </a:r>
            <a:r>
              <a:rPr lang="en-US" dirty="0" err="1"/>
              <a:t>etc</a:t>
            </a:r>
            <a:r>
              <a:rPr lang="en-US" dirty="0"/>
              <a:t>, and to understand the meaning and beauty of the order in the Universe. </a:t>
            </a:r>
          </a:p>
        </p:txBody>
      </p:sp>
    </p:spTree>
    <p:extLst>
      <p:ext uri="{BB962C8B-B14F-4D97-AF65-F5344CB8AC3E}">
        <p14:creationId xmlns:p14="http://schemas.microsoft.com/office/powerpoint/2010/main" val="3931897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A49E-1416-4F32-9DD1-43B93C08A71D}"/>
              </a:ext>
            </a:extLst>
          </p:cNvPr>
          <p:cNvSpPr>
            <a:spLocks noGrp="1"/>
          </p:cNvSpPr>
          <p:nvPr>
            <p:ph type="title"/>
          </p:nvPr>
        </p:nvSpPr>
        <p:spPr/>
        <p:txBody>
          <a:bodyPr/>
          <a:lstStyle/>
          <a:p>
            <a:r>
              <a:rPr lang="en-US" dirty="0"/>
              <a:t>What is the Discipline of Theology?</a:t>
            </a:r>
          </a:p>
        </p:txBody>
      </p:sp>
      <p:sp>
        <p:nvSpPr>
          <p:cNvPr id="3" name="Content Placeholder 2">
            <a:extLst>
              <a:ext uri="{FF2B5EF4-FFF2-40B4-BE49-F238E27FC236}">
                <a16:creationId xmlns:a16="http://schemas.microsoft.com/office/drawing/2014/main" id="{22DAF3E1-EE65-4677-A5B2-EE1B259F2EAD}"/>
              </a:ext>
            </a:extLst>
          </p:cNvPr>
          <p:cNvSpPr>
            <a:spLocks noGrp="1"/>
          </p:cNvSpPr>
          <p:nvPr>
            <p:ph idx="1"/>
          </p:nvPr>
        </p:nvSpPr>
        <p:spPr/>
        <p:txBody>
          <a:bodyPr>
            <a:normAutofit/>
          </a:bodyPr>
          <a:lstStyle/>
          <a:p>
            <a:r>
              <a:rPr lang="en-US" dirty="0"/>
              <a:t>But theologians can make use of any true knowledge of God and the world, including the knowledge given by modern economics, to better understand divine revelation.</a:t>
            </a:r>
          </a:p>
          <a:p>
            <a:r>
              <a:rPr lang="en-US" dirty="0"/>
              <a:t>A guiding principle in this endeavor is that truth is one, and so contradictory ideas cannot both be true.</a:t>
            </a:r>
          </a:p>
        </p:txBody>
      </p:sp>
    </p:spTree>
    <p:extLst>
      <p:ext uri="{BB962C8B-B14F-4D97-AF65-F5344CB8AC3E}">
        <p14:creationId xmlns:p14="http://schemas.microsoft.com/office/powerpoint/2010/main" val="2312514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A49E-1416-4F32-9DD1-43B93C08A71D}"/>
              </a:ext>
            </a:extLst>
          </p:cNvPr>
          <p:cNvSpPr>
            <a:spLocks noGrp="1"/>
          </p:cNvSpPr>
          <p:nvPr>
            <p:ph type="title"/>
          </p:nvPr>
        </p:nvSpPr>
        <p:spPr/>
        <p:txBody>
          <a:bodyPr/>
          <a:lstStyle/>
          <a:p>
            <a:r>
              <a:rPr lang="en-US" dirty="0"/>
              <a:t>What is the Discipline of Theology?</a:t>
            </a:r>
          </a:p>
        </p:txBody>
      </p:sp>
      <p:sp>
        <p:nvSpPr>
          <p:cNvPr id="3" name="Content Placeholder 2">
            <a:extLst>
              <a:ext uri="{FF2B5EF4-FFF2-40B4-BE49-F238E27FC236}">
                <a16:creationId xmlns:a16="http://schemas.microsoft.com/office/drawing/2014/main" id="{22DAF3E1-EE65-4677-A5B2-EE1B259F2EAD}"/>
              </a:ext>
            </a:extLst>
          </p:cNvPr>
          <p:cNvSpPr>
            <a:spLocks noGrp="1"/>
          </p:cNvSpPr>
          <p:nvPr>
            <p:ph idx="1"/>
          </p:nvPr>
        </p:nvSpPr>
        <p:spPr/>
        <p:txBody>
          <a:bodyPr>
            <a:normAutofit fontScale="92500"/>
          </a:bodyPr>
          <a:lstStyle/>
          <a:p>
            <a:r>
              <a:rPr lang="en-US" dirty="0"/>
              <a:t>If an idea that has been divinely revealed turns out to be contradictory to an idea that comes from a branch of human knowledge, Catholics believe that the divinely revealed idea must be true, and the contradictory idea must be false.</a:t>
            </a:r>
          </a:p>
          <a:p>
            <a:r>
              <a:rPr lang="en-US" dirty="0"/>
              <a:t>But, they also believe that every true idea attained by human inquiry will not be in conflict with what God has divinely revealed, but will instead be of great help in more clearly understanding divine revelation.</a:t>
            </a:r>
          </a:p>
          <a:p>
            <a:r>
              <a:rPr lang="en-US" dirty="0"/>
              <a:t>And, the ideas that are rooted in divine revelation are of great use to all the branches of human inquiry, setting them within their proper context, and providing a more fundamental explanation for why things are the way they are in the world. </a:t>
            </a:r>
          </a:p>
        </p:txBody>
      </p:sp>
    </p:spTree>
    <p:extLst>
      <p:ext uri="{BB962C8B-B14F-4D97-AF65-F5344CB8AC3E}">
        <p14:creationId xmlns:p14="http://schemas.microsoft.com/office/powerpoint/2010/main" val="1748234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A1A2-F9B3-46AC-B924-275536143BD7}"/>
              </a:ext>
            </a:extLst>
          </p:cNvPr>
          <p:cNvSpPr>
            <a:spLocks noGrp="1"/>
          </p:cNvSpPr>
          <p:nvPr>
            <p:ph type="title"/>
          </p:nvPr>
        </p:nvSpPr>
        <p:spPr/>
        <p:txBody>
          <a:bodyPr/>
          <a:lstStyle/>
          <a:p>
            <a:r>
              <a:rPr lang="en-US" dirty="0"/>
              <a:t>What Theology do we need?</a:t>
            </a:r>
          </a:p>
        </p:txBody>
      </p:sp>
      <p:sp>
        <p:nvSpPr>
          <p:cNvPr id="3" name="Content Placeholder 2">
            <a:extLst>
              <a:ext uri="{FF2B5EF4-FFF2-40B4-BE49-F238E27FC236}">
                <a16:creationId xmlns:a16="http://schemas.microsoft.com/office/drawing/2014/main" id="{24DA36DA-0F18-41DF-9134-038904D49278}"/>
              </a:ext>
            </a:extLst>
          </p:cNvPr>
          <p:cNvSpPr>
            <a:spLocks noGrp="1"/>
          </p:cNvSpPr>
          <p:nvPr>
            <p:ph idx="1"/>
          </p:nvPr>
        </p:nvSpPr>
        <p:spPr/>
        <p:txBody>
          <a:bodyPr/>
          <a:lstStyle/>
          <a:p>
            <a:r>
              <a:rPr lang="en-US" dirty="0"/>
              <a:t>To be a useful place of intersection with Economics, we need a theology which is based on the kind of philosophy which could possibly intersect with economics.</a:t>
            </a:r>
          </a:p>
          <a:p>
            <a:r>
              <a:rPr lang="en-US" dirty="0"/>
              <a:t>A philosophy which takes experience and empirical observation very seriously.</a:t>
            </a:r>
          </a:p>
          <a:p>
            <a:r>
              <a:rPr lang="en-US" dirty="0"/>
              <a:t>And yet a philosophy that can be used to express a whole host of Catholic truths.</a:t>
            </a:r>
          </a:p>
        </p:txBody>
      </p:sp>
    </p:spTree>
    <p:extLst>
      <p:ext uri="{BB962C8B-B14F-4D97-AF65-F5344CB8AC3E}">
        <p14:creationId xmlns:p14="http://schemas.microsoft.com/office/powerpoint/2010/main" val="2512851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E4B4-BBC6-4F82-86A8-30409710C6FE}"/>
              </a:ext>
            </a:extLst>
          </p:cNvPr>
          <p:cNvSpPr>
            <a:spLocks noGrp="1"/>
          </p:cNvSpPr>
          <p:nvPr>
            <p:ph type="title"/>
          </p:nvPr>
        </p:nvSpPr>
        <p:spPr/>
        <p:txBody>
          <a:bodyPr/>
          <a:lstStyle/>
          <a:p>
            <a:r>
              <a:rPr lang="en-US" dirty="0"/>
              <a:t>Source 2: Thomistic Philosophy and Theology</a:t>
            </a:r>
          </a:p>
        </p:txBody>
      </p:sp>
      <p:sp>
        <p:nvSpPr>
          <p:cNvPr id="4" name="Content Placeholder 3">
            <a:extLst>
              <a:ext uri="{FF2B5EF4-FFF2-40B4-BE49-F238E27FC236}">
                <a16:creationId xmlns:a16="http://schemas.microsoft.com/office/drawing/2014/main" id="{0F162EB4-4728-4D49-A98C-B945C57AF8FD}"/>
              </a:ext>
            </a:extLst>
          </p:cNvPr>
          <p:cNvSpPr>
            <a:spLocks noGrp="1"/>
          </p:cNvSpPr>
          <p:nvPr>
            <p:ph sz="half" idx="1"/>
          </p:nvPr>
        </p:nvSpPr>
        <p:spPr>
          <a:xfrm>
            <a:off x="838199" y="1825625"/>
            <a:ext cx="7151703" cy="4351338"/>
          </a:xfrm>
        </p:spPr>
        <p:txBody>
          <a:bodyPr>
            <a:normAutofit fontScale="92500" lnSpcReduction="10000"/>
          </a:bodyPr>
          <a:lstStyle/>
          <a:p>
            <a:r>
              <a:rPr lang="en-US" dirty="0"/>
              <a:t>Thomas Aquinas OP (Tommaso </a:t>
            </a:r>
            <a:r>
              <a:rPr lang="en-US" dirty="0" err="1"/>
              <a:t>d'Aquino</a:t>
            </a:r>
            <a:r>
              <a:rPr lang="en-US" dirty="0"/>
              <a:t>, lit. 'Thomas of Aquino'; 1225 – 7 March 1274)</a:t>
            </a:r>
          </a:p>
          <a:p>
            <a:r>
              <a:rPr lang="en-US" dirty="0"/>
              <a:t>He was a realist (i.e. unlike skeptics, he believed that the world can be known as it is).</a:t>
            </a:r>
          </a:p>
          <a:p>
            <a:r>
              <a:rPr lang="en-US" dirty="0"/>
              <a:t>This realism made his philosophy critically open to experience and empirical reality.</a:t>
            </a:r>
          </a:p>
          <a:p>
            <a:r>
              <a:rPr lang="en-US" dirty="0"/>
              <a:t>He held the principle of non-contradiction</a:t>
            </a:r>
          </a:p>
          <a:p>
            <a:r>
              <a:rPr lang="en-US" dirty="0"/>
              <a:t>He tried to exhaustively summarize in one coherent philosophical language a Catholic understanding of God, the Universe, Man, Social relations, the Incarnation, the Church, Heaven.</a:t>
            </a:r>
          </a:p>
          <a:p>
            <a:endParaRPr lang="en-US" dirty="0"/>
          </a:p>
          <a:p>
            <a:endParaRPr lang="en-US" dirty="0"/>
          </a:p>
        </p:txBody>
      </p:sp>
      <p:pic>
        <p:nvPicPr>
          <p:cNvPr id="7" name="Content Placeholder 6">
            <a:extLst>
              <a:ext uri="{FF2B5EF4-FFF2-40B4-BE49-F238E27FC236}">
                <a16:creationId xmlns:a16="http://schemas.microsoft.com/office/drawing/2014/main" id="{7201812A-0308-4FB8-B36E-5D87CF3792D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50008" y="1825625"/>
            <a:ext cx="2903792" cy="4351338"/>
          </a:xfrm>
        </p:spPr>
      </p:pic>
    </p:spTree>
    <p:extLst>
      <p:ext uri="{BB962C8B-B14F-4D97-AF65-F5344CB8AC3E}">
        <p14:creationId xmlns:p14="http://schemas.microsoft.com/office/powerpoint/2010/main" val="2165903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A53E-98C1-4637-BFD7-8ED043EF59C9}"/>
              </a:ext>
            </a:extLst>
          </p:cNvPr>
          <p:cNvSpPr>
            <a:spLocks noGrp="1"/>
          </p:cNvSpPr>
          <p:nvPr>
            <p:ph type="title"/>
          </p:nvPr>
        </p:nvSpPr>
        <p:spPr/>
        <p:txBody>
          <a:bodyPr/>
          <a:lstStyle/>
          <a:p>
            <a:r>
              <a:rPr lang="en-US" dirty="0"/>
              <a:t>Why this course?</a:t>
            </a:r>
          </a:p>
        </p:txBody>
      </p:sp>
      <p:sp>
        <p:nvSpPr>
          <p:cNvPr id="3" name="Content Placeholder 2">
            <a:extLst>
              <a:ext uri="{FF2B5EF4-FFF2-40B4-BE49-F238E27FC236}">
                <a16:creationId xmlns:a16="http://schemas.microsoft.com/office/drawing/2014/main" id="{627F0CE4-0E39-40EC-8C6E-4E5F2F25CC58}"/>
              </a:ext>
            </a:extLst>
          </p:cNvPr>
          <p:cNvSpPr>
            <a:spLocks noGrp="1"/>
          </p:cNvSpPr>
          <p:nvPr>
            <p:ph idx="1"/>
          </p:nvPr>
        </p:nvSpPr>
        <p:spPr/>
        <p:txBody>
          <a:bodyPr>
            <a:normAutofit/>
          </a:bodyPr>
          <a:lstStyle/>
          <a:p>
            <a:r>
              <a:rPr lang="en-US" dirty="0"/>
              <a:t>This class counts for Economics, it counts for Theology, and it counts for Catholicism in the Disciplines!</a:t>
            </a:r>
          </a:p>
          <a:p>
            <a:r>
              <a:rPr lang="en-US" dirty="0"/>
              <a:t>What are we trying to understand that could make the course count for so many requirements?</a:t>
            </a:r>
          </a:p>
          <a:p>
            <a:r>
              <a:rPr lang="en-US" dirty="0"/>
              <a:t>Well, ask the internet about Demand curves, and you get a lot of consistent stuff.</a:t>
            </a:r>
          </a:p>
          <a:p>
            <a:endParaRPr lang="en-US" dirty="0"/>
          </a:p>
        </p:txBody>
      </p:sp>
    </p:spTree>
    <p:extLst>
      <p:ext uri="{BB962C8B-B14F-4D97-AF65-F5344CB8AC3E}">
        <p14:creationId xmlns:p14="http://schemas.microsoft.com/office/powerpoint/2010/main" val="74605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E4B4-BBC6-4F82-86A8-30409710C6FE}"/>
              </a:ext>
            </a:extLst>
          </p:cNvPr>
          <p:cNvSpPr>
            <a:spLocks noGrp="1"/>
          </p:cNvSpPr>
          <p:nvPr>
            <p:ph type="title"/>
          </p:nvPr>
        </p:nvSpPr>
        <p:spPr/>
        <p:txBody>
          <a:bodyPr/>
          <a:lstStyle/>
          <a:p>
            <a:r>
              <a:rPr lang="en-US" dirty="0"/>
              <a:t>Source 2: Thomistic Philosophy and Theology</a:t>
            </a:r>
          </a:p>
        </p:txBody>
      </p:sp>
      <p:sp>
        <p:nvSpPr>
          <p:cNvPr id="4" name="Content Placeholder 3">
            <a:extLst>
              <a:ext uri="{FF2B5EF4-FFF2-40B4-BE49-F238E27FC236}">
                <a16:creationId xmlns:a16="http://schemas.microsoft.com/office/drawing/2014/main" id="{0F162EB4-4728-4D49-A98C-B945C57AF8FD}"/>
              </a:ext>
            </a:extLst>
          </p:cNvPr>
          <p:cNvSpPr>
            <a:spLocks noGrp="1"/>
          </p:cNvSpPr>
          <p:nvPr>
            <p:ph idx="1"/>
          </p:nvPr>
        </p:nvSpPr>
        <p:spPr/>
        <p:txBody>
          <a:bodyPr>
            <a:normAutofit/>
          </a:bodyPr>
          <a:lstStyle/>
          <a:p>
            <a:r>
              <a:rPr lang="en-US" dirty="0"/>
              <a:t>Furthermore, much of the first fifty years of modern Catholic Social Teaching (CST), starting in 1891, used language and ideas derived from Thomistic philosophy and theology.</a:t>
            </a:r>
          </a:p>
          <a:p>
            <a:r>
              <a:rPr lang="en-US" dirty="0"/>
              <a:t>Putting this all together, by learning some Thomistic Philosophy and Theology, we’ll have a flexible language, already used by the Church in its CST, that is designed to be very general, very open to empirical experience, and very consonant with the perennial truths of the Faith.</a:t>
            </a:r>
          </a:p>
          <a:p>
            <a:r>
              <a:rPr lang="en-US" dirty="0"/>
              <a:t>So, it’s an ideal source for a meeting place between (especially empirical) economics principles and the Church.</a:t>
            </a:r>
          </a:p>
        </p:txBody>
      </p:sp>
    </p:spTree>
    <p:extLst>
      <p:ext uri="{BB962C8B-B14F-4D97-AF65-F5344CB8AC3E}">
        <p14:creationId xmlns:p14="http://schemas.microsoft.com/office/powerpoint/2010/main" val="1647149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9A74-812C-4181-A2A8-5C5AA693E1EA}"/>
              </a:ext>
            </a:extLst>
          </p:cNvPr>
          <p:cNvSpPr>
            <a:spLocks noGrp="1"/>
          </p:cNvSpPr>
          <p:nvPr>
            <p:ph type="title"/>
          </p:nvPr>
        </p:nvSpPr>
        <p:spPr/>
        <p:txBody>
          <a:bodyPr/>
          <a:lstStyle/>
          <a:p>
            <a:r>
              <a:rPr lang="en-US" dirty="0"/>
              <a:t>The contingencies of history</a:t>
            </a:r>
          </a:p>
        </p:txBody>
      </p:sp>
      <p:sp>
        <p:nvSpPr>
          <p:cNvPr id="3" name="Content Placeholder 2">
            <a:extLst>
              <a:ext uri="{FF2B5EF4-FFF2-40B4-BE49-F238E27FC236}">
                <a16:creationId xmlns:a16="http://schemas.microsoft.com/office/drawing/2014/main" id="{220F86BB-C20E-4B3A-B175-804D41CC1289}"/>
              </a:ext>
            </a:extLst>
          </p:cNvPr>
          <p:cNvSpPr>
            <a:spLocks noGrp="1"/>
          </p:cNvSpPr>
          <p:nvPr>
            <p:ph idx="1"/>
          </p:nvPr>
        </p:nvSpPr>
        <p:spPr/>
        <p:txBody>
          <a:bodyPr>
            <a:normAutofit/>
          </a:bodyPr>
          <a:lstStyle/>
          <a:p>
            <a:r>
              <a:rPr lang="en-US" dirty="0"/>
              <a:t>But, wait a minute!</a:t>
            </a:r>
          </a:p>
          <a:p>
            <a:r>
              <a:rPr lang="en-US" dirty="0"/>
              <a:t>If we want to understand perennial truths about intrinsic connections between Catholicism and economics, we run into an immediate difficulty.</a:t>
            </a:r>
          </a:p>
          <a:p>
            <a:r>
              <a:rPr lang="en-US" dirty="0"/>
              <a:t>Both have changed over time!</a:t>
            </a:r>
          </a:p>
          <a:p>
            <a:r>
              <a:rPr lang="en-US" dirty="0"/>
              <a:t>The Church’s teaching has developed over time, with the deepest truths never contradicting each other, but with many surface level instantiations thoroughly changing (J.H. Newman)</a:t>
            </a:r>
          </a:p>
          <a:p>
            <a:r>
              <a:rPr lang="en-US" dirty="0"/>
              <a:t>The economy, and our understanding of it, have definitely changed!</a:t>
            </a:r>
          </a:p>
          <a:p>
            <a:endParaRPr lang="en-US" dirty="0"/>
          </a:p>
        </p:txBody>
      </p:sp>
    </p:spTree>
    <p:extLst>
      <p:ext uri="{BB962C8B-B14F-4D97-AF65-F5344CB8AC3E}">
        <p14:creationId xmlns:p14="http://schemas.microsoft.com/office/powerpoint/2010/main" val="1476113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4ED5-8FD8-48EC-AB68-7E457E074281}"/>
              </a:ext>
            </a:extLst>
          </p:cNvPr>
          <p:cNvSpPr>
            <a:spLocks noGrp="1"/>
          </p:cNvSpPr>
          <p:nvPr>
            <p:ph type="title"/>
          </p:nvPr>
        </p:nvSpPr>
        <p:spPr/>
        <p:txBody>
          <a:bodyPr/>
          <a:lstStyle/>
          <a:p>
            <a:r>
              <a:rPr lang="en-US" dirty="0"/>
              <a:t>Perennial truths of economics?</a:t>
            </a:r>
          </a:p>
        </p:txBody>
      </p:sp>
      <p:sp>
        <p:nvSpPr>
          <p:cNvPr id="3" name="Content Placeholder 2">
            <a:extLst>
              <a:ext uri="{FF2B5EF4-FFF2-40B4-BE49-F238E27FC236}">
                <a16:creationId xmlns:a16="http://schemas.microsoft.com/office/drawing/2014/main" id="{691BBD93-E2D1-442D-A45D-B7911C400691}"/>
              </a:ext>
            </a:extLst>
          </p:cNvPr>
          <p:cNvSpPr>
            <a:spLocks noGrp="1"/>
          </p:cNvSpPr>
          <p:nvPr>
            <p:ph idx="1"/>
          </p:nvPr>
        </p:nvSpPr>
        <p:spPr/>
        <p:txBody>
          <a:bodyPr/>
          <a:lstStyle/>
          <a:p>
            <a:r>
              <a:rPr lang="en-US" dirty="0"/>
              <a:t>Are there any perennial truths of economics? If so, what would a perennial truth look like? How would we identify a perennial truth?</a:t>
            </a:r>
          </a:p>
          <a:p>
            <a:endParaRPr lang="en-US" dirty="0"/>
          </a:p>
        </p:txBody>
      </p:sp>
    </p:spTree>
    <p:extLst>
      <p:ext uri="{BB962C8B-B14F-4D97-AF65-F5344CB8AC3E}">
        <p14:creationId xmlns:p14="http://schemas.microsoft.com/office/powerpoint/2010/main" val="989040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42D0-0E02-4A3B-B890-62CF519AF4A5}"/>
              </a:ext>
            </a:extLst>
          </p:cNvPr>
          <p:cNvSpPr>
            <a:spLocks noGrp="1"/>
          </p:cNvSpPr>
          <p:nvPr>
            <p:ph type="title"/>
          </p:nvPr>
        </p:nvSpPr>
        <p:spPr/>
        <p:txBody>
          <a:bodyPr/>
          <a:lstStyle/>
          <a:p>
            <a:r>
              <a:rPr lang="en-US" dirty="0"/>
              <a:t>Limitations on Possibilities: road example</a:t>
            </a:r>
          </a:p>
        </p:txBody>
      </p:sp>
      <p:sp>
        <p:nvSpPr>
          <p:cNvPr id="3" name="Content Placeholder 2">
            <a:extLst>
              <a:ext uri="{FF2B5EF4-FFF2-40B4-BE49-F238E27FC236}">
                <a16:creationId xmlns:a16="http://schemas.microsoft.com/office/drawing/2014/main" id="{BDC8814E-E8F4-4AC5-BF0B-44EED49BB75F}"/>
              </a:ext>
            </a:extLst>
          </p:cNvPr>
          <p:cNvSpPr>
            <a:spLocks noGrp="1"/>
          </p:cNvSpPr>
          <p:nvPr>
            <p:ph idx="1"/>
          </p:nvPr>
        </p:nvSpPr>
        <p:spPr/>
        <p:txBody>
          <a:bodyPr/>
          <a:lstStyle/>
          <a:p>
            <a:r>
              <a:rPr lang="en-US" dirty="0"/>
              <a:t>It’s going to turn out that perennial truths of economics are best understood as limitations on the set of patterns that could </a:t>
            </a:r>
            <a:r>
              <a:rPr lang="en-US" i="1" dirty="0"/>
              <a:t>possibly</a:t>
            </a:r>
            <a:r>
              <a:rPr lang="en-US" dirty="0"/>
              <a:t> occur.</a:t>
            </a:r>
          </a:p>
          <a:p>
            <a:endParaRPr lang="en-US" dirty="0"/>
          </a:p>
        </p:txBody>
      </p:sp>
    </p:spTree>
    <p:extLst>
      <p:ext uri="{BB962C8B-B14F-4D97-AF65-F5344CB8AC3E}">
        <p14:creationId xmlns:p14="http://schemas.microsoft.com/office/powerpoint/2010/main" val="2314040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42D0-0E02-4A3B-B890-62CF519AF4A5}"/>
              </a:ext>
            </a:extLst>
          </p:cNvPr>
          <p:cNvSpPr>
            <a:spLocks noGrp="1"/>
          </p:cNvSpPr>
          <p:nvPr>
            <p:ph type="title"/>
          </p:nvPr>
        </p:nvSpPr>
        <p:spPr/>
        <p:txBody>
          <a:bodyPr/>
          <a:lstStyle/>
          <a:p>
            <a:r>
              <a:rPr lang="en-US" dirty="0"/>
              <a:t>Limitations on Possibilities: road example</a:t>
            </a:r>
          </a:p>
        </p:txBody>
      </p:sp>
      <p:sp>
        <p:nvSpPr>
          <p:cNvPr id="3" name="Content Placeholder 2">
            <a:extLst>
              <a:ext uri="{FF2B5EF4-FFF2-40B4-BE49-F238E27FC236}">
                <a16:creationId xmlns:a16="http://schemas.microsoft.com/office/drawing/2014/main" id="{BDC8814E-E8F4-4AC5-BF0B-44EED49BB75F}"/>
              </a:ext>
            </a:extLst>
          </p:cNvPr>
          <p:cNvSpPr>
            <a:spLocks noGrp="1"/>
          </p:cNvSpPr>
          <p:nvPr>
            <p:ph idx="1"/>
          </p:nvPr>
        </p:nvSpPr>
        <p:spPr/>
        <p:txBody>
          <a:bodyPr/>
          <a:lstStyle/>
          <a:p>
            <a:r>
              <a:rPr lang="en-US" dirty="0"/>
              <a:t>It’s going to turn out that perennial truths of economics are best understood as limitations on the set of patterns that could </a:t>
            </a:r>
            <a:r>
              <a:rPr lang="en-US" i="1" dirty="0"/>
              <a:t>possibly</a:t>
            </a:r>
            <a:r>
              <a:rPr lang="en-US" dirty="0"/>
              <a:t> occur.</a:t>
            </a:r>
          </a:p>
          <a:p>
            <a:r>
              <a:rPr lang="en-US" dirty="0"/>
              <a:t>To understand this, first think about an analogous example: possible patterns on (relatively highspeed) roads.</a:t>
            </a:r>
          </a:p>
          <a:p>
            <a:endParaRPr lang="en-US" dirty="0"/>
          </a:p>
        </p:txBody>
      </p:sp>
    </p:spTree>
    <p:extLst>
      <p:ext uri="{BB962C8B-B14F-4D97-AF65-F5344CB8AC3E}">
        <p14:creationId xmlns:p14="http://schemas.microsoft.com/office/powerpoint/2010/main" val="3313835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42D0-0E02-4A3B-B890-62CF519AF4A5}"/>
              </a:ext>
            </a:extLst>
          </p:cNvPr>
          <p:cNvSpPr>
            <a:spLocks noGrp="1"/>
          </p:cNvSpPr>
          <p:nvPr>
            <p:ph type="title"/>
          </p:nvPr>
        </p:nvSpPr>
        <p:spPr/>
        <p:txBody>
          <a:bodyPr/>
          <a:lstStyle/>
          <a:p>
            <a:r>
              <a:rPr lang="en-US" dirty="0"/>
              <a:t>Limitations on Possibilities: road example</a:t>
            </a:r>
          </a:p>
        </p:txBody>
      </p:sp>
      <p:sp>
        <p:nvSpPr>
          <p:cNvPr id="3" name="Content Placeholder 2">
            <a:extLst>
              <a:ext uri="{FF2B5EF4-FFF2-40B4-BE49-F238E27FC236}">
                <a16:creationId xmlns:a16="http://schemas.microsoft.com/office/drawing/2014/main" id="{BDC8814E-E8F4-4AC5-BF0B-44EED49BB75F}"/>
              </a:ext>
            </a:extLst>
          </p:cNvPr>
          <p:cNvSpPr>
            <a:spLocks noGrp="1"/>
          </p:cNvSpPr>
          <p:nvPr>
            <p:ph idx="1"/>
          </p:nvPr>
        </p:nvSpPr>
        <p:spPr/>
        <p:txBody>
          <a:bodyPr/>
          <a:lstStyle/>
          <a:p>
            <a:r>
              <a:rPr lang="en-US" dirty="0"/>
              <a:t>It’s going to turn out that perennial truths of economics are best understood as limitations on the set of patterns that could </a:t>
            </a:r>
            <a:r>
              <a:rPr lang="en-US" i="1" dirty="0"/>
              <a:t>possibly</a:t>
            </a:r>
            <a:r>
              <a:rPr lang="en-US" dirty="0"/>
              <a:t> occur.</a:t>
            </a:r>
          </a:p>
          <a:p>
            <a:r>
              <a:rPr lang="en-US" dirty="0"/>
              <a:t>To understand this, first think about an analogous example: possible patterns on (relatively highspeed) roads.</a:t>
            </a:r>
          </a:p>
          <a:p>
            <a:r>
              <a:rPr lang="en-US" dirty="0"/>
              <a:t>If the society doesn’t involve total wreckage and mayhem on its roads, then there are only two possible patterns which will emerge:</a:t>
            </a:r>
          </a:p>
          <a:p>
            <a:pPr lvl="1"/>
            <a:r>
              <a:rPr lang="en-US" dirty="0"/>
              <a:t>Pattern 1: people’s default is to drive on their right</a:t>
            </a:r>
          </a:p>
          <a:p>
            <a:pPr lvl="1"/>
            <a:r>
              <a:rPr lang="en-US" dirty="0"/>
              <a:t>Pattern 2: people’s default is to drive on their left</a:t>
            </a:r>
          </a:p>
        </p:txBody>
      </p:sp>
    </p:spTree>
    <p:extLst>
      <p:ext uri="{BB962C8B-B14F-4D97-AF65-F5344CB8AC3E}">
        <p14:creationId xmlns:p14="http://schemas.microsoft.com/office/powerpoint/2010/main" val="439591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42D0-0E02-4A3B-B890-62CF519AF4A5}"/>
              </a:ext>
            </a:extLst>
          </p:cNvPr>
          <p:cNvSpPr>
            <a:spLocks noGrp="1"/>
          </p:cNvSpPr>
          <p:nvPr>
            <p:ph type="title"/>
          </p:nvPr>
        </p:nvSpPr>
        <p:spPr/>
        <p:txBody>
          <a:bodyPr/>
          <a:lstStyle/>
          <a:p>
            <a:r>
              <a:rPr lang="en-US" dirty="0"/>
              <a:t>Limitations on Possibilities: road example</a:t>
            </a:r>
          </a:p>
        </p:txBody>
      </p:sp>
      <p:sp>
        <p:nvSpPr>
          <p:cNvPr id="3" name="Content Placeholder 2">
            <a:extLst>
              <a:ext uri="{FF2B5EF4-FFF2-40B4-BE49-F238E27FC236}">
                <a16:creationId xmlns:a16="http://schemas.microsoft.com/office/drawing/2014/main" id="{BDC8814E-E8F4-4AC5-BF0B-44EED49BB75F}"/>
              </a:ext>
            </a:extLst>
          </p:cNvPr>
          <p:cNvSpPr>
            <a:spLocks noGrp="1"/>
          </p:cNvSpPr>
          <p:nvPr>
            <p:ph idx="1"/>
          </p:nvPr>
        </p:nvSpPr>
        <p:spPr/>
        <p:txBody>
          <a:bodyPr/>
          <a:lstStyle/>
          <a:p>
            <a:r>
              <a:rPr lang="en-US" dirty="0"/>
              <a:t>There are no other possible patterns other than these!</a:t>
            </a:r>
          </a:p>
          <a:p>
            <a:r>
              <a:rPr lang="en-US" dirty="0"/>
              <a:t>Given human nature and the nature of lines on a plane, any other pattern would result in many easily preventable deaths.</a:t>
            </a:r>
          </a:p>
          <a:p>
            <a:r>
              <a:rPr lang="en-US" dirty="0"/>
              <a:t>So, if the society has a stable pattern of frequent highspeed auto traffic on its roads, we can be sure it will have settled into one of these two patterns.</a:t>
            </a:r>
          </a:p>
          <a:p>
            <a:r>
              <a:rPr lang="en-US" dirty="0"/>
              <a:t>And indeed, that’s what we see: 165 countries RHT; 75 countries LHT</a:t>
            </a:r>
          </a:p>
          <a:p>
            <a:r>
              <a:rPr lang="en-US" dirty="0"/>
              <a:t>BUT, there’s a big if there.</a:t>
            </a:r>
          </a:p>
        </p:txBody>
      </p:sp>
    </p:spTree>
    <p:extLst>
      <p:ext uri="{BB962C8B-B14F-4D97-AF65-F5344CB8AC3E}">
        <p14:creationId xmlns:p14="http://schemas.microsoft.com/office/powerpoint/2010/main" val="3463535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42D0-0E02-4A3B-B890-62CF519AF4A5}"/>
              </a:ext>
            </a:extLst>
          </p:cNvPr>
          <p:cNvSpPr>
            <a:spLocks noGrp="1"/>
          </p:cNvSpPr>
          <p:nvPr>
            <p:ph type="title"/>
          </p:nvPr>
        </p:nvSpPr>
        <p:spPr/>
        <p:txBody>
          <a:bodyPr/>
          <a:lstStyle/>
          <a:p>
            <a:r>
              <a:rPr lang="en-US" dirty="0"/>
              <a:t>Limitations on Possibilities: road example</a:t>
            </a:r>
          </a:p>
        </p:txBody>
      </p:sp>
      <p:sp>
        <p:nvSpPr>
          <p:cNvPr id="3" name="Content Placeholder 2">
            <a:extLst>
              <a:ext uri="{FF2B5EF4-FFF2-40B4-BE49-F238E27FC236}">
                <a16:creationId xmlns:a16="http://schemas.microsoft.com/office/drawing/2014/main" id="{BDC8814E-E8F4-4AC5-BF0B-44EED49BB75F}"/>
              </a:ext>
            </a:extLst>
          </p:cNvPr>
          <p:cNvSpPr>
            <a:spLocks noGrp="1"/>
          </p:cNvSpPr>
          <p:nvPr>
            <p:ph idx="1"/>
          </p:nvPr>
        </p:nvSpPr>
        <p:spPr/>
        <p:txBody>
          <a:bodyPr/>
          <a:lstStyle/>
          <a:p>
            <a:r>
              <a:rPr lang="en-US" dirty="0"/>
              <a:t>There are no other possible patterns other than these!</a:t>
            </a:r>
          </a:p>
          <a:p>
            <a:r>
              <a:rPr lang="en-US" dirty="0"/>
              <a:t>Given human nature and the nature of lines on a plane, any other pattern would result in many easily preventable deaths.</a:t>
            </a:r>
          </a:p>
          <a:p>
            <a:r>
              <a:rPr lang="en-US" dirty="0"/>
              <a:t>So, </a:t>
            </a:r>
            <a:r>
              <a:rPr lang="en-US" b="1" dirty="0"/>
              <a:t>if the society has a stable pattern of frequent highspeed auto traffic on its roads</a:t>
            </a:r>
            <a:r>
              <a:rPr lang="en-US" dirty="0"/>
              <a:t>, we can be sure it will have settled into one of these two patterns.</a:t>
            </a:r>
          </a:p>
          <a:p>
            <a:r>
              <a:rPr lang="en-US" dirty="0"/>
              <a:t>And indeed, that’s what we see: 165 countries RHT; 75 countries LHT</a:t>
            </a:r>
          </a:p>
          <a:p>
            <a:r>
              <a:rPr lang="en-US" dirty="0"/>
              <a:t>BUT, there’s a big if there.</a:t>
            </a:r>
          </a:p>
        </p:txBody>
      </p:sp>
    </p:spTree>
    <p:extLst>
      <p:ext uri="{BB962C8B-B14F-4D97-AF65-F5344CB8AC3E}">
        <p14:creationId xmlns:p14="http://schemas.microsoft.com/office/powerpoint/2010/main" val="3341114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42D0-0E02-4A3B-B890-62CF519AF4A5}"/>
              </a:ext>
            </a:extLst>
          </p:cNvPr>
          <p:cNvSpPr>
            <a:spLocks noGrp="1"/>
          </p:cNvSpPr>
          <p:nvPr>
            <p:ph type="title"/>
          </p:nvPr>
        </p:nvSpPr>
        <p:spPr/>
        <p:txBody>
          <a:bodyPr/>
          <a:lstStyle/>
          <a:p>
            <a:r>
              <a:rPr lang="en-US" dirty="0"/>
              <a:t>Limitations on Possibilities: road example</a:t>
            </a:r>
          </a:p>
        </p:txBody>
      </p:sp>
      <p:sp>
        <p:nvSpPr>
          <p:cNvPr id="3" name="Content Placeholder 2">
            <a:extLst>
              <a:ext uri="{FF2B5EF4-FFF2-40B4-BE49-F238E27FC236}">
                <a16:creationId xmlns:a16="http://schemas.microsoft.com/office/drawing/2014/main" id="{BDC8814E-E8F4-4AC5-BF0B-44EED49BB75F}"/>
              </a:ext>
            </a:extLst>
          </p:cNvPr>
          <p:cNvSpPr>
            <a:spLocks noGrp="1"/>
          </p:cNvSpPr>
          <p:nvPr>
            <p:ph idx="1"/>
          </p:nvPr>
        </p:nvSpPr>
        <p:spPr/>
        <p:txBody>
          <a:bodyPr/>
          <a:lstStyle/>
          <a:p>
            <a:r>
              <a:rPr lang="en-US" dirty="0"/>
              <a:t>There are lots of things that have to happen in order for a society to have a stable pattern of frequent highspeed auto traffic on its roads.</a:t>
            </a:r>
          </a:p>
          <a:p>
            <a:r>
              <a:rPr lang="en-US" dirty="0"/>
              <a:t>The society has to have accumulated many inventions, it needs to have decided to invest in roads smooth enough and durable enough and long enough to bear fast moving cars, and the individuals need to have invested in the cars as well.</a:t>
            </a:r>
          </a:p>
          <a:p>
            <a:endParaRPr lang="en-US" dirty="0"/>
          </a:p>
        </p:txBody>
      </p:sp>
    </p:spTree>
    <p:extLst>
      <p:ext uri="{BB962C8B-B14F-4D97-AF65-F5344CB8AC3E}">
        <p14:creationId xmlns:p14="http://schemas.microsoft.com/office/powerpoint/2010/main" val="3183502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42D0-0E02-4A3B-B890-62CF519AF4A5}"/>
              </a:ext>
            </a:extLst>
          </p:cNvPr>
          <p:cNvSpPr>
            <a:spLocks noGrp="1"/>
          </p:cNvSpPr>
          <p:nvPr>
            <p:ph type="title"/>
          </p:nvPr>
        </p:nvSpPr>
        <p:spPr/>
        <p:txBody>
          <a:bodyPr/>
          <a:lstStyle/>
          <a:p>
            <a:r>
              <a:rPr lang="en-US" dirty="0"/>
              <a:t>Limitations on Possibilities: road example</a:t>
            </a:r>
          </a:p>
        </p:txBody>
      </p:sp>
      <p:sp>
        <p:nvSpPr>
          <p:cNvPr id="3" name="Content Placeholder 2">
            <a:extLst>
              <a:ext uri="{FF2B5EF4-FFF2-40B4-BE49-F238E27FC236}">
                <a16:creationId xmlns:a16="http://schemas.microsoft.com/office/drawing/2014/main" id="{BDC8814E-E8F4-4AC5-BF0B-44EED49BB75F}"/>
              </a:ext>
            </a:extLst>
          </p:cNvPr>
          <p:cNvSpPr>
            <a:spLocks noGrp="1"/>
          </p:cNvSpPr>
          <p:nvPr>
            <p:ph idx="1"/>
          </p:nvPr>
        </p:nvSpPr>
        <p:spPr/>
        <p:txBody>
          <a:bodyPr/>
          <a:lstStyle/>
          <a:p>
            <a:r>
              <a:rPr lang="en-US" dirty="0"/>
              <a:t>The two possible patterns described above are the only patterns possible for fast cars on such roads, given the reality of the universal aspects of human nature (such as physicality, limitations on cognition, </a:t>
            </a:r>
            <a:r>
              <a:rPr lang="en-US" dirty="0" err="1"/>
              <a:t>etc</a:t>
            </a:r>
            <a:r>
              <a:rPr lang="en-US" dirty="0"/>
              <a:t>) and the nature of lines on a plane.</a:t>
            </a:r>
          </a:p>
          <a:p>
            <a:r>
              <a:rPr lang="en-US" dirty="0"/>
              <a:t>BUT, </a:t>
            </a:r>
            <a:r>
              <a:rPr lang="en-US" i="1" dirty="0"/>
              <a:t>that doesn’t mean that the ancillary circumstances necessary for a self-sustaining society to form such that one of those patterns is stably instantiated within it are automatic</a:t>
            </a:r>
            <a:r>
              <a:rPr lang="en-US" dirty="0"/>
              <a:t>.</a:t>
            </a:r>
          </a:p>
          <a:p>
            <a:endParaRPr lang="en-US" dirty="0"/>
          </a:p>
        </p:txBody>
      </p:sp>
    </p:spTree>
    <p:extLst>
      <p:ext uri="{BB962C8B-B14F-4D97-AF65-F5344CB8AC3E}">
        <p14:creationId xmlns:p14="http://schemas.microsoft.com/office/powerpoint/2010/main" val="310589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A53E-98C1-4637-BFD7-8ED043EF59C9}"/>
              </a:ext>
            </a:extLst>
          </p:cNvPr>
          <p:cNvSpPr>
            <a:spLocks noGrp="1"/>
          </p:cNvSpPr>
          <p:nvPr>
            <p:ph type="title"/>
          </p:nvPr>
        </p:nvSpPr>
        <p:spPr/>
        <p:txBody>
          <a:bodyPr/>
          <a:lstStyle/>
          <a:p>
            <a:r>
              <a:rPr lang="en-US" dirty="0"/>
              <a:t>Why this course?</a:t>
            </a:r>
          </a:p>
        </p:txBody>
      </p:sp>
      <p:sp>
        <p:nvSpPr>
          <p:cNvPr id="3" name="Content Placeholder 2">
            <a:extLst>
              <a:ext uri="{FF2B5EF4-FFF2-40B4-BE49-F238E27FC236}">
                <a16:creationId xmlns:a16="http://schemas.microsoft.com/office/drawing/2014/main" id="{627F0CE4-0E39-40EC-8C6E-4E5F2F25CC58}"/>
              </a:ext>
            </a:extLst>
          </p:cNvPr>
          <p:cNvSpPr>
            <a:spLocks noGrp="1"/>
          </p:cNvSpPr>
          <p:nvPr>
            <p:ph idx="1"/>
          </p:nvPr>
        </p:nvSpPr>
        <p:spPr/>
        <p:txBody>
          <a:bodyPr>
            <a:normAutofit/>
          </a:bodyPr>
          <a:lstStyle/>
          <a:p>
            <a:r>
              <a:rPr lang="en-US" dirty="0"/>
              <a:t>This class counts for Economics, it counts for Theology, and it counts for Catholicism in the Disciplines!</a:t>
            </a:r>
          </a:p>
          <a:p>
            <a:r>
              <a:rPr lang="en-US" dirty="0"/>
              <a:t>What are we trying to understand that could make the course count for so many requirements?</a:t>
            </a:r>
          </a:p>
          <a:p>
            <a:r>
              <a:rPr lang="en-US" dirty="0"/>
              <a:t>Well, ask the internet about Demand curves, and you get a lot of consistent stuff.</a:t>
            </a:r>
          </a:p>
          <a:p>
            <a:r>
              <a:rPr lang="en-US" dirty="0"/>
              <a:t>Ask the internet about Catholic teaching on the Incarnation, and you get a lot of consistent stuff.</a:t>
            </a:r>
          </a:p>
          <a:p>
            <a:endParaRPr lang="en-US" dirty="0"/>
          </a:p>
          <a:p>
            <a:endParaRPr lang="en-US" dirty="0"/>
          </a:p>
        </p:txBody>
      </p:sp>
    </p:spTree>
    <p:extLst>
      <p:ext uri="{BB962C8B-B14F-4D97-AF65-F5344CB8AC3E}">
        <p14:creationId xmlns:p14="http://schemas.microsoft.com/office/powerpoint/2010/main" val="6926096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AE2A-F50C-4FBB-91BC-56CE0029597B}"/>
              </a:ext>
            </a:extLst>
          </p:cNvPr>
          <p:cNvSpPr>
            <a:spLocks noGrp="1"/>
          </p:cNvSpPr>
          <p:nvPr>
            <p:ph type="title"/>
          </p:nvPr>
        </p:nvSpPr>
        <p:spPr/>
        <p:txBody>
          <a:bodyPr/>
          <a:lstStyle/>
          <a:p>
            <a:r>
              <a:rPr lang="en-US" dirty="0"/>
              <a:t>Limitations on Possibilities: road example</a:t>
            </a:r>
          </a:p>
        </p:txBody>
      </p:sp>
      <p:sp>
        <p:nvSpPr>
          <p:cNvPr id="3" name="Content Placeholder 2">
            <a:extLst>
              <a:ext uri="{FF2B5EF4-FFF2-40B4-BE49-F238E27FC236}">
                <a16:creationId xmlns:a16="http://schemas.microsoft.com/office/drawing/2014/main" id="{19C0CEBE-8FDE-4B61-A1FD-70824DA6C770}"/>
              </a:ext>
            </a:extLst>
          </p:cNvPr>
          <p:cNvSpPr>
            <a:spLocks noGrp="1"/>
          </p:cNvSpPr>
          <p:nvPr>
            <p:ph idx="1"/>
          </p:nvPr>
        </p:nvSpPr>
        <p:spPr/>
        <p:txBody>
          <a:bodyPr/>
          <a:lstStyle/>
          <a:p>
            <a:r>
              <a:rPr lang="en-US" dirty="0"/>
              <a:t>To belabor the point:</a:t>
            </a:r>
          </a:p>
          <a:p>
            <a:r>
              <a:rPr lang="en-US" dirty="0"/>
              <a:t>Before the modern era, the traffic wasn’t fast enough to force an equilibrium pattern to always emerge. </a:t>
            </a:r>
          </a:p>
          <a:p>
            <a:r>
              <a:rPr lang="en-US" dirty="0"/>
              <a:t>Absent the necessary conditions in the “if”, we didn’t have the patterns:</a:t>
            </a:r>
          </a:p>
          <a:p>
            <a:r>
              <a:rPr lang="en-US" dirty="0"/>
              <a:t>For example, in 1827 in Paris, "The coachmen have no established rule by which they drive on the right or left of the road, but they cross and jostle one another without ceremony."</a:t>
            </a:r>
          </a:p>
          <a:p>
            <a:r>
              <a:rPr lang="en-US" dirty="0"/>
              <a:t>In 2023, Mackinaw Island still doesn’t have such traffic!</a:t>
            </a:r>
          </a:p>
        </p:txBody>
      </p:sp>
    </p:spTree>
    <p:extLst>
      <p:ext uri="{BB962C8B-B14F-4D97-AF65-F5344CB8AC3E}">
        <p14:creationId xmlns:p14="http://schemas.microsoft.com/office/powerpoint/2010/main" val="3898378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76F-E7CB-47F5-BEBE-D95E641342CC}"/>
              </a:ext>
            </a:extLst>
          </p:cNvPr>
          <p:cNvSpPr>
            <a:spLocks noGrp="1"/>
          </p:cNvSpPr>
          <p:nvPr>
            <p:ph type="title"/>
          </p:nvPr>
        </p:nvSpPr>
        <p:spPr/>
        <p:txBody>
          <a:bodyPr/>
          <a:lstStyle/>
          <a:p>
            <a:r>
              <a:rPr lang="en-US" dirty="0"/>
              <a:t>Analogy to Economics</a:t>
            </a:r>
          </a:p>
        </p:txBody>
      </p:sp>
      <p:sp>
        <p:nvSpPr>
          <p:cNvPr id="3" name="Content Placeholder 2">
            <a:extLst>
              <a:ext uri="{FF2B5EF4-FFF2-40B4-BE49-F238E27FC236}">
                <a16:creationId xmlns:a16="http://schemas.microsoft.com/office/drawing/2014/main" id="{7972FEB9-7008-4925-B96E-27A50EE21459}"/>
              </a:ext>
            </a:extLst>
          </p:cNvPr>
          <p:cNvSpPr>
            <a:spLocks noGrp="1"/>
          </p:cNvSpPr>
          <p:nvPr>
            <p:ph idx="1"/>
          </p:nvPr>
        </p:nvSpPr>
        <p:spPr/>
        <p:txBody>
          <a:bodyPr/>
          <a:lstStyle/>
          <a:p>
            <a:r>
              <a:rPr lang="en-US" dirty="0"/>
              <a:t>It’s going to turn out that the most perennial, important patterns in economics are like that.</a:t>
            </a:r>
          </a:p>
          <a:p>
            <a:r>
              <a:rPr lang="en-US" dirty="0"/>
              <a:t>They are conditional restrictions on what could possibly occur.</a:t>
            </a:r>
          </a:p>
          <a:p>
            <a:endParaRPr lang="en-US" dirty="0"/>
          </a:p>
        </p:txBody>
      </p:sp>
    </p:spTree>
    <p:extLst>
      <p:ext uri="{BB962C8B-B14F-4D97-AF65-F5344CB8AC3E}">
        <p14:creationId xmlns:p14="http://schemas.microsoft.com/office/powerpoint/2010/main" val="31663197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76F-E7CB-47F5-BEBE-D95E641342CC}"/>
              </a:ext>
            </a:extLst>
          </p:cNvPr>
          <p:cNvSpPr>
            <a:spLocks noGrp="1"/>
          </p:cNvSpPr>
          <p:nvPr>
            <p:ph type="title"/>
          </p:nvPr>
        </p:nvSpPr>
        <p:spPr/>
        <p:txBody>
          <a:bodyPr/>
          <a:lstStyle/>
          <a:p>
            <a:r>
              <a:rPr lang="en-US" dirty="0"/>
              <a:t>Analogy to Economics</a:t>
            </a:r>
          </a:p>
        </p:txBody>
      </p:sp>
      <p:sp>
        <p:nvSpPr>
          <p:cNvPr id="3" name="Content Placeholder 2">
            <a:extLst>
              <a:ext uri="{FF2B5EF4-FFF2-40B4-BE49-F238E27FC236}">
                <a16:creationId xmlns:a16="http://schemas.microsoft.com/office/drawing/2014/main" id="{7972FEB9-7008-4925-B96E-27A50EE21459}"/>
              </a:ext>
            </a:extLst>
          </p:cNvPr>
          <p:cNvSpPr>
            <a:spLocks noGrp="1"/>
          </p:cNvSpPr>
          <p:nvPr>
            <p:ph idx="1"/>
          </p:nvPr>
        </p:nvSpPr>
        <p:spPr/>
        <p:txBody>
          <a:bodyPr/>
          <a:lstStyle/>
          <a:p>
            <a:r>
              <a:rPr lang="en-US" dirty="0"/>
              <a:t>So, as we will learn:</a:t>
            </a:r>
          </a:p>
          <a:p>
            <a:r>
              <a:rPr lang="en-US" dirty="0"/>
              <a:t>There is no way to grow without knowledge, that necessity is not up for grabs, but a stable equilibrium in which society regularly produces knowledge and grows as a result of it is still a culturally contingent thing.</a:t>
            </a:r>
          </a:p>
          <a:p>
            <a:r>
              <a:rPr lang="en-US" dirty="0"/>
              <a:t>There is no way to exchange large numbers of goods among disaggregated participants each looking out for their own commutative justice without producing market equilibria, but that doesn’t mean that the preconditions in law, culture, and psychology for stably maintaining such exchange will always be met.</a:t>
            </a:r>
          </a:p>
        </p:txBody>
      </p:sp>
    </p:spTree>
    <p:extLst>
      <p:ext uri="{BB962C8B-B14F-4D97-AF65-F5344CB8AC3E}">
        <p14:creationId xmlns:p14="http://schemas.microsoft.com/office/powerpoint/2010/main" val="16163500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C5F0-83C6-4FD4-9E03-AAB78A139B71}"/>
              </a:ext>
            </a:extLst>
          </p:cNvPr>
          <p:cNvSpPr>
            <a:spLocks noGrp="1"/>
          </p:cNvSpPr>
          <p:nvPr>
            <p:ph type="title"/>
          </p:nvPr>
        </p:nvSpPr>
        <p:spPr/>
        <p:txBody>
          <a:bodyPr/>
          <a:lstStyle/>
          <a:p>
            <a:r>
              <a:rPr lang="en-US" dirty="0"/>
              <a:t>Need a third source!</a:t>
            </a:r>
          </a:p>
        </p:txBody>
      </p:sp>
      <p:sp>
        <p:nvSpPr>
          <p:cNvPr id="3" name="Content Placeholder 2">
            <a:extLst>
              <a:ext uri="{FF2B5EF4-FFF2-40B4-BE49-F238E27FC236}">
                <a16:creationId xmlns:a16="http://schemas.microsoft.com/office/drawing/2014/main" id="{9496284F-55AA-4B6C-BE60-9654C1B9D6A5}"/>
              </a:ext>
            </a:extLst>
          </p:cNvPr>
          <p:cNvSpPr>
            <a:spLocks noGrp="1"/>
          </p:cNvSpPr>
          <p:nvPr>
            <p:ph idx="1"/>
          </p:nvPr>
        </p:nvSpPr>
        <p:spPr/>
        <p:txBody>
          <a:bodyPr/>
          <a:lstStyle/>
          <a:p>
            <a:r>
              <a:rPr lang="en-US" dirty="0"/>
              <a:t>To understand this, and to see how the Church and Church teaching may have played a role in which stable economic patterns emerged, we need to study the history of people’s psychology, culture, and sociology.</a:t>
            </a:r>
          </a:p>
          <a:p>
            <a:r>
              <a:rPr lang="en-US" dirty="0"/>
              <a:t>Since there are two (relatively) stable equilibria that have ever occurred for large numbers of people (what we’ll call “standard” economies, and classical socialism, or communism), we’ll have to study the history of both types of economies. </a:t>
            </a:r>
          </a:p>
        </p:txBody>
      </p:sp>
    </p:spTree>
    <p:extLst>
      <p:ext uri="{BB962C8B-B14F-4D97-AF65-F5344CB8AC3E}">
        <p14:creationId xmlns:p14="http://schemas.microsoft.com/office/powerpoint/2010/main" val="37334895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CA4D-A53F-4E54-9932-95E7F7EBB6C0}"/>
              </a:ext>
            </a:extLst>
          </p:cNvPr>
          <p:cNvSpPr>
            <a:spLocks noGrp="1"/>
          </p:cNvSpPr>
          <p:nvPr>
            <p:ph type="title"/>
          </p:nvPr>
        </p:nvSpPr>
        <p:spPr/>
        <p:txBody>
          <a:bodyPr/>
          <a:lstStyle/>
          <a:p>
            <a:r>
              <a:rPr lang="en-US" dirty="0"/>
              <a:t>Source 3: Cultural Histories</a:t>
            </a:r>
          </a:p>
        </p:txBody>
      </p:sp>
      <p:sp>
        <p:nvSpPr>
          <p:cNvPr id="4" name="Content Placeholder 3">
            <a:extLst>
              <a:ext uri="{FF2B5EF4-FFF2-40B4-BE49-F238E27FC236}">
                <a16:creationId xmlns:a16="http://schemas.microsoft.com/office/drawing/2014/main" id="{5F49CBDF-1E9A-4D0D-B908-205300E6D7F9}"/>
              </a:ext>
            </a:extLst>
          </p:cNvPr>
          <p:cNvSpPr>
            <a:spLocks noGrp="1"/>
          </p:cNvSpPr>
          <p:nvPr>
            <p:ph sz="half" idx="1"/>
          </p:nvPr>
        </p:nvSpPr>
        <p:spPr/>
        <p:txBody>
          <a:bodyPr/>
          <a:lstStyle/>
          <a:p>
            <a:r>
              <a:rPr lang="en-US" dirty="0"/>
              <a:t>“Standard” Economies:</a:t>
            </a:r>
          </a:p>
          <a:p>
            <a:r>
              <a:rPr lang="en-US" dirty="0"/>
              <a:t>We’ll learn a lot from the work of Joseph Henrich (ND ’91), chair of the Department of Human Evolutionary Biology at Harvard University</a:t>
            </a:r>
          </a:p>
        </p:txBody>
      </p:sp>
      <p:pic>
        <p:nvPicPr>
          <p:cNvPr id="7" name="Content Placeholder 6">
            <a:extLst>
              <a:ext uri="{FF2B5EF4-FFF2-40B4-BE49-F238E27FC236}">
                <a16:creationId xmlns:a16="http://schemas.microsoft.com/office/drawing/2014/main" id="{02179B04-450A-4EFC-BC65-BFD7744934D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62242"/>
            <a:ext cx="5181600" cy="3878103"/>
          </a:xfrm>
        </p:spPr>
      </p:pic>
    </p:spTree>
    <p:extLst>
      <p:ext uri="{BB962C8B-B14F-4D97-AF65-F5344CB8AC3E}">
        <p14:creationId xmlns:p14="http://schemas.microsoft.com/office/powerpoint/2010/main" val="2915869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CA4D-A53F-4E54-9932-95E7F7EBB6C0}"/>
              </a:ext>
            </a:extLst>
          </p:cNvPr>
          <p:cNvSpPr>
            <a:spLocks noGrp="1"/>
          </p:cNvSpPr>
          <p:nvPr>
            <p:ph type="title"/>
          </p:nvPr>
        </p:nvSpPr>
        <p:spPr/>
        <p:txBody>
          <a:bodyPr/>
          <a:lstStyle/>
          <a:p>
            <a:r>
              <a:rPr lang="en-US" dirty="0"/>
              <a:t>Source 3: Cultural Histories</a:t>
            </a:r>
          </a:p>
        </p:txBody>
      </p:sp>
      <p:sp>
        <p:nvSpPr>
          <p:cNvPr id="4" name="Content Placeholder 3">
            <a:extLst>
              <a:ext uri="{FF2B5EF4-FFF2-40B4-BE49-F238E27FC236}">
                <a16:creationId xmlns:a16="http://schemas.microsoft.com/office/drawing/2014/main" id="{5F49CBDF-1E9A-4D0D-B908-205300E6D7F9}"/>
              </a:ext>
            </a:extLst>
          </p:cNvPr>
          <p:cNvSpPr>
            <a:spLocks noGrp="1"/>
          </p:cNvSpPr>
          <p:nvPr>
            <p:ph sz="half" idx="1"/>
          </p:nvPr>
        </p:nvSpPr>
        <p:spPr/>
        <p:txBody>
          <a:bodyPr/>
          <a:lstStyle/>
          <a:p>
            <a:r>
              <a:rPr lang="en-US" dirty="0"/>
              <a:t>“Classical Socialist” Economies:</a:t>
            </a:r>
          </a:p>
          <a:p>
            <a:r>
              <a:rPr lang="en-US" dirty="0"/>
              <a:t>We’ll learn a lot from the work of Janos </a:t>
            </a:r>
            <a:r>
              <a:rPr lang="en-US" dirty="0" err="1"/>
              <a:t>Kornai</a:t>
            </a:r>
            <a:r>
              <a:rPr lang="en-US" dirty="0"/>
              <a:t>, an economist who analyzed how communist economies functioned using data from behind the Iron curtain, before coming to Harvard University and sharing with the West.</a:t>
            </a:r>
          </a:p>
        </p:txBody>
      </p:sp>
      <p:pic>
        <p:nvPicPr>
          <p:cNvPr id="7" name="Content Placeholder 6">
            <a:extLst>
              <a:ext uri="{FF2B5EF4-FFF2-40B4-BE49-F238E27FC236}">
                <a16:creationId xmlns:a16="http://schemas.microsoft.com/office/drawing/2014/main" id="{02179B04-450A-4EFC-BC65-BFD7744934D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64886" y="2062242"/>
            <a:ext cx="2796228" cy="3878103"/>
          </a:xfrm>
        </p:spPr>
      </p:pic>
    </p:spTree>
    <p:extLst>
      <p:ext uri="{BB962C8B-B14F-4D97-AF65-F5344CB8AC3E}">
        <p14:creationId xmlns:p14="http://schemas.microsoft.com/office/powerpoint/2010/main" val="36763612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14D1-E3BA-4043-8B5A-B85BCC12F5DD}"/>
              </a:ext>
            </a:extLst>
          </p:cNvPr>
          <p:cNvSpPr>
            <a:spLocks noGrp="1"/>
          </p:cNvSpPr>
          <p:nvPr>
            <p:ph type="title"/>
          </p:nvPr>
        </p:nvSpPr>
        <p:spPr/>
        <p:txBody>
          <a:bodyPr/>
          <a:lstStyle/>
          <a:p>
            <a:r>
              <a:rPr lang="en-US" dirty="0"/>
              <a:t>Source 4: Key Encyclicals!</a:t>
            </a:r>
          </a:p>
        </p:txBody>
      </p:sp>
      <p:sp>
        <p:nvSpPr>
          <p:cNvPr id="3" name="Content Placeholder 2">
            <a:extLst>
              <a:ext uri="{FF2B5EF4-FFF2-40B4-BE49-F238E27FC236}">
                <a16:creationId xmlns:a16="http://schemas.microsoft.com/office/drawing/2014/main" id="{484DB07B-B6BE-4BAC-8836-830998781759}"/>
              </a:ext>
            </a:extLst>
          </p:cNvPr>
          <p:cNvSpPr>
            <a:spLocks noGrp="1"/>
          </p:cNvSpPr>
          <p:nvPr>
            <p:ph idx="1"/>
          </p:nvPr>
        </p:nvSpPr>
        <p:spPr/>
        <p:txBody>
          <a:bodyPr>
            <a:normAutofit/>
          </a:bodyPr>
          <a:lstStyle/>
          <a:p>
            <a:r>
              <a:rPr lang="en-US" dirty="0"/>
              <a:t>Finally, we will bring all this together to understand perennial truths of the faith as they were applied to economic problems throughout history: the church’s tradition of social teaching!</a:t>
            </a:r>
          </a:p>
        </p:txBody>
      </p:sp>
    </p:spTree>
    <p:extLst>
      <p:ext uri="{BB962C8B-B14F-4D97-AF65-F5344CB8AC3E}">
        <p14:creationId xmlns:p14="http://schemas.microsoft.com/office/powerpoint/2010/main" val="959007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14D1-E3BA-4043-8B5A-B85BCC12F5DD}"/>
              </a:ext>
            </a:extLst>
          </p:cNvPr>
          <p:cNvSpPr>
            <a:spLocks noGrp="1"/>
          </p:cNvSpPr>
          <p:nvPr>
            <p:ph type="title"/>
          </p:nvPr>
        </p:nvSpPr>
        <p:spPr/>
        <p:txBody>
          <a:bodyPr/>
          <a:lstStyle/>
          <a:p>
            <a:r>
              <a:rPr lang="en-US" dirty="0"/>
              <a:t>Source 4: Key Encyclicals!</a:t>
            </a:r>
          </a:p>
        </p:txBody>
      </p:sp>
      <p:sp>
        <p:nvSpPr>
          <p:cNvPr id="3" name="Content Placeholder 2">
            <a:extLst>
              <a:ext uri="{FF2B5EF4-FFF2-40B4-BE49-F238E27FC236}">
                <a16:creationId xmlns:a16="http://schemas.microsoft.com/office/drawing/2014/main" id="{484DB07B-B6BE-4BAC-8836-830998781759}"/>
              </a:ext>
            </a:extLst>
          </p:cNvPr>
          <p:cNvSpPr>
            <a:spLocks noGrp="1"/>
          </p:cNvSpPr>
          <p:nvPr>
            <p:ph idx="1"/>
          </p:nvPr>
        </p:nvSpPr>
        <p:spPr/>
        <p:txBody>
          <a:bodyPr>
            <a:normAutofit/>
          </a:bodyPr>
          <a:lstStyle/>
          <a:p>
            <a:r>
              <a:rPr lang="en-US" dirty="0"/>
              <a:t>Finally, we will bring all this together to understand perennial truths of the faith as they were applied to economic problems throughout history: the church’s tradition of social teaching!</a:t>
            </a:r>
          </a:p>
          <a:p>
            <a:r>
              <a:rPr lang="en-US" dirty="0"/>
              <a:t>By any measure, it is a prodigious tradition. Beginning in 1878 with the election of Leo, popes have issued more than 250 encyclicals and other teaching letters. About half are related, broadly, to issues of social thought and doctrine.</a:t>
            </a:r>
          </a:p>
        </p:txBody>
      </p:sp>
    </p:spTree>
    <p:extLst>
      <p:ext uri="{BB962C8B-B14F-4D97-AF65-F5344CB8AC3E}">
        <p14:creationId xmlns:p14="http://schemas.microsoft.com/office/powerpoint/2010/main" val="11428438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14D1-E3BA-4043-8B5A-B85BCC12F5DD}"/>
              </a:ext>
            </a:extLst>
          </p:cNvPr>
          <p:cNvSpPr>
            <a:spLocks noGrp="1"/>
          </p:cNvSpPr>
          <p:nvPr>
            <p:ph type="title"/>
          </p:nvPr>
        </p:nvSpPr>
        <p:spPr/>
        <p:txBody>
          <a:bodyPr/>
          <a:lstStyle/>
          <a:p>
            <a:r>
              <a:rPr lang="en-US" dirty="0"/>
              <a:t>Source 4: Key Encyclicals!</a:t>
            </a:r>
          </a:p>
        </p:txBody>
      </p:sp>
      <p:sp>
        <p:nvSpPr>
          <p:cNvPr id="3" name="Content Placeholder 2">
            <a:extLst>
              <a:ext uri="{FF2B5EF4-FFF2-40B4-BE49-F238E27FC236}">
                <a16:creationId xmlns:a16="http://schemas.microsoft.com/office/drawing/2014/main" id="{484DB07B-B6BE-4BAC-8836-830998781759}"/>
              </a:ext>
            </a:extLst>
          </p:cNvPr>
          <p:cNvSpPr>
            <a:spLocks noGrp="1"/>
          </p:cNvSpPr>
          <p:nvPr>
            <p:ph idx="1"/>
          </p:nvPr>
        </p:nvSpPr>
        <p:spPr/>
        <p:txBody>
          <a:bodyPr>
            <a:normAutofit/>
          </a:bodyPr>
          <a:lstStyle/>
          <a:p>
            <a:r>
              <a:rPr lang="en-US" dirty="0"/>
              <a:t>Whereas in doctrinal theology proper, the revealed data are unfolded with more clarity and richness gradually, as the Church reflects upon the deposit of faith, in social doctrine the teachings include applications of principles to the contingencies of societies.</a:t>
            </a:r>
          </a:p>
        </p:txBody>
      </p:sp>
    </p:spTree>
    <p:extLst>
      <p:ext uri="{BB962C8B-B14F-4D97-AF65-F5344CB8AC3E}">
        <p14:creationId xmlns:p14="http://schemas.microsoft.com/office/powerpoint/2010/main" val="6763966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14D1-E3BA-4043-8B5A-B85BCC12F5DD}"/>
              </a:ext>
            </a:extLst>
          </p:cNvPr>
          <p:cNvSpPr>
            <a:spLocks noGrp="1"/>
          </p:cNvSpPr>
          <p:nvPr>
            <p:ph type="title"/>
          </p:nvPr>
        </p:nvSpPr>
        <p:spPr/>
        <p:txBody>
          <a:bodyPr/>
          <a:lstStyle/>
          <a:p>
            <a:r>
              <a:rPr lang="en-US" dirty="0"/>
              <a:t>Source 4: Key Encyclicals!</a:t>
            </a:r>
          </a:p>
        </p:txBody>
      </p:sp>
      <p:sp>
        <p:nvSpPr>
          <p:cNvPr id="3" name="Content Placeholder 2">
            <a:extLst>
              <a:ext uri="{FF2B5EF4-FFF2-40B4-BE49-F238E27FC236}">
                <a16:creationId xmlns:a16="http://schemas.microsoft.com/office/drawing/2014/main" id="{484DB07B-B6BE-4BAC-8836-830998781759}"/>
              </a:ext>
            </a:extLst>
          </p:cNvPr>
          <p:cNvSpPr>
            <a:spLocks noGrp="1"/>
          </p:cNvSpPr>
          <p:nvPr>
            <p:ph idx="1"/>
          </p:nvPr>
        </p:nvSpPr>
        <p:spPr/>
        <p:txBody>
          <a:bodyPr>
            <a:normAutofit/>
          </a:bodyPr>
          <a:lstStyle/>
          <a:p>
            <a:r>
              <a:rPr lang="en-US" dirty="0"/>
              <a:t>Whereas in doctrinal theology proper, the revealed data are unfolded with more clarity and richness gradually, as the Church reflects upon the deposit of faith, in social doctrine the teachings include applications of principles to the contingencies of societies.</a:t>
            </a:r>
          </a:p>
          <a:p>
            <a:r>
              <a:rPr lang="en-US" dirty="0"/>
              <a:t>This makes social doctrine very interesting.</a:t>
            </a:r>
          </a:p>
          <a:p>
            <a:endParaRPr lang="en-US" dirty="0"/>
          </a:p>
        </p:txBody>
      </p:sp>
    </p:spTree>
    <p:extLst>
      <p:ext uri="{BB962C8B-B14F-4D97-AF65-F5344CB8AC3E}">
        <p14:creationId xmlns:p14="http://schemas.microsoft.com/office/powerpoint/2010/main" val="136031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A53E-98C1-4637-BFD7-8ED043EF59C9}"/>
              </a:ext>
            </a:extLst>
          </p:cNvPr>
          <p:cNvSpPr>
            <a:spLocks noGrp="1"/>
          </p:cNvSpPr>
          <p:nvPr>
            <p:ph type="title"/>
          </p:nvPr>
        </p:nvSpPr>
        <p:spPr/>
        <p:txBody>
          <a:bodyPr/>
          <a:lstStyle/>
          <a:p>
            <a:r>
              <a:rPr lang="en-US" dirty="0"/>
              <a:t>Why this course?</a:t>
            </a:r>
          </a:p>
        </p:txBody>
      </p:sp>
      <p:sp>
        <p:nvSpPr>
          <p:cNvPr id="3" name="Content Placeholder 2">
            <a:extLst>
              <a:ext uri="{FF2B5EF4-FFF2-40B4-BE49-F238E27FC236}">
                <a16:creationId xmlns:a16="http://schemas.microsoft.com/office/drawing/2014/main" id="{627F0CE4-0E39-40EC-8C6E-4E5F2F25CC58}"/>
              </a:ext>
            </a:extLst>
          </p:cNvPr>
          <p:cNvSpPr>
            <a:spLocks noGrp="1"/>
          </p:cNvSpPr>
          <p:nvPr>
            <p:ph idx="1"/>
          </p:nvPr>
        </p:nvSpPr>
        <p:spPr/>
        <p:txBody>
          <a:bodyPr>
            <a:normAutofit/>
          </a:bodyPr>
          <a:lstStyle/>
          <a:p>
            <a:r>
              <a:rPr lang="en-US" dirty="0"/>
              <a:t>This class counts for Economics, it counts for Theology, and it counts for Catholicism in the Disciplines!</a:t>
            </a:r>
          </a:p>
          <a:p>
            <a:r>
              <a:rPr lang="en-US" dirty="0"/>
              <a:t>What are we trying to understand that could make the course count for so many requirements?</a:t>
            </a:r>
          </a:p>
          <a:p>
            <a:r>
              <a:rPr lang="en-US" dirty="0"/>
              <a:t>Well, ask the internet about Demand curves, and you get a lot of consistent stuff.</a:t>
            </a:r>
          </a:p>
          <a:p>
            <a:r>
              <a:rPr lang="en-US" dirty="0"/>
              <a:t>Ask the internet about Catholic teaching on the Incarnation, and you get a lot of consistent stuff.</a:t>
            </a:r>
          </a:p>
          <a:p>
            <a:r>
              <a:rPr lang="en-US" dirty="0"/>
              <a:t>But, ask the internet about Catholicism and economics, and you get. .</a:t>
            </a:r>
          </a:p>
          <a:p>
            <a:endParaRPr lang="en-US" dirty="0"/>
          </a:p>
          <a:p>
            <a:endParaRPr lang="en-US" dirty="0"/>
          </a:p>
        </p:txBody>
      </p:sp>
    </p:spTree>
    <p:extLst>
      <p:ext uri="{BB962C8B-B14F-4D97-AF65-F5344CB8AC3E}">
        <p14:creationId xmlns:p14="http://schemas.microsoft.com/office/powerpoint/2010/main" val="23716604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14D1-E3BA-4043-8B5A-B85BCC12F5DD}"/>
              </a:ext>
            </a:extLst>
          </p:cNvPr>
          <p:cNvSpPr>
            <a:spLocks noGrp="1"/>
          </p:cNvSpPr>
          <p:nvPr>
            <p:ph type="title"/>
          </p:nvPr>
        </p:nvSpPr>
        <p:spPr/>
        <p:txBody>
          <a:bodyPr/>
          <a:lstStyle/>
          <a:p>
            <a:r>
              <a:rPr lang="en-US" dirty="0"/>
              <a:t>Source 4: Key Encyclicals!</a:t>
            </a:r>
          </a:p>
        </p:txBody>
      </p:sp>
      <p:sp>
        <p:nvSpPr>
          <p:cNvPr id="3" name="Content Placeholder 2">
            <a:extLst>
              <a:ext uri="{FF2B5EF4-FFF2-40B4-BE49-F238E27FC236}">
                <a16:creationId xmlns:a16="http://schemas.microsoft.com/office/drawing/2014/main" id="{484DB07B-B6BE-4BAC-8836-830998781759}"/>
              </a:ext>
            </a:extLst>
          </p:cNvPr>
          <p:cNvSpPr>
            <a:spLocks noGrp="1"/>
          </p:cNvSpPr>
          <p:nvPr>
            <p:ph idx="1"/>
          </p:nvPr>
        </p:nvSpPr>
        <p:spPr/>
        <p:txBody>
          <a:bodyPr>
            <a:normAutofit/>
          </a:bodyPr>
          <a:lstStyle/>
          <a:p>
            <a:r>
              <a:rPr lang="en-US" dirty="0"/>
              <a:t>Whereas in doctrinal theology proper, the revealed data are unfolded with more clarity and richness gradually, as the Church reflects upon the deposit of faith, in social doctrine the teachings include applications of principles to the contingencies of societies.</a:t>
            </a:r>
          </a:p>
          <a:p>
            <a:r>
              <a:rPr lang="en-US" dirty="0"/>
              <a:t>This makes social doctrine very interesting.</a:t>
            </a:r>
          </a:p>
          <a:p>
            <a:r>
              <a:rPr lang="en-US" dirty="0"/>
              <a:t>By the same token, it can be distorted through ideologies, political policies and various kinds of jargon used by political parties.</a:t>
            </a:r>
          </a:p>
          <a:p>
            <a:r>
              <a:rPr lang="en-US" b="1" dirty="0"/>
              <a:t>Using new empirical research and our work from the first half of the course, we will avoid this fate, and contribute well to the debate!!!</a:t>
            </a:r>
          </a:p>
        </p:txBody>
      </p:sp>
    </p:spTree>
    <p:extLst>
      <p:ext uri="{BB962C8B-B14F-4D97-AF65-F5344CB8AC3E}">
        <p14:creationId xmlns:p14="http://schemas.microsoft.com/office/powerpoint/2010/main" val="13099134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B6F9-B841-4DEB-97F2-8621205AE5AE}"/>
              </a:ext>
            </a:extLst>
          </p:cNvPr>
          <p:cNvSpPr>
            <a:spLocks noGrp="1"/>
          </p:cNvSpPr>
          <p:nvPr>
            <p:ph type="title"/>
          </p:nvPr>
        </p:nvSpPr>
        <p:spPr/>
        <p:txBody>
          <a:bodyPr/>
          <a:lstStyle/>
          <a:p>
            <a:r>
              <a:rPr lang="en-US" dirty="0"/>
              <a:t>Things you’ll know by the end</a:t>
            </a:r>
          </a:p>
        </p:txBody>
      </p:sp>
      <p:sp>
        <p:nvSpPr>
          <p:cNvPr id="3" name="Content Placeholder 2">
            <a:extLst>
              <a:ext uri="{FF2B5EF4-FFF2-40B4-BE49-F238E27FC236}">
                <a16:creationId xmlns:a16="http://schemas.microsoft.com/office/drawing/2014/main" id="{D3D10FAA-C4A8-45FE-AE84-A7211657AA9F}"/>
              </a:ext>
            </a:extLst>
          </p:cNvPr>
          <p:cNvSpPr>
            <a:spLocks noGrp="1"/>
          </p:cNvSpPr>
          <p:nvPr>
            <p:ph idx="1"/>
          </p:nvPr>
        </p:nvSpPr>
        <p:spPr/>
        <p:txBody>
          <a:bodyPr/>
          <a:lstStyle/>
          <a:p>
            <a:r>
              <a:rPr lang="en-US" dirty="0"/>
              <a:t>Some important economic principles!</a:t>
            </a:r>
          </a:p>
          <a:p>
            <a:r>
              <a:rPr lang="en-US" dirty="0"/>
              <a:t>The history of the instantiation of those principles around the world, and the relation of the Catholic Church to that history</a:t>
            </a:r>
          </a:p>
          <a:p>
            <a:r>
              <a:rPr lang="en-US" dirty="0"/>
              <a:t>Some important principles of Thomistic philosophy and theology</a:t>
            </a:r>
          </a:p>
          <a:p>
            <a:r>
              <a:rPr lang="en-US" dirty="0"/>
              <a:t>How to read Catholic Social Teaching in light of all of the above – and apply it to your own lives!!!</a:t>
            </a:r>
          </a:p>
        </p:txBody>
      </p:sp>
    </p:spTree>
    <p:extLst>
      <p:ext uri="{BB962C8B-B14F-4D97-AF65-F5344CB8AC3E}">
        <p14:creationId xmlns:p14="http://schemas.microsoft.com/office/powerpoint/2010/main" val="29393859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DA87-B9A9-4265-83B4-7429001BC5B3}"/>
              </a:ext>
            </a:extLst>
          </p:cNvPr>
          <p:cNvSpPr>
            <a:spLocks noGrp="1"/>
          </p:cNvSpPr>
          <p:nvPr>
            <p:ph type="title"/>
          </p:nvPr>
        </p:nvSpPr>
        <p:spPr/>
        <p:txBody>
          <a:bodyPr/>
          <a:lstStyle/>
          <a:p>
            <a:r>
              <a:rPr lang="en-US" dirty="0"/>
              <a:t>This course</a:t>
            </a:r>
          </a:p>
        </p:txBody>
      </p:sp>
      <p:sp>
        <p:nvSpPr>
          <p:cNvPr id="3" name="Content Placeholder 2">
            <a:extLst>
              <a:ext uri="{FF2B5EF4-FFF2-40B4-BE49-F238E27FC236}">
                <a16:creationId xmlns:a16="http://schemas.microsoft.com/office/drawing/2014/main" id="{F8809BB6-36C8-4E34-9C80-5934CBD05363}"/>
              </a:ext>
            </a:extLst>
          </p:cNvPr>
          <p:cNvSpPr>
            <a:spLocks noGrp="1"/>
          </p:cNvSpPr>
          <p:nvPr>
            <p:ph idx="1"/>
          </p:nvPr>
        </p:nvSpPr>
        <p:spPr/>
        <p:txBody>
          <a:bodyPr/>
          <a:lstStyle/>
          <a:p>
            <a:r>
              <a:rPr lang="en-US" dirty="0"/>
              <a:t>You can find the key materials on the course Canvas page:</a:t>
            </a:r>
          </a:p>
          <a:p>
            <a:pPr lvl="1"/>
            <a:r>
              <a:rPr lang="en-US" dirty="0"/>
              <a:t>Modules (these will serve as your course calendar)</a:t>
            </a:r>
          </a:p>
          <a:p>
            <a:pPr lvl="1"/>
            <a:r>
              <a:rPr lang="en-US" dirty="0"/>
              <a:t>Readings</a:t>
            </a:r>
          </a:p>
          <a:p>
            <a:pPr lvl="1"/>
            <a:r>
              <a:rPr lang="en-US" dirty="0"/>
              <a:t>Slides from Lecture </a:t>
            </a:r>
          </a:p>
          <a:p>
            <a:r>
              <a:rPr lang="en-US" dirty="0"/>
              <a:t>Let’s check out the Canvas page</a:t>
            </a:r>
          </a:p>
          <a:p>
            <a:r>
              <a:rPr lang="en-US" dirty="0"/>
              <a:t>Syllabus</a:t>
            </a:r>
          </a:p>
          <a:p>
            <a:endParaRPr lang="en-US" dirty="0"/>
          </a:p>
        </p:txBody>
      </p:sp>
    </p:spTree>
    <p:extLst>
      <p:ext uri="{BB962C8B-B14F-4D97-AF65-F5344CB8AC3E}">
        <p14:creationId xmlns:p14="http://schemas.microsoft.com/office/powerpoint/2010/main" val="1250234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68E6-CFD8-4E71-B0EB-39D04677F0A3}"/>
              </a:ext>
            </a:extLst>
          </p:cNvPr>
          <p:cNvSpPr>
            <a:spLocks noGrp="1"/>
          </p:cNvSpPr>
          <p:nvPr>
            <p:ph type="title"/>
          </p:nvPr>
        </p:nvSpPr>
        <p:spPr/>
        <p:txBody>
          <a:bodyPr/>
          <a:lstStyle/>
          <a:p>
            <a:r>
              <a:rPr lang="en-US" dirty="0"/>
              <a:t>Work Output in this course</a:t>
            </a:r>
          </a:p>
        </p:txBody>
      </p:sp>
      <p:sp>
        <p:nvSpPr>
          <p:cNvPr id="3" name="Content Placeholder 2">
            <a:extLst>
              <a:ext uri="{FF2B5EF4-FFF2-40B4-BE49-F238E27FC236}">
                <a16:creationId xmlns:a16="http://schemas.microsoft.com/office/drawing/2014/main" id="{C843AB8A-48F7-447B-9DFD-E07DCE40510A}"/>
              </a:ext>
            </a:extLst>
          </p:cNvPr>
          <p:cNvSpPr>
            <a:spLocks noGrp="1"/>
          </p:cNvSpPr>
          <p:nvPr>
            <p:ph idx="1"/>
          </p:nvPr>
        </p:nvSpPr>
        <p:spPr/>
        <p:txBody>
          <a:bodyPr/>
          <a:lstStyle/>
          <a:p>
            <a:r>
              <a:rPr lang="en-US" dirty="0"/>
              <a:t>Extensive Reading: approximately 4 hours per week.</a:t>
            </a:r>
          </a:p>
          <a:p>
            <a:r>
              <a:rPr lang="en-US" dirty="0"/>
              <a:t>Half-page Reflections/Responses: Should take 1 hour per week.</a:t>
            </a:r>
          </a:p>
          <a:p>
            <a:r>
              <a:rPr lang="en-US" dirty="0"/>
              <a:t>In-class Midterm: Wednesday, October 11</a:t>
            </a:r>
          </a:p>
          <a:p>
            <a:r>
              <a:rPr lang="en-US" dirty="0"/>
              <a:t>4 page Essay: Due Tuesday, November 22</a:t>
            </a:r>
          </a:p>
          <a:p>
            <a:r>
              <a:rPr lang="en-US" dirty="0"/>
              <a:t>Final Exam</a:t>
            </a:r>
          </a:p>
          <a:p>
            <a:r>
              <a:rPr lang="en-US" dirty="0"/>
              <a:t>Studying for the midterm and final and doing a good job on the 4 page Essay should add a total of about 34 hours of work to the course, or about 2 hours per week over the semester.</a:t>
            </a:r>
          </a:p>
          <a:p>
            <a:endParaRPr lang="en-US" dirty="0"/>
          </a:p>
        </p:txBody>
      </p:sp>
    </p:spTree>
    <p:extLst>
      <p:ext uri="{BB962C8B-B14F-4D97-AF65-F5344CB8AC3E}">
        <p14:creationId xmlns:p14="http://schemas.microsoft.com/office/powerpoint/2010/main" val="2682191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5BDE-F09D-4E6A-96C1-EA4CAFE10D52}"/>
              </a:ext>
            </a:extLst>
          </p:cNvPr>
          <p:cNvSpPr>
            <a:spLocks noGrp="1"/>
          </p:cNvSpPr>
          <p:nvPr>
            <p:ph type="title"/>
          </p:nvPr>
        </p:nvSpPr>
        <p:spPr/>
        <p:txBody>
          <a:bodyPr/>
          <a:lstStyle/>
          <a:p>
            <a:r>
              <a:rPr lang="en-US" dirty="0"/>
              <a:t>Grading Scale</a:t>
            </a:r>
          </a:p>
        </p:txBody>
      </p:sp>
      <p:sp>
        <p:nvSpPr>
          <p:cNvPr id="3" name="Content Placeholder 2">
            <a:extLst>
              <a:ext uri="{FF2B5EF4-FFF2-40B4-BE49-F238E27FC236}">
                <a16:creationId xmlns:a16="http://schemas.microsoft.com/office/drawing/2014/main" id="{C261D990-8453-4100-93F7-93B92A258C6A}"/>
              </a:ext>
            </a:extLst>
          </p:cNvPr>
          <p:cNvSpPr>
            <a:spLocks noGrp="1"/>
          </p:cNvSpPr>
          <p:nvPr>
            <p:ph idx="1"/>
          </p:nvPr>
        </p:nvSpPr>
        <p:spPr/>
        <p:txBody>
          <a:bodyPr/>
          <a:lstStyle/>
          <a:p>
            <a:r>
              <a:rPr lang="en-US" dirty="0"/>
              <a:t>A: 	92%-100%</a:t>
            </a:r>
          </a:p>
          <a:p>
            <a:r>
              <a:rPr lang="en-US" dirty="0"/>
              <a:t>A-:	89%-91.9%</a:t>
            </a:r>
          </a:p>
          <a:p>
            <a:r>
              <a:rPr lang="en-US" dirty="0"/>
              <a:t>B+:	86%-88.9%</a:t>
            </a:r>
          </a:p>
          <a:p>
            <a:r>
              <a:rPr lang="en-US" dirty="0"/>
              <a:t>B:	82%-85.9%</a:t>
            </a:r>
          </a:p>
          <a:p>
            <a:r>
              <a:rPr lang="en-US" dirty="0"/>
              <a:t>B-:	79%-81.9%</a:t>
            </a:r>
          </a:p>
          <a:p>
            <a:r>
              <a:rPr lang="en-US" dirty="0"/>
              <a:t>C+:	76%-78.9%</a:t>
            </a:r>
          </a:p>
          <a:p>
            <a:r>
              <a:rPr lang="en-US" dirty="0"/>
              <a:t>C:	72%-75.9%</a:t>
            </a:r>
          </a:p>
          <a:p>
            <a:r>
              <a:rPr lang="en-US" dirty="0"/>
              <a:t>C-:	69%-71.9%</a:t>
            </a:r>
          </a:p>
        </p:txBody>
      </p:sp>
    </p:spTree>
    <p:extLst>
      <p:ext uri="{BB962C8B-B14F-4D97-AF65-F5344CB8AC3E}">
        <p14:creationId xmlns:p14="http://schemas.microsoft.com/office/powerpoint/2010/main" val="195319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1CA9-893C-4FFD-BF14-E79B5A081065}"/>
              </a:ext>
            </a:extLst>
          </p:cNvPr>
          <p:cNvSpPr>
            <a:spLocks noGrp="1"/>
          </p:cNvSpPr>
          <p:nvPr>
            <p:ph type="title"/>
          </p:nvPr>
        </p:nvSpPr>
        <p:spPr>
          <a:xfrm>
            <a:off x="838200" y="365125"/>
            <a:ext cx="2588581" cy="2315931"/>
          </a:xfrm>
        </p:spPr>
        <p:txBody>
          <a:bodyPr/>
          <a:lstStyle/>
          <a:p>
            <a:r>
              <a:rPr lang="en-US" dirty="0"/>
              <a:t>Upcoming Dates</a:t>
            </a:r>
          </a:p>
        </p:txBody>
      </p:sp>
      <p:graphicFrame>
        <p:nvGraphicFramePr>
          <p:cNvPr id="7" name="Content Placeholder 6">
            <a:extLst>
              <a:ext uri="{FF2B5EF4-FFF2-40B4-BE49-F238E27FC236}">
                <a16:creationId xmlns:a16="http://schemas.microsoft.com/office/drawing/2014/main" id="{96E3B6BC-B9F3-400A-B63A-F30C2B6DE5F3}"/>
              </a:ext>
            </a:extLst>
          </p:cNvPr>
          <p:cNvGraphicFramePr>
            <a:graphicFrameLocks noGrp="1"/>
          </p:cNvGraphicFramePr>
          <p:nvPr>
            <p:ph idx="1"/>
            <p:extLst>
              <p:ext uri="{D42A27DB-BD31-4B8C-83A1-F6EECF244321}">
                <p14:modId xmlns:p14="http://schemas.microsoft.com/office/powerpoint/2010/main" val="3152457928"/>
              </p:ext>
            </p:extLst>
          </p:nvPr>
        </p:nvGraphicFramePr>
        <p:xfrm>
          <a:off x="3689349" y="816746"/>
          <a:ext cx="7807233" cy="5920740"/>
        </p:xfrm>
        <a:graphic>
          <a:graphicData uri="http://schemas.openxmlformats.org/drawingml/2006/table">
            <a:tbl>
              <a:tblPr>
                <a:tableStyleId>{5C22544A-7EE6-4342-B048-85BDC9FD1C3A}</a:tableStyleId>
              </a:tblPr>
              <a:tblGrid>
                <a:gridCol w="2657343">
                  <a:extLst>
                    <a:ext uri="{9D8B030D-6E8A-4147-A177-3AD203B41FA5}">
                      <a16:colId xmlns:a16="http://schemas.microsoft.com/office/drawing/2014/main" val="175309090"/>
                    </a:ext>
                  </a:extLst>
                </a:gridCol>
                <a:gridCol w="5149890">
                  <a:extLst>
                    <a:ext uri="{9D8B030D-6E8A-4147-A177-3AD203B41FA5}">
                      <a16:colId xmlns:a16="http://schemas.microsoft.com/office/drawing/2014/main" val="1129358328"/>
                    </a:ext>
                  </a:extLst>
                </a:gridCol>
              </a:tblGrid>
              <a:tr h="266330">
                <a:tc>
                  <a:txBody>
                    <a:bodyPr/>
                    <a:lstStyle/>
                    <a:p>
                      <a:pPr algn="l" fontAlgn="ctr"/>
                      <a:r>
                        <a:rPr lang="en-US" sz="1800" u="none" strike="noStrike" dirty="0">
                          <a:effectLst/>
                        </a:rPr>
                        <a:t>Wednesday, August 23:</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800" u="none" strike="noStrike" dirty="0">
                          <a:effectLst/>
                        </a:rPr>
                        <a:t>Introduction</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92948807"/>
                  </a:ext>
                </a:extLst>
              </a:tr>
              <a:tr h="266330">
                <a:tc>
                  <a:txBody>
                    <a:bodyPr/>
                    <a:lstStyle/>
                    <a:p>
                      <a:pPr algn="l" fontAlgn="ctr"/>
                      <a:r>
                        <a:rPr lang="en-US" sz="1800" u="none" strike="noStrike" dirty="0">
                          <a:effectLst/>
                        </a:rPr>
                        <a:t>Monday, August 28: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800" u="none" strike="noStrike" dirty="0">
                          <a:effectLst/>
                        </a:rPr>
                        <a:t>Demand, Supply, and Market Equilibrium</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97722074"/>
                  </a:ext>
                </a:extLst>
              </a:tr>
              <a:tr h="266330">
                <a:tc>
                  <a:txBody>
                    <a:bodyPr/>
                    <a:lstStyle/>
                    <a:p>
                      <a:pPr algn="l" fontAlgn="ctr"/>
                      <a:r>
                        <a:rPr lang="en-US" sz="1800" u="none" strike="noStrike" dirty="0">
                          <a:effectLst/>
                        </a:rPr>
                        <a:t>Wednesday, August 30: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Diminishing Marginal Product and Labor Markets</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16186190"/>
                  </a:ext>
                </a:extLst>
              </a:tr>
              <a:tr h="266330">
                <a:tc>
                  <a:txBody>
                    <a:bodyPr/>
                    <a:lstStyle/>
                    <a:p>
                      <a:pPr algn="l" fontAlgn="ctr"/>
                      <a:r>
                        <a:rPr lang="en-US" sz="1800" u="none" strike="noStrike" dirty="0">
                          <a:effectLst/>
                        </a:rPr>
                        <a:t>Friday, September 1:</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Reflection Due</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96649089"/>
                  </a:ext>
                </a:extLst>
              </a:tr>
              <a:tr h="266330">
                <a:tc>
                  <a:txBody>
                    <a:bodyPr/>
                    <a:lstStyle/>
                    <a:p>
                      <a:pPr algn="l" fontAlgn="ctr"/>
                      <a:r>
                        <a:rPr lang="en-US" sz="1800" u="none" strike="noStrike" dirty="0">
                          <a:effectLst/>
                        </a:rPr>
                        <a:t>Monday, September 4: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Non-</a:t>
                      </a:r>
                      <a:r>
                        <a:rPr lang="en-US" sz="1800" u="none" strike="noStrike" dirty="0" err="1">
                          <a:effectLst/>
                        </a:rPr>
                        <a:t>Rivalness</a:t>
                      </a:r>
                      <a:r>
                        <a:rPr lang="en-US" sz="1800" u="none" strike="noStrike" dirty="0">
                          <a:effectLst/>
                        </a:rPr>
                        <a:t>, non-Excludability, and Markets</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23490733"/>
                  </a:ext>
                </a:extLst>
              </a:tr>
              <a:tr h="266330">
                <a:tc>
                  <a:txBody>
                    <a:bodyPr/>
                    <a:lstStyle/>
                    <a:p>
                      <a:pPr algn="l" fontAlgn="b"/>
                      <a:r>
                        <a:rPr lang="en-US" sz="1800" u="none" strike="noStrike" dirty="0">
                          <a:effectLst/>
                        </a:rPr>
                        <a:t>Wednesday, September 6: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800" u="none" strike="noStrike" dirty="0">
                          <a:effectLst/>
                        </a:rPr>
                        <a:t>Knowledge and increasing returns and growth</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1070360"/>
                  </a:ext>
                </a:extLst>
              </a:tr>
              <a:tr h="266330">
                <a:tc>
                  <a:txBody>
                    <a:bodyPr/>
                    <a:lstStyle/>
                    <a:p>
                      <a:pPr algn="l" fontAlgn="ctr"/>
                      <a:r>
                        <a:rPr lang="en-US" sz="1800" u="none" strike="noStrike" dirty="0">
                          <a:effectLst/>
                        </a:rPr>
                        <a:t>Friday, September 8:</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Reflection Due </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60110270"/>
                  </a:ext>
                </a:extLst>
              </a:tr>
              <a:tr h="266330">
                <a:tc>
                  <a:txBody>
                    <a:bodyPr/>
                    <a:lstStyle/>
                    <a:p>
                      <a:pPr algn="l" fontAlgn="ctr"/>
                      <a:r>
                        <a:rPr lang="en-US" sz="1800" u="none" strike="noStrike" dirty="0">
                          <a:effectLst/>
                        </a:rPr>
                        <a:t>Monday, September 11: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How general are economic patterns?</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25152413"/>
                  </a:ext>
                </a:extLst>
              </a:tr>
              <a:tr h="266330">
                <a:tc>
                  <a:txBody>
                    <a:bodyPr/>
                    <a:lstStyle/>
                    <a:p>
                      <a:pPr algn="l" fontAlgn="ctr"/>
                      <a:r>
                        <a:rPr lang="en-US" sz="1800" u="none" strike="noStrike" dirty="0">
                          <a:effectLst/>
                        </a:rPr>
                        <a:t>Wednesday, September 13: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The Evolution of Societies, Cultures and Psychologies</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589539399"/>
                  </a:ext>
                </a:extLst>
              </a:tr>
              <a:tr h="266330">
                <a:tc>
                  <a:txBody>
                    <a:bodyPr/>
                    <a:lstStyle/>
                    <a:p>
                      <a:pPr algn="l" fontAlgn="ctr"/>
                      <a:r>
                        <a:rPr lang="en-US" sz="1800" u="none" strike="noStrike" dirty="0">
                          <a:effectLst/>
                        </a:rPr>
                        <a:t>Friday, September 15:</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Response Due</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19791185"/>
                  </a:ext>
                </a:extLst>
              </a:tr>
              <a:tr h="266330">
                <a:tc>
                  <a:txBody>
                    <a:bodyPr/>
                    <a:lstStyle/>
                    <a:p>
                      <a:pPr algn="l" fontAlgn="ctr"/>
                      <a:r>
                        <a:rPr lang="en-US" sz="1800" u="none" strike="noStrike" dirty="0">
                          <a:effectLst/>
                        </a:rPr>
                        <a:t>Monday, September 18: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The Catholic Church, Family formation, and Psychology</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28816566"/>
                  </a:ext>
                </a:extLst>
              </a:tr>
              <a:tr h="266330">
                <a:tc>
                  <a:txBody>
                    <a:bodyPr/>
                    <a:lstStyle/>
                    <a:p>
                      <a:pPr algn="l" fontAlgn="ctr"/>
                      <a:r>
                        <a:rPr lang="en-US" sz="1800" u="none" strike="noStrike" dirty="0">
                          <a:effectLst/>
                        </a:rPr>
                        <a:t>Wednesday, September 20: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The Catholic Church, New Institutions, and the Market</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58834293"/>
                  </a:ext>
                </a:extLst>
              </a:tr>
              <a:tr h="266330">
                <a:tc>
                  <a:txBody>
                    <a:bodyPr/>
                    <a:lstStyle/>
                    <a:p>
                      <a:pPr algn="l" fontAlgn="ctr"/>
                      <a:r>
                        <a:rPr lang="en-US" sz="1800" u="none" strike="noStrike" dirty="0">
                          <a:effectLst/>
                        </a:rPr>
                        <a:t>Friday, September 22:</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Response Due</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27224065"/>
                  </a:ext>
                </a:extLst>
              </a:tr>
              <a:tr h="266330">
                <a:tc>
                  <a:txBody>
                    <a:bodyPr/>
                    <a:lstStyle/>
                    <a:p>
                      <a:pPr algn="l" fontAlgn="ctr"/>
                      <a:r>
                        <a:rPr lang="en-US" sz="1800" u="none" strike="noStrike" dirty="0">
                          <a:effectLst/>
                        </a:rPr>
                        <a:t>Monday, September 25: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800" u="none" strike="noStrike" dirty="0">
                          <a:effectLst/>
                        </a:rPr>
                        <a:t>Against the Church and the Market: Classical Socialism</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363174"/>
                  </a:ext>
                </a:extLst>
              </a:tr>
              <a:tr h="266330">
                <a:tc>
                  <a:txBody>
                    <a:bodyPr/>
                    <a:lstStyle/>
                    <a:p>
                      <a:pPr algn="l" fontAlgn="ctr"/>
                      <a:r>
                        <a:rPr lang="en-US" sz="1800" u="none" strike="noStrike" dirty="0">
                          <a:effectLst/>
                        </a:rPr>
                        <a:t>Wednesday, September 27:</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Who is God?</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64596270"/>
                  </a:ext>
                </a:extLst>
              </a:tr>
              <a:tr h="266330">
                <a:tc>
                  <a:txBody>
                    <a:bodyPr/>
                    <a:lstStyle/>
                    <a:p>
                      <a:pPr algn="l" fontAlgn="ctr"/>
                      <a:r>
                        <a:rPr lang="en-US" sz="1800" u="none" strike="noStrike" dirty="0">
                          <a:effectLst/>
                        </a:rPr>
                        <a:t>Friday, September 29:</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Response Due</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6884243"/>
                  </a:ext>
                </a:extLst>
              </a:tr>
              <a:tr h="266330">
                <a:tc>
                  <a:txBody>
                    <a:bodyPr/>
                    <a:lstStyle/>
                    <a:p>
                      <a:pPr algn="l" fontAlgn="ctr"/>
                      <a:r>
                        <a:rPr lang="en-US" sz="1800" u="none" strike="noStrike" dirty="0">
                          <a:effectLst/>
                        </a:rPr>
                        <a:t>Monday, October 2: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What is Order?</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79357848"/>
                  </a:ext>
                </a:extLst>
              </a:tr>
              <a:tr h="266330">
                <a:tc>
                  <a:txBody>
                    <a:bodyPr/>
                    <a:lstStyle/>
                    <a:p>
                      <a:pPr algn="l" fontAlgn="ctr"/>
                      <a:r>
                        <a:rPr lang="en-US" sz="1800" u="none" strike="noStrike" dirty="0">
                          <a:effectLst/>
                        </a:rPr>
                        <a:t>Wednesday, October 4: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Who is Man?</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64731046"/>
                  </a:ext>
                </a:extLst>
              </a:tr>
              <a:tr h="266330">
                <a:tc>
                  <a:txBody>
                    <a:bodyPr/>
                    <a:lstStyle/>
                    <a:p>
                      <a:pPr algn="l" fontAlgn="ctr"/>
                      <a:r>
                        <a:rPr lang="en-US" sz="1800" u="none" strike="noStrike" dirty="0">
                          <a:effectLst/>
                        </a:rPr>
                        <a:t>Friday, October 6:</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Response Due</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81946699"/>
                  </a:ext>
                </a:extLst>
              </a:tr>
              <a:tr h="266330">
                <a:tc>
                  <a:txBody>
                    <a:bodyPr/>
                    <a:lstStyle/>
                    <a:p>
                      <a:pPr algn="l" fontAlgn="ctr"/>
                      <a:r>
                        <a:rPr lang="en-US" sz="1800" u="none" strike="noStrike" dirty="0">
                          <a:effectLst/>
                        </a:rPr>
                        <a:t>Monday, October 9: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Social Ontology</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73289679"/>
                  </a:ext>
                </a:extLst>
              </a:tr>
              <a:tr h="266330">
                <a:tc>
                  <a:txBody>
                    <a:bodyPr/>
                    <a:lstStyle/>
                    <a:p>
                      <a:pPr algn="l" fontAlgn="ctr"/>
                      <a:r>
                        <a:rPr lang="en-US" sz="1800" u="none" strike="noStrike" dirty="0">
                          <a:effectLst/>
                        </a:rPr>
                        <a:t>Wednesday, October 11: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u="none" strike="noStrike" dirty="0">
                          <a:effectLst/>
                        </a:rPr>
                        <a:t>In-class Midterm </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43416157"/>
                  </a:ext>
                </a:extLst>
              </a:tr>
            </a:tbl>
          </a:graphicData>
        </a:graphic>
      </p:graphicFrame>
    </p:spTree>
    <p:extLst>
      <p:ext uri="{BB962C8B-B14F-4D97-AF65-F5344CB8AC3E}">
        <p14:creationId xmlns:p14="http://schemas.microsoft.com/office/powerpoint/2010/main" val="3914760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E9C1-B4DD-435D-BB15-0D90CEE67F2A}"/>
              </a:ext>
            </a:extLst>
          </p:cNvPr>
          <p:cNvSpPr>
            <a:spLocks noGrp="1"/>
          </p:cNvSpPr>
          <p:nvPr>
            <p:ph type="title"/>
          </p:nvPr>
        </p:nvSpPr>
        <p:spPr/>
        <p:txBody>
          <a:bodyPr/>
          <a:lstStyle/>
          <a:p>
            <a:r>
              <a:rPr lang="en-US" dirty="0"/>
              <a:t>Some Raw materials of the above slides:</a:t>
            </a:r>
          </a:p>
        </p:txBody>
      </p:sp>
      <p:sp>
        <p:nvSpPr>
          <p:cNvPr id="3" name="Content Placeholder 2">
            <a:extLst>
              <a:ext uri="{FF2B5EF4-FFF2-40B4-BE49-F238E27FC236}">
                <a16:creationId xmlns:a16="http://schemas.microsoft.com/office/drawing/2014/main" id="{EC7EB8B8-5518-417F-86B7-7E8555AFBFDC}"/>
              </a:ext>
            </a:extLst>
          </p:cNvPr>
          <p:cNvSpPr>
            <a:spLocks noGrp="1"/>
          </p:cNvSpPr>
          <p:nvPr>
            <p:ph idx="1"/>
          </p:nvPr>
        </p:nvSpPr>
        <p:spPr/>
        <p:txBody>
          <a:bodyPr>
            <a:normAutofit lnSpcReduction="10000"/>
          </a:bodyPr>
          <a:lstStyle/>
          <a:p>
            <a:r>
              <a:rPr lang="en-US" dirty="0"/>
              <a:t>Pursuing the Common Good: How Solidarity and Subsidiarity Can Work Together Pontifical Academy of Social Sciences, Acta 14, Vatican City 2008. </a:t>
            </a:r>
            <a:r>
              <a:rPr lang="en-US" dirty="0">
                <a:hlinkClick r:id="rId2"/>
              </a:rPr>
              <a:t>www.pass.va/content/dam/scienzesociali/pdf/acta14/acta14-hittinger.pdf</a:t>
            </a:r>
            <a:endParaRPr lang="en-US" dirty="0"/>
          </a:p>
          <a:p>
            <a:r>
              <a:rPr lang="en-US" dirty="0"/>
              <a:t>Dr. Margaret Blume </a:t>
            </a:r>
            <a:r>
              <a:rPr lang="en-US" dirty="0" err="1"/>
              <a:t>Freddoso</a:t>
            </a:r>
            <a:r>
              <a:rPr lang="en-US" dirty="0"/>
              <a:t>: conversations and notes.</a:t>
            </a:r>
          </a:p>
          <a:p>
            <a:r>
              <a:rPr lang="en-US" dirty="0"/>
              <a:t>John Paul II: </a:t>
            </a:r>
            <a:r>
              <a:rPr lang="en-US" dirty="0" err="1"/>
              <a:t>Sol.Rei.Soc</a:t>
            </a:r>
            <a:r>
              <a:rPr lang="en-US" dirty="0"/>
              <a:t>., 33</a:t>
            </a:r>
          </a:p>
          <a:p>
            <a:r>
              <a:rPr lang="en-US" dirty="0"/>
              <a:t>J.R.R. Tolkien: On Fairy Stories</a:t>
            </a:r>
          </a:p>
          <a:p>
            <a:r>
              <a:rPr lang="en-US" dirty="0"/>
              <a:t>Saint Augustine of Hippo: De </a:t>
            </a:r>
            <a:r>
              <a:rPr lang="en-US" dirty="0" err="1"/>
              <a:t>Doctrina</a:t>
            </a:r>
            <a:r>
              <a:rPr lang="en-US" dirty="0"/>
              <a:t> Christiana</a:t>
            </a:r>
          </a:p>
          <a:p>
            <a:r>
              <a:rPr lang="en-US" dirty="0"/>
              <a:t>https://en.wikipedia.org/wiki/Left-_and_right-hand_traffic</a:t>
            </a:r>
          </a:p>
          <a:p>
            <a:endParaRPr lang="en-US" dirty="0"/>
          </a:p>
          <a:p>
            <a:endParaRPr lang="en-US" dirty="0"/>
          </a:p>
        </p:txBody>
      </p:sp>
    </p:spTree>
    <p:extLst>
      <p:ext uri="{BB962C8B-B14F-4D97-AF65-F5344CB8AC3E}">
        <p14:creationId xmlns:p14="http://schemas.microsoft.com/office/powerpoint/2010/main" val="336074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1478F5-87A8-4E37-9B30-82E31C3C9C96}"/>
              </a:ext>
            </a:extLst>
          </p:cNvPr>
          <p:cNvPicPr>
            <a:picLocks noChangeAspect="1"/>
          </p:cNvPicPr>
          <p:nvPr/>
        </p:nvPicPr>
        <p:blipFill>
          <a:blip r:embed="rId2"/>
          <a:stretch>
            <a:fillRect/>
          </a:stretch>
        </p:blipFill>
        <p:spPr>
          <a:xfrm>
            <a:off x="1910366" y="1320084"/>
            <a:ext cx="8371268" cy="4217831"/>
          </a:xfrm>
          <a:prstGeom prst="rect">
            <a:avLst/>
          </a:prstGeom>
        </p:spPr>
      </p:pic>
    </p:spTree>
    <p:extLst>
      <p:ext uri="{BB962C8B-B14F-4D97-AF65-F5344CB8AC3E}">
        <p14:creationId xmlns:p14="http://schemas.microsoft.com/office/powerpoint/2010/main" val="4084433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E3DED83-18D4-4D2C-92FB-414733E807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367" y="727017"/>
            <a:ext cx="10293266" cy="5403965"/>
          </a:xfrm>
        </p:spPr>
      </p:pic>
    </p:spTree>
    <p:extLst>
      <p:ext uri="{BB962C8B-B14F-4D97-AF65-F5344CB8AC3E}">
        <p14:creationId xmlns:p14="http://schemas.microsoft.com/office/powerpoint/2010/main" val="3275851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6349</TotalTime>
  <Words>5242</Words>
  <Application>Microsoft Office PowerPoint</Application>
  <PresentationFormat>Widescreen</PresentationFormat>
  <Paragraphs>346</Paragraphs>
  <Slides>76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Calibri Light</vt:lpstr>
      <vt:lpstr>Wingdings</vt:lpstr>
      <vt:lpstr>Office Theme</vt:lpstr>
      <vt:lpstr>Economy, Divine and Human</vt:lpstr>
      <vt:lpstr>Welcome!</vt:lpstr>
      <vt:lpstr>Why this course?</vt:lpstr>
      <vt:lpstr>Why this course?</vt:lpstr>
      <vt:lpstr>Why this course?</vt:lpstr>
      <vt:lpstr>Why this course?</vt:lpstr>
      <vt:lpstr>Why this course?</vt:lpstr>
      <vt:lpstr>PowerPoint Presentation</vt:lpstr>
      <vt:lpstr>PowerPoint Presentation</vt:lpstr>
      <vt:lpstr>Authoritative sources?</vt:lpstr>
      <vt:lpstr>The Encyclicals are hard to read</vt:lpstr>
      <vt:lpstr>More questions than answers</vt:lpstr>
      <vt:lpstr>How can we contribute to this debate?</vt:lpstr>
      <vt:lpstr>How can we contribute to this debate?</vt:lpstr>
      <vt:lpstr>How can we contribute to this debate?</vt:lpstr>
      <vt:lpstr>How can we contribute to this debate?</vt:lpstr>
      <vt:lpstr>How can we contribute to this debate?</vt:lpstr>
      <vt:lpstr>How can we contribute to this debate?</vt:lpstr>
      <vt:lpstr>How can we contribute to this debate?</vt:lpstr>
      <vt:lpstr>How can we contribute to this debate?</vt:lpstr>
      <vt:lpstr>How can we contribute to this debate?</vt:lpstr>
      <vt:lpstr>How can we contribute to this debate?</vt:lpstr>
      <vt:lpstr>How can we contribute to this debate?</vt:lpstr>
      <vt:lpstr>Sources: Four main sources</vt:lpstr>
      <vt:lpstr>Sources: Four main sources</vt:lpstr>
      <vt:lpstr>Sources: Four main sources</vt:lpstr>
      <vt:lpstr>Sources: Four main sources</vt:lpstr>
      <vt:lpstr>Principle of Interpretation</vt:lpstr>
      <vt:lpstr>Principle of Interpretation</vt:lpstr>
      <vt:lpstr>Principle of Interpretation</vt:lpstr>
      <vt:lpstr>Principle of Interpretation</vt:lpstr>
      <vt:lpstr>Sources: Four main sources</vt:lpstr>
      <vt:lpstr>Sources: Four main sources</vt:lpstr>
      <vt:lpstr>What is the Discipline of Economics?</vt:lpstr>
      <vt:lpstr>What is the Discipline of Economics?</vt:lpstr>
      <vt:lpstr>What is the Discipline of Economics?</vt:lpstr>
      <vt:lpstr>What is the Discipline of Economics?</vt:lpstr>
      <vt:lpstr>What is the Discipline of Economics?</vt:lpstr>
      <vt:lpstr>What is the Discipline of Economics?</vt:lpstr>
      <vt:lpstr>What is the Discipline of Economics?</vt:lpstr>
      <vt:lpstr>What is the Discipline of Economics?</vt:lpstr>
      <vt:lpstr>Source 1: Empirical Economics</vt:lpstr>
      <vt:lpstr>Where does Economics end?</vt:lpstr>
      <vt:lpstr>What is the Discipline of Theology?</vt:lpstr>
      <vt:lpstr>What is the Discipline of Theology?</vt:lpstr>
      <vt:lpstr>What is the Discipline of Theology?</vt:lpstr>
      <vt:lpstr>What is the Discipline of Theology?</vt:lpstr>
      <vt:lpstr>What Theology do we need?</vt:lpstr>
      <vt:lpstr>Source 2: Thomistic Philosophy and Theology</vt:lpstr>
      <vt:lpstr>Source 2: Thomistic Philosophy and Theology</vt:lpstr>
      <vt:lpstr>The contingencies of history</vt:lpstr>
      <vt:lpstr>Perennial truths of economics?</vt:lpstr>
      <vt:lpstr>Limitations on Possibilities: road example</vt:lpstr>
      <vt:lpstr>Limitations on Possibilities: road example</vt:lpstr>
      <vt:lpstr>Limitations on Possibilities: road example</vt:lpstr>
      <vt:lpstr>Limitations on Possibilities: road example</vt:lpstr>
      <vt:lpstr>Limitations on Possibilities: road example</vt:lpstr>
      <vt:lpstr>Limitations on Possibilities: road example</vt:lpstr>
      <vt:lpstr>Limitations on Possibilities: road example</vt:lpstr>
      <vt:lpstr>Limitations on Possibilities: road example</vt:lpstr>
      <vt:lpstr>Analogy to Economics</vt:lpstr>
      <vt:lpstr>Analogy to Economics</vt:lpstr>
      <vt:lpstr>Need a third source!</vt:lpstr>
      <vt:lpstr>Source 3: Cultural Histories</vt:lpstr>
      <vt:lpstr>Source 3: Cultural Histories</vt:lpstr>
      <vt:lpstr>Source 4: Key Encyclicals!</vt:lpstr>
      <vt:lpstr>Source 4: Key Encyclicals!</vt:lpstr>
      <vt:lpstr>Source 4: Key Encyclicals!</vt:lpstr>
      <vt:lpstr>Source 4: Key Encyclicals!</vt:lpstr>
      <vt:lpstr>Source 4: Key Encyclicals!</vt:lpstr>
      <vt:lpstr>Things you’ll know by the end</vt:lpstr>
      <vt:lpstr>This course</vt:lpstr>
      <vt:lpstr>Work Output in this course</vt:lpstr>
      <vt:lpstr>Grading Scale</vt:lpstr>
      <vt:lpstr>Upcoming Dates</vt:lpstr>
      <vt:lpstr>Some Raw materials of the above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Economy, Divine and Human</dc:title>
  <dc:creator>Kirk Doran</dc:creator>
  <cp:lastModifiedBy>Kirk Doran</cp:lastModifiedBy>
  <cp:revision>328</cp:revision>
  <dcterms:created xsi:type="dcterms:W3CDTF">2023-08-05T13:11:31Z</dcterms:created>
  <dcterms:modified xsi:type="dcterms:W3CDTF">2023-08-23T14:43:09Z</dcterms:modified>
</cp:coreProperties>
</file>