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65" r:id="rId5"/>
    <p:sldId id="266" r:id="rId6"/>
    <p:sldId id="267" r:id="rId7"/>
    <p:sldId id="268" r:id="rId8"/>
    <p:sldId id="264" r:id="rId9"/>
    <p:sldId id="269" r:id="rId10"/>
    <p:sldId id="258" r:id="rId11"/>
    <p:sldId id="270" r:id="rId12"/>
    <p:sldId id="271" r:id="rId13"/>
    <p:sldId id="272" r:id="rId14"/>
    <p:sldId id="273" r:id="rId15"/>
    <p:sldId id="274" r:id="rId16"/>
    <p:sldId id="275" r:id="rId17"/>
    <p:sldId id="276" r:id="rId18"/>
    <p:sldId id="277" r:id="rId19"/>
    <p:sldId id="259" r:id="rId20"/>
    <p:sldId id="280" r:id="rId21"/>
    <p:sldId id="279" r:id="rId22"/>
    <p:sldId id="281" r:id="rId23"/>
    <p:sldId id="282" r:id="rId24"/>
    <p:sldId id="283" r:id="rId25"/>
    <p:sldId id="285" r:id="rId26"/>
    <p:sldId id="286" r:id="rId27"/>
    <p:sldId id="287" r:id="rId28"/>
    <p:sldId id="288" r:id="rId29"/>
    <p:sldId id="289" r:id="rId30"/>
    <p:sldId id="290" r:id="rId31"/>
    <p:sldId id="291" r:id="rId32"/>
    <p:sldId id="292" r:id="rId33"/>
    <p:sldId id="293" r:id="rId34"/>
    <p:sldId id="284" r:id="rId35"/>
    <p:sldId id="294" r:id="rId36"/>
    <p:sldId id="278" r:id="rId37"/>
    <p:sldId id="295" r:id="rId38"/>
    <p:sldId id="296" r:id="rId39"/>
    <p:sldId id="297"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598" autoAdjust="0"/>
  </p:normalViewPr>
  <p:slideViewPr>
    <p:cSldViewPr snapToGrid="0">
      <p:cViewPr varScale="1">
        <p:scale>
          <a:sx n="81" d="100"/>
          <a:sy n="81" d="100"/>
        </p:scale>
        <p:origin x="75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065EE-CE49-40E8-8E10-C773E70644B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76056BC-6693-446F-9931-5111B58B581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270FB9-C06F-47DF-8D03-70857CC21B15}"/>
              </a:ext>
            </a:extLst>
          </p:cNvPr>
          <p:cNvSpPr>
            <a:spLocks noGrp="1"/>
          </p:cNvSpPr>
          <p:nvPr>
            <p:ph type="dt" sz="half" idx="10"/>
          </p:nvPr>
        </p:nvSpPr>
        <p:spPr/>
        <p:txBody>
          <a:bodyPr/>
          <a:lstStyle/>
          <a:p>
            <a:fld id="{E8B8B09D-E2D8-4E6E-BF82-FE5061D95DE3}" type="datetimeFigureOut">
              <a:rPr lang="en-US" smtClean="0"/>
              <a:t>12/2/2023</a:t>
            </a:fld>
            <a:endParaRPr lang="en-US"/>
          </a:p>
        </p:txBody>
      </p:sp>
      <p:sp>
        <p:nvSpPr>
          <p:cNvPr id="5" name="Footer Placeholder 4">
            <a:extLst>
              <a:ext uri="{FF2B5EF4-FFF2-40B4-BE49-F238E27FC236}">
                <a16:creationId xmlns:a16="http://schemas.microsoft.com/office/drawing/2014/main" id="{0564E90B-E411-435F-B81B-705CE0DC69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DEB159-78BA-4269-B700-F61E607604E8}"/>
              </a:ext>
            </a:extLst>
          </p:cNvPr>
          <p:cNvSpPr>
            <a:spLocks noGrp="1"/>
          </p:cNvSpPr>
          <p:nvPr>
            <p:ph type="sldNum" sz="quarter" idx="12"/>
          </p:nvPr>
        </p:nvSpPr>
        <p:spPr/>
        <p:txBody>
          <a:bodyPr/>
          <a:lstStyle/>
          <a:p>
            <a:fld id="{78C02285-19F5-49DA-8EC4-DB9C9204458A}" type="slidenum">
              <a:rPr lang="en-US" smtClean="0"/>
              <a:t>‹#›</a:t>
            </a:fld>
            <a:endParaRPr lang="en-US"/>
          </a:p>
        </p:txBody>
      </p:sp>
    </p:spTree>
    <p:extLst>
      <p:ext uri="{BB962C8B-B14F-4D97-AF65-F5344CB8AC3E}">
        <p14:creationId xmlns:p14="http://schemas.microsoft.com/office/powerpoint/2010/main" val="3389042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EFC9F-D524-4B9A-B094-35F70EA89F4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5A193DD-7A49-47E8-84D8-C48A0BEE12E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573E4F-B37A-4B2B-99EB-572467C8EAB1}"/>
              </a:ext>
            </a:extLst>
          </p:cNvPr>
          <p:cNvSpPr>
            <a:spLocks noGrp="1"/>
          </p:cNvSpPr>
          <p:nvPr>
            <p:ph type="dt" sz="half" idx="10"/>
          </p:nvPr>
        </p:nvSpPr>
        <p:spPr/>
        <p:txBody>
          <a:bodyPr/>
          <a:lstStyle/>
          <a:p>
            <a:fld id="{E8B8B09D-E2D8-4E6E-BF82-FE5061D95DE3}" type="datetimeFigureOut">
              <a:rPr lang="en-US" smtClean="0"/>
              <a:t>12/2/2023</a:t>
            </a:fld>
            <a:endParaRPr lang="en-US"/>
          </a:p>
        </p:txBody>
      </p:sp>
      <p:sp>
        <p:nvSpPr>
          <p:cNvPr id="5" name="Footer Placeholder 4">
            <a:extLst>
              <a:ext uri="{FF2B5EF4-FFF2-40B4-BE49-F238E27FC236}">
                <a16:creationId xmlns:a16="http://schemas.microsoft.com/office/drawing/2014/main" id="{EFC4D913-C284-4CEE-899B-DF522122FC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5D5955-4D08-4161-B3B4-7577C400F2C0}"/>
              </a:ext>
            </a:extLst>
          </p:cNvPr>
          <p:cNvSpPr>
            <a:spLocks noGrp="1"/>
          </p:cNvSpPr>
          <p:nvPr>
            <p:ph type="sldNum" sz="quarter" idx="12"/>
          </p:nvPr>
        </p:nvSpPr>
        <p:spPr/>
        <p:txBody>
          <a:bodyPr/>
          <a:lstStyle/>
          <a:p>
            <a:fld id="{78C02285-19F5-49DA-8EC4-DB9C9204458A}" type="slidenum">
              <a:rPr lang="en-US" smtClean="0"/>
              <a:t>‹#›</a:t>
            </a:fld>
            <a:endParaRPr lang="en-US"/>
          </a:p>
        </p:txBody>
      </p:sp>
    </p:spTree>
    <p:extLst>
      <p:ext uri="{BB962C8B-B14F-4D97-AF65-F5344CB8AC3E}">
        <p14:creationId xmlns:p14="http://schemas.microsoft.com/office/powerpoint/2010/main" val="1650487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2C97CA-2068-4B8D-8A20-1686A13AA58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0EBDBC8-707A-4415-AB82-A4B73A82537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EA713F-F463-49C3-AB87-3C267F914448}"/>
              </a:ext>
            </a:extLst>
          </p:cNvPr>
          <p:cNvSpPr>
            <a:spLocks noGrp="1"/>
          </p:cNvSpPr>
          <p:nvPr>
            <p:ph type="dt" sz="half" idx="10"/>
          </p:nvPr>
        </p:nvSpPr>
        <p:spPr/>
        <p:txBody>
          <a:bodyPr/>
          <a:lstStyle/>
          <a:p>
            <a:fld id="{E8B8B09D-E2D8-4E6E-BF82-FE5061D95DE3}" type="datetimeFigureOut">
              <a:rPr lang="en-US" smtClean="0"/>
              <a:t>12/2/2023</a:t>
            </a:fld>
            <a:endParaRPr lang="en-US"/>
          </a:p>
        </p:txBody>
      </p:sp>
      <p:sp>
        <p:nvSpPr>
          <p:cNvPr id="5" name="Footer Placeholder 4">
            <a:extLst>
              <a:ext uri="{FF2B5EF4-FFF2-40B4-BE49-F238E27FC236}">
                <a16:creationId xmlns:a16="http://schemas.microsoft.com/office/drawing/2014/main" id="{DD2648F3-FFBB-41FF-9DED-7EA3381D01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FF2F65-615A-4AA0-AAF3-5970891B3748}"/>
              </a:ext>
            </a:extLst>
          </p:cNvPr>
          <p:cNvSpPr>
            <a:spLocks noGrp="1"/>
          </p:cNvSpPr>
          <p:nvPr>
            <p:ph type="sldNum" sz="quarter" idx="12"/>
          </p:nvPr>
        </p:nvSpPr>
        <p:spPr/>
        <p:txBody>
          <a:bodyPr/>
          <a:lstStyle/>
          <a:p>
            <a:fld id="{78C02285-19F5-49DA-8EC4-DB9C9204458A}" type="slidenum">
              <a:rPr lang="en-US" smtClean="0"/>
              <a:t>‹#›</a:t>
            </a:fld>
            <a:endParaRPr lang="en-US"/>
          </a:p>
        </p:txBody>
      </p:sp>
    </p:spTree>
    <p:extLst>
      <p:ext uri="{BB962C8B-B14F-4D97-AF65-F5344CB8AC3E}">
        <p14:creationId xmlns:p14="http://schemas.microsoft.com/office/powerpoint/2010/main" val="2215347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EB6AE-7996-4E84-A297-01F419395F4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332A3D-799A-4FA1-9EF5-0FD5EAEF54E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1741B0-5A77-4216-BED1-ADDBC2D2201B}"/>
              </a:ext>
            </a:extLst>
          </p:cNvPr>
          <p:cNvSpPr>
            <a:spLocks noGrp="1"/>
          </p:cNvSpPr>
          <p:nvPr>
            <p:ph type="dt" sz="half" idx="10"/>
          </p:nvPr>
        </p:nvSpPr>
        <p:spPr/>
        <p:txBody>
          <a:bodyPr/>
          <a:lstStyle/>
          <a:p>
            <a:fld id="{E8B8B09D-E2D8-4E6E-BF82-FE5061D95DE3}" type="datetimeFigureOut">
              <a:rPr lang="en-US" smtClean="0"/>
              <a:t>12/2/2023</a:t>
            </a:fld>
            <a:endParaRPr lang="en-US"/>
          </a:p>
        </p:txBody>
      </p:sp>
      <p:sp>
        <p:nvSpPr>
          <p:cNvPr id="5" name="Footer Placeholder 4">
            <a:extLst>
              <a:ext uri="{FF2B5EF4-FFF2-40B4-BE49-F238E27FC236}">
                <a16:creationId xmlns:a16="http://schemas.microsoft.com/office/drawing/2014/main" id="{C609431A-CD1C-4B06-84E3-4F29825E57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0EB213-E474-434B-B173-BB76945225AB}"/>
              </a:ext>
            </a:extLst>
          </p:cNvPr>
          <p:cNvSpPr>
            <a:spLocks noGrp="1"/>
          </p:cNvSpPr>
          <p:nvPr>
            <p:ph type="sldNum" sz="quarter" idx="12"/>
          </p:nvPr>
        </p:nvSpPr>
        <p:spPr/>
        <p:txBody>
          <a:bodyPr/>
          <a:lstStyle/>
          <a:p>
            <a:fld id="{78C02285-19F5-49DA-8EC4-DB9C9204458A}" type="slidenum">
              <a:rPr lang="en-US" smtClean="0"/>
              <a:t>‹#›</a:t>
            </a:fld>
            <a:endParaRPr lang="en-US"/>
          </a:p>
        </p:txBody>
      </p:sp>
    </p:spTree>
    <p:extLst>
      <p:ext uri="{BB962C8B-B14F-4D97-AF65-F5344CB8AC3E}">
        <p14:creationId xmlns:p14="http://schemas.microsoft.com/office/powerpoint/2010/main" val="2948178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23A748-8778-435F-9DBB-15E77F73B17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ED4E614-0BDA-4B61-BACA-77AF705634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749E255-449F-48A4-AECE-09123A7D5EFB}"/>
              </a:ext>
            </a:extLst>
          </p:cNvPr>
          <p:cNvSpPr>
            <a:spLocks noGrp="1"/>
          </p:cNvSpPr>
          <p:nvPr>
            <p:ph type="dt" sz="half" idx="10"/>
          </p:nvPr>
        </p:nvSpPr>
        <p:spPr/>
        <p:txBody>
          <a:bodyPr/>
          <a:lstStyle/>
          <a:p>
            <a:fld id="{E8B8B09D-E2D8-4E6E-BF82-FE5061D95DE3}" type="datetimeFigureOut">
              <a:rPr lang="en-US" smtClean="0"/>
              <a:t>12/2/2023</a:t>
            </a:fld>
            <a:endParaRPr lang="en-US"/>
          </a:p>
        </p:txBody>
      </p:sp>
      <p:sp>
        <p:nvSpPr>
          <p:cNvPr id="5" name="Footer Placeholder 4">
            <a:extLst>
              <a:ext uri="{FF2B5EF4-FFF2-40B4-BE49-F238E27FC236}">
                <a16:creationId xmlns:a16="http://schemas.microsoft.com/office/drawing/2014/main" id="{41F035BC-4DB8-4CC6-B3E9-3A3695B640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2864D3-D458-40FF-B86D-6F8326F33C90}"/>
              </a:ext>
            </a:extLst>
          </p:cNvPr>
          <p:cNvSpPr>
            <a:spLocks noGrp="1"/>
          </p:cNvSpPr>
          <p:nvPr>
            <p:ph type="sldNum" sz="quarter" idx="12"/>
          </p:nvPr>
        </p:nvSpPr>
        <p:spPr/>
        <p:txBody>
          <a:bodyPr/>
          <a:lstStyle/>
          <a:p>
            <a:fld id="{78C02285-19F5-49DA-8EC4-DB9C9204458A}" type="slidenum">
              <a:rPr lang="en-US" smtClean="0"/>
              <a:t>‹#›</a:t>
            </a:fld>
            <a:endParaRPr lang="en-US"/>
          </a:p>
        </p:txBody>
      </p:sp>
    </p:spTree>
    <p:extLst>
      <p:ext uri="{BB962C8B-B14F-4D97-AF65-F5344CB8AC3E}">
        <p14:creationId xmlns:p14="http://schemas.microsoft.com/office/powerpoint/2010/main" val="3061684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3708D-8D3A-48D4-92E4-EE195C9718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A0F1F64-DACC-4948-8E73-31F2AA55000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5D46887-AB49-4B65-97B7-90A22E2E80E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0049F62-EE8A-4266-B680-BFCAF5354500}"/>
              </a:ext>
            </a:extLst>
          </p:cNvPr>
          <p:cNvSpPr>
            <a:spLocks noGrp="1"/>
          </p:cNvSpPr>
          <p:nvPr>
            <p:ph type="dt" sz="half" idx="10"/>
          </p:nvPr>
        </p:nvSpPr>
        <p:spPr/>
        <p:txBody>
          <a:bodyPr/>
          <a:lstStyle/>
          <a:p>
            <a:fld id="{E8B8B09D-E2D8-4E6E-BF82-FE5061D95DE3}" type="datetimeFigureOut">
              <a:rPr lang="en-US" smtClean="0"/>
              <a:t>12/2/2023</a:t>
            </a:fld>
            <a:endParaRPr lang="en-US"/>
          </a:p>
        </p:txBody>
      </p:sp>
      <p:sp>
        <p:nvSpPr>
          <p:cNvPr id="6" name="Footer Placeholder 5">
            <a:extLst>
              <a:ext uri="{FF2B5EF4-FFF2-40B4-BE49-F238E27FC236}">
                <a16:creationId xmlns:a16="http://schemas.microsoft.com/office/drawing/2014/main" id="{3452915A-3002-40FB-B71D-7B6CD5BF79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A9A85FE-F1A3-4CC5-96B6-941C17C4DC5A}"/>
              </a:ext>
            </a:extLst>
          </p:cNvPr>
          <p:cNvSpPr>
            <a:spLocks noGrp="1"/>
          </p:cNvSpPr>
          <p:nvPr>
            <p:ph type="sldNum" sz="quarter" idx="12"/>
          </p:nvPr>
        </p:nvSpPr>
        <p:spPr/>
        <p:txBody>
          <a:bodyPr/>
          <a:lstStyle/>
          <a:p>
            <a:fld id="{78C02285-19F5-49DA-8EC4-DB9C9204458A}" type="slidenum">
              <a:rPr lang="en-US" smtClean="0"/>
              <a:t>‹#›</a:t>
            </a:fld>
            <a:endParaRPr lang="en-US"/>
          </a:p>
        </p:txBody>
      </p:sp>
    </p:spTree>
    <p:extLst>
      <p:ext uri="{BB962C8B-B14F-4D97-AF65-F5344CB8AC3E}">
        <p14:creationId xmlns:p14="http://schemas.microsoft.com/office/powerpoint/2010/main" val="981449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2B35F-085C-427D-BFE9-349AD98D6F3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42313C7-DFA8-445D-B32B-55DDBBF6AF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AB7EA32-5D99-4C51-B308-A4607266B41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2F1A411-6165-4FAD-AC3C-3688D6556F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691829E-7151-4AAC-AC75-AF6437C305F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1DC4D0D-3F86-440C-B581-74CF6B47DBE4}"/>
              </a:ext>
            </a:extLst>
          </p:cNvPr>
          <p:cNvSpPr>
            <a:spLocks noGrp="1"/>
          </p:cNvSpPr>
          <p:nvPr>
            <p:ph type="dt" sz="half" idx="10"/>
          </p:nvPr>
        </p:nvSpPr>
        <p:spPr/>
        <p:txBody>
          <a:bodyPr/>
          <a:lstStyle/>
          <a:p>
            <a:fld id="{E8B8B09D-E2D8-4E6E-BF82-FE5061D95DE3}" type="datetimeFigureOut">
              <a:rPr lang="en-US" smtClean="0"/>
              <a:t>12/2/2023</a:t>
            </a:fld>
            <a:endParaRPr lang="en-US"/>
          </a:p>
        </p:txBody>
      </p:sp>
      <p:sp>
        <p:nvSpPr>
          <p:cNvPr id="8" name="Footer Placeholder 7">
            <a:extLst>
              <a:ext uri="{FF2B5EF4-FFF2-40B4-BE49-F238E27FC236}">
                <a16:creationId xmlns:a16="http://schemas.microsoft.com/office/drawing/2014/main" id="{B3D1527A-4C5C-4994-A199-87ADAF0352D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4072C43-C187-4D11-804A-3107695C6F50}"/>
              </a:ext>
            </a:extLst>
          </p:cNvPr>
          <p:cNvSpPr>
            <a:spLocks noGrp="1"/>
          </p:cNvSpPr>
          <p:nvPr>
            <p:ph type="sldNum" sz="quarter" idx="12"/>
          </p:nvPr>
        </p:nvSpPr>
        <p:spPr/>
        <p:txBody>
          <a:bodyPr/>
          <a:lstStyle/>
          <a:p>
            <a:fld id="{78C02285-19F5-49DA-8EC4-DB9C9204458A}" type="slidenum">
              <a:rPr lang="en-US" smtClean="0"/>
              <a:t>‹#›</a:t>
            </a:fld>
            <a:endParaRPr lang="en-US"/>
          </a:p>
        </p:txBody>
      </p:sp>
    </p:spTree>
    <p:extLst>
      <p:ext uri="{BB962C8B-B14F-4D97-AF65-F5344CB8AC3E}">
        <p14:creationId xmlns:p14="http://schemas.microsoft.com/office/powerpoint/2010/main" val="2805032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F6303-36D8-4A58-976A-EBF47532D8F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AD62953-5819-431A-9487-38EABBF7B35C}"/>
              </a:ext>
            </a:extLst>
          </p:cNvPr>
          <p:cNvSpPr>
            <a:spLocks noGrp="1"/>
          </p:cNvSpPr>
          <p:nvPr>
            <p:ph type="dt" sz="half" idx="10"/>
          </p:nvPr>
        </p:nvSpPr>
        <p:spPr/>
        <p:txBody>
          <a:bodyPr/>
          <a:lstStyle/>
          <a:p>
            <a:fld id="{E8B8B09D-E2D8-4E6E-BF82-FE5061D95DE3}" type="datetimeFigureOut">
              <a:rPr lang="en-US" smtClean="0"/>
              <a:t>12/2/2023</a:t>
            </a:fld>
            <a:endParaRPr lang="en-US"/>
          </a:p>
        </p:txBody>
      </p:sp>
      <p:sp>
        <p:nvSpPr>
          <p:cNvPr id="4" name="Footer Placeholder 3">
            <a:extLst>
              <a:ext uri="{FF2B5EF4-FFF2-40B4-BE49-F238E27FC236}">
                <a16:creationId xmlns:a16="http://schemas.microsoft.com/office/drawing/2014/main" id="{15D23FD5-696C-48EC-9287-A422F25E320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30B12A7-6509-478F-B028-E1CB7D24DB19}"/>
              </a:ext>
            </a:extLst>
          </p:cNvPr>
          <p:cNvSpPr>
            <a:spLocks noGrp="1"/>
          </p:cNvSpPr>
          <p:nvPr>
            <p:ph type="sldNum" sz="quarter" idx="12"/>
          </p:nvPr>
        </p:nvSpPr>
        <p:spPr/>
        <p:txBody>
          <a:bodyPr/>
          <a:lstStyle/>
          <a:p>
            <a:fld id="{78C02285-19F5-49DA-8EC4-DB9C9204458A}" type="slidenum">
              <a:rPr lang="en-US" smtClean="0"/>
              <a:t>‹#›</a:t>
            </a:fld>
            <a:endParaRPr lang="en-US"/>
          </a:p>
        </p:txBody>
      </p:sp>
    </p:spTree>
    <p:extLst>
      <p:ext uri="{BB962C8B-B14F-4D97-AF65-F5344CB8AC3E}">
        <p14:creationId xmlns:p14="http://schemas.microsoft.com/office/powerpoint/2010/main" val="1229834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14EB62-B3A8-4166-B256-CA74E9D5B54B}"/>
              </a:ext>
            </a:extLst>
          </p:cNvPr>
          <p:cNvSpPr>
            <a:spLocks noGrp="1"/>
          </p:cNvSpPr>
          <p:nvPr>
            <p:ph type="dt" sz="half" idx="10"/>
          </p:nvPr>
        </p:nvSpPr>
        <p:spPr/>
        <p:txBody>
          <a:bodyPr/>
          <a:lstStyle/>
          <a:p>
            <a:fld id="{E8B8B09D-E2D8-4E6E-BF82-FE5061D95DE3}" type="datetimeFigureOut">
              <a:rPr lang="en-US" smtClean="0"/>
              <a:t>12/2/2023</a:t>
            </a:fld>
            <a:endParaRPr lang="en-US"/>
          </a:p>
        </p:txBody>
      </p:sp>
      <p:sp>
        <p:nvSpPr>
          <p:cNvPr id="3" name="Footer Placeholder 2">
            <a:extLst>
              <a:ext uri="{FF2B5EF4-FFF2-40B4-BE49-F238E27FC236}">
                <a16:creationId xmlns:a16="http://schemas.microsoft.com/office/drawing/2014/main" id="{89C6C426-38FA-486F-A487-5169794C540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1FE0E2D-C205-437E-8A7E-DCE6ABB6A0EC}"/>
              </a:ext>
            </a:extLst>
          </p:cNvPr>
          <p:cNvSpPr>
            <a:spLocks noGrp="1"/>
          </p:cNvSpPr>
          <p:nvPr>
            <p:ph type="sldNum" sz="quarter" idx="12"/>
          </p:nvPr>
        </p:nvSpPr>
        <p:spPr/>
        <p:txBody>
          <a:bodyPr/>
          <a:lstStyle/>
          <a:p>
            <a:fld id="{78C02285-19F5-49DA-8EC4-DB9C9204458A}" type="slidenum">
              <a:rPr lang="en-US" smtClean="0"/>
              <a:t>‹#›</a:t>
            </a:fld>
            <a:endParaRPr lang="en-US"/>
          </a:p>
        </p:txBody>
      </p:sp>
    </p:spTree>
    <p:extLst>
      <p:ext uri="{BB962C8B-B14F-4D97-AF65-F5344CB8AC3E}">
        <p14:creationId xmlns:p14="http://schemas.microsoft.com/office/powerpoint/2010/main" val="2507358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5E566-B75E-4900-9FA6-9043DACEB3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1B49DE6-A5A3-4976-B348-55351DADE9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F64BF9F-DC24-448D-966A-84B1B1D37B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229954-1701-4323-84AB-9B7C66741892}"/>
              </a:ext>
            </a:extLst>
          </p:cNvPr>
          <p:cNvSpPr>
            <a:spLocks noGrp="1"/>
          </p:cNvSpPr>
          <p:nvPr>
            <p:ph type="dt" sz="half" idx="10"/>
          </p:nvPr>
        </p:nvSpPr>
        <p:spPr/>
        <p:txBody>
          <a:bodyPr/>
          <a:lstStyle/>
          <a:p>
            <a:fld id="{E8B8B09D-E2D8-4E6E-BF82-FE5061D95DE3}" type="datetimeFigureOut">
              <a:rPr lang="en-US" smtClean="0"/>
              <a:t>12/2/2023</a:t>
            </a:fld>
            <a:endParaRPr lang="en-US"/>
          </a:p>
        </p:txBody>
      </p:sp>
      <p:sp>
        <p:nvSpPr>
          <p:cNvPr id="6" name="Footer Placeholder 5">
            <a:extLst>
              <a:ext uri="{FF2B5EF4-FFF2-40B4-BE49-F238E27FC236}">
                <a16:creationId xmlns:a16="http://schemas.microsoft.com/office/drawing/2014/main" id="{2F6E7103-8B90-4BF5-BBCC-20FFA9327E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C09A6E-75AD-4D0D-85A7-A4FDB3566AC0}"/>
              </a:ext>
            </a:extLst>
          </p:cNvPr>
          <p:cNvSpPr>
            <a:spLocks noGrp="1"/>
          </p:cNvSpPr>
          <p:nvPr>
            <p:ph type="sldNum" sz="quarter" idx="12"/>
          </p:nvPr>
        </p:nvSpPr>
        <p:spPr/>
        <p:txBody>
          <a:bodyPr/>
          <a:lstStyle/>
          <a:p>
            <a:fld id="{78C02285-19F5-49DA-8EC4-DB9C9204458A}" type="slidenum">
              <a:rPr lang="en-US" smtClean="0"/>
              <a:t>‹#›</a:t>
            </a:fld>
            <a:endParaRPr lang="en-US"/>
          </a:p>
        </p:txBody>
      </p:sp>
    </p:spTree>
    <p:extLst>
      <p:ext uri="{BB962C8B-B14F-4D97-AF65-F5344CB8AC3E}">
        <p14:creationId xmlns:p14="http://schemas.microsoft.com/office/powerpoint/2010/main" val="4257520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1123B-2A62-49BD-A7B2-63CE50F626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454F3EE-6F20-4322-A895-F29FA9E28C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3EE2A93-3C67-4022-A96A-C0DF3F92F2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D45E13-CB04-4FFA-B08A-199420CD4B6B}"/>
              </a:ext>
            </a:extLst>
          </p:cNvPr>
          <p:cNvSpPr>
            <a:spLocks noGrp="1"/>
          </p:cNvSpPr>
          <p:nvPr>
            <p:ph type="dt" sz="half" idx="10"/>
          </p:nvPr>
        </p:nvSpPr>
        <p:spPr/>
        <p:txBody>
          <a:bodyPr/>
          <a:lstStyle/>
          <a:p>
            <a:fld id="{E8B8B09D-E2D8-4E6E-BF82-FE5061D95DE3}" type="datetimeFigureOut">
              <a:rPr lang="en-US" smtClean="0"/>
              <a:t>12/2/2023</a:t>
            </a:fld>
            <a:endParaRPr lang="en-US"/>
          </a:p>
        </p:txBody>
      </p:sp>
      <p:sp>
        <p:nvSpPr>
          <p:cNvPr id="6" name="Footer Placeholder 5">
            <a:extLst>
              <a:ext uri="{FF2B5EF4-FFF2-40B4-BE49-F238E27FC236}">
                <a16:creationId xmlns:a16="http://schemas.microsoft.com/office/drawing/2014/main" id="{C66BC7EB-2AAF-4D91-9FA3-15073A5459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44C783-D169-4E78-812A-F77255C60858}"/>
              </a:ext>
            </a:extLst>
          </p:cNvPr>
          <p:cNvSpPr>
            <a:spLocks noGrp="1"/>
          </p:cNvSpPr>
          <p:nvPr>
            <p:ph type="sldNum" sz="quarter" idx="12"/>
          </p:nvPr>
        </p:nvSpPr>
        <p:spPr/>
        <p:txBody>
          <a:bodyPr/>
          <a:lstStyle/>
          <a:p>
            <a:fld id="{78C02285-19F5-49DA-8EC4-DB9C9204458A}" type="slidenum">
              <a:rPr lang="en-US" smtClean="0"/>
              <a:t>‹#›</a:t>
            </a:fld>
            <a:endParaRPr lang="en-US"/>
          </a:p>
        </p:txBody>
      </p:sp>
    </p:spTree>
    <p:extLst>
      <p:ext uri="{BB962C8B-B14F-4D97-AF65-F5344CB8AC3E}">
        <p14:creationId xmlns:p14="http://schemas.microsoft.com/office/powerpoint/2010/main" val="325942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A7BA49-F1A4-4168-BC68-EE21632877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956369C-FEE7-4F55-9EE1-42D57197DA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F4B855-1A6E-4C44-95F6-45C8F2495D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B8B09D-E2D8-4E6E-BF82-FE5061D95DE3}" type="datetimeFigureOut">
              <a:rPr lang="en-US" smtClean="0"/>
              <a:t>12/2/2023</a:t>
            </a:fld>
            <a:endParaRPr lang="en-US"/>
          </a:p>
        </p:txBody>
      </p:sp>
      <p:sp>
        <p:nvSpPr>
          <p:cNvPr id="5" name="Footer Placeholder 4">
            <a:extLst>
              <a:ext uri="{FF2B5EF4-FFF2-40B4-BE49-F238E27FC236}">
                <a16:creationId xmlns:a16="http://schemas.microsoft.com/office/drawing/2014/main" id="{3F0429AA-DEFC-4401-9429-27758AFB6B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C6E1561-DD87-4ABD-8A39-3AB48312490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C02285-19F5-49DA-8EC4-DB9C9204458A}" type="slidenum">
              <a:rPr lang="en-US" smtClean="0"/>
              <a:t>‹#›</a:t>
            </a:fld>
            <a:endParaRPr lang="en-US"/>
          </a:p>
        </p:txBody>
      </p:sp>
    </p:spTree>
    <p:extLst>
      <p:ext uri="{BB962C8B-B14F-4D97-AF65-F5344CB8AC3E}">
        <p14:creationId xmlns:p14="http://schemas.microsoft.com/office/powerpoint/2010/main" val="33061588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vatican.va/content/john-paul-ii/en/encyclicals/documents/hf_jp-ii_enc_01051991_centesimus-annus.html#%241J"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7D7A5-8ECB-4AC8-ADBD-2D7AB0A6F000}"/>
              </a:ext>
            </a:extLst>
          </p:cNvPr>
          <p:cNvSpPr>
            <a:spLocks noGrp="1"/>
          </p:cNvSpPr>
          <p:nvPr>
            <p:ph type="ctrTitle"/>
          </p:nvPr>
        </p:nvSpPr>
        <p:spPr/>
        <p:txBody>
          <a:bodyPr/>
          <a:lstStyle/>
          <a:p>
            <a:r>
              <a:rPr lang="en-US" dirty="0"/>
              <a:t>Economy, Divine and Human</a:t>
            </a:r>
          </a:p>
        </p:txBody>
      </p:sp>
      <p:sp>
        <p:nvSpPr>
          <p:cNvPr id="3" name="Subtitle 2">
            <a:extLst>
              <a:ext uri="{FF2B5EF4-FFF2-40B4-BE49-F238E27FC236}">
                <a16:creationId xmlns:a16="http://schemas.microsoft.com/office/drawing/2014/main" id="{04A1AC87-6B8B-4C44-A5C1-2CFFDD3B5A80}"/>
              </a:ext>
            </a:extLst>
          </p:cNvPr>
          <p:cNvSpPr>
            <a:spLocks noGrp="1"/>
          </p:cNvSpPr>
          <p:nvPr>
            <p:ph type="subTitle" idx="1"/>
          </p:nvPr>
        </p:nvSpPr>
        <p:spPr/>
        <p:txBody>
          <a:bodyPr/>
          <a:lstStyle/>
          <a:p>
            <a:r>
              <a:rPr lang="en-US" dirty="0"/>
              <a:t>12/4/2023</a:t>
            </a:r>
          </a:p>
          <a:p>
            <a:r>
              <a:rPr lang="en-US" dirty="0" err="1"/>
              <a:t>Centesimus</a:t>
            </a:r>
            <a:r>
              <a:rPr lang="en-US" dirty="0"/>
              <a:t> Annus</a:t>
            </a:r>
          </a:p>
        </p:txBody>
      </p:sp>
    </p:spTree>
    <p:extLst>
      <p:ext uri="{BB962C8B-B14F-4D97-AF65-F5344CB8AC3E}">
        <p14:creationId xmlns:p14="http://schemas.microsoft.com/office/powerpoint/2010/main" val="20470798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1E00AF-D927-419E-91F8-1298233D1928}"/>
              </a:ext>
            </a:extLst>
          </p:cNvPr>
          <p:cNvSpPr>
            <a:spLocks noGrp="1"/>
          </p:cNvSpPr>
          <p:nvPr>
            <p:ph type="title"/>
          </p:nvPr>
        </p:nvSpPr>
        <p:spPr/>
        <p:txBody>
          <a:bodyPr/>
          <a:lstStyle/>
          <a:p>
            <a:r>
              <a:rPr lang="en-US" dirty="0"/>
              <a:t>The Defeat of Classical Socialism</a:t>
            </a:r>
          </a:p>
        </p:txBody>
      </p:sp>
      <p:sp>
        <p:nvSpPr>
          <p:cNvPr id="3" name="Content Placeholder 2">
            <a:extLst>
              <a:ext uri="{FF2B5EF4-FFF2-40B4-BE49-F238E27FC236}">
                <a16:creationId xmlns:a16="http://schemas.microsoft.com/office/drawing/2014/main" id="{14028011-971E-4701-8695-B1BF8A24687C}"/>
              </a:ext>
            </a:extLst>
          </p:cNvPr>
          <p:cNvSpPr>
            <a:spLocks noGrp="1"/>
          </p:cNvSpPr>
          <p:nvPr>
            <p:ph idx="1"/>
          </p:nvPr>
        </p:nvSpPr>
        <p:spPr/>
        <p:txBody>
          <a:bodyPr/>
          <a:lstStyle/>
          <a:p>
            <a:r>
              <a:rPr lang="en-US" dirty="0"/>
              <a:t>Economic Laws are unavoidable</a:t>
            </a:r>
          </a:p>
          <a:p>
            <a:r>
              <a:rPr lang="en-US" dirty="0"/>
              <a:t>Economic Laws  </a:t>
            </a:r>
            <a:r>
              <a:rPr lang="en-US" dirty="0">
                <a:sym typeface="Wingdings" panose="05000000000000000000" pitchFamily="2" charset="2"/>
              </a:rPr>
              <a:t> </a:t>
            </a:r>
            <a:r>
              <a:rPr lang="en-US" dirty="0"/>
              <a:t>Human Freedom </a:t>
            </a:r>
            <a:r>
              <a:rPr lang="en-US" dirty="0">
                <a:sym typeface="Wingdings" panose="05000000000000000000" pitchFamily="2" charset="2"/>
              </a:rPr>
              <a:t> Human Culture </a:t>
            </a:r>
            <a:endParaRPr lang="en-US" dirty="0"/>
          </a:p>
          <a:p>
            <a:r>
              <a:rPr lang="en-US" dirty="0"/>
              <a:t>Change to a flourishing social equilibrium is the Fruit of Prayer, i.e. a fruit of conforming the mind and heart to reality and the author of reality; it is not the Fruit of Violence</a:t>
            </a:r>
          </a:p>
          <a:p>
            <a:endParaRPr lang="en-US" dirty="0"/>
          </a:p>
          <a:p>
            <a:endParaRPr lang="en-US" dirty="0"/>
          </a:p>
        </p:txBody>
      </p:sp>
    </p:spTree>
    <p:extLst>
      <p:ext uri="{BB962C8B-B14F-4D97-AF65-F5344CB8AC3E}">
        <p14:creationId xmlns:p14="http://schemas.microsoft.com/office/powerpoint/2010/main" val="29150106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1D52C-D4F8-46A7-8BFF-C226F5042047}"/>
              </a:ext>
            </a:extLst>
          </p:cNvPr>
          <p:cNvSpPr>
            <a:spLocks noGrp="1"/>
          </p:cNvSpPr>
          <p:nvPr>
            <p:ph type="title"/>
          </p:nvPr>
        </p:nvSpPr>
        <p:spPr/>
        <p:txBody>
          <a:bodyPr/>
          <a:lstStyle/>
          <a:p>
            <a:r>
              <a:rPr lang="en-US" dirty="0"/>
              <a:t>Work &gt; land; work depends on knowledge and relationships</a:t>
            </a:r>
          </a:p>
        </p:txBody>
      </p:sp>
      <p:sp>
        <p:nvSpPr>
          <p:cNvPr id="3" name="Content Placeholder 2">
            <a:extLst>
              <a:ext uri="{FF2B5EF4-FFF2-40B4-BE49-F238E27FC236}">
                <a16:creationId xmlns:a16="http://schemas.microsoft.com/office/drawing/2014/main" id="{3AA54EE3-6D9E-4FF2-B454-AAFBEA9CEE41}"/>
              </a:ext>
            </a:extLst>
          </p:cNvPr>
          <p:cNvSpPr>
            <a:spLocks noGrp="1"/>
          </p:cNvSpPr>
          <p:nvPr>
            <p:ph idx="1"/>
          </p:nvPr>
        </p:nvSpPr>
        <p:spPr/>
        <p:txBody>
          <a:bodyPr>
            <a:normAutofit fontScale="77500" lnSpcReduction="20000"/>
          </a:bodyPr>
          <a:lstStyle/>
          <a:p>
            <a:r>
              <a:rPr lang="en-US" b="0" i="0" dirty="0">
                <a:solidFill>
                  <a:srgbClr val="000000"/>
                </a:solidFill>
                <a:effectLst/>
                <a:latin typeface="Tahoma" panose="020B0604030504040204" pitchFamily="34" charset="0"/>
              </a:rPr>
              <a:t>In history, these two factors — </a:t>
            </a:r>
            <a:r>
              <a:rPr lang="en-US" b="0" i="1" dirty="0">
                <a:solidFill>
                  <a:srgbClr val="000000"/>
                </a:solidFill>
                <a:effectLst/>
                <a:latin typeface="Tahoma" panose="020B0604030504040204" pitchFamily="34" charset="0"/>
              </a:rPr>
              <a:t>work </a:t>
            </a:r>
            <a:r>
              <a:rPr lang="en-US" b="0" i="0" dirty="0">
                <a:solidFill>
                  <a:srgbClr val="000000"/>
                </a:solidFill>
                <a:effectLst/>
                <a:latin typeface="Tahoma" panose="020B0604030504040204" pitchFamily="34" charset="0"/>
              </a:rPr>
              <a:t>and </a:t>
            </a:r>
            <a:r>
              <a:rPr lang="en-US" b="0" i="1" dirty="0">
                <a:solidFill>
                  <a:srgbClr val="000000"/>
                </a:solidFill>
                <a:effectLst/>
                <a:latin typeface="Tahoma" panose="020B0604030504040204" pitchFamily="34" charset="0"/>
              </a:rPr>
              <a:t>the land </a:t>
            </a:r>
            <a:r>
              <a:rPr lang="en-US" b="0" i="0" dirty="0">
                <a:solidFill>
                  <a:srgbClr val="000000"/>
                </a:solidFill>
                <a:effectLst/>
                <a:latin typeface="Tahoma" panose="020B0604030504040204" pitchFamily="34" charset="0"/>
              </a:rPr>
              <a:t>— are to be found at the beginning of every human society.</a:t>
            </a:r>
          </a:p>
          <a:p>
            <a:r>
              <a:rPr lang="en-US" b="0" i="0" dirty="0">
                <a:solidFill>
                  <a:srgbClr val="000000"/>
                </a:solidFill>
                <a:effectLst/>
                <a:latin typeface="Tahoma" panose="020B0604030504040204" pitchFamily="34" charset="0"/>
              </a:rPr>
              <a:t>At one time </a:t>
            </a:r>
            <a:r>
              <a:rPr lang="en-US" b="0" i="1" dirty="0">
                <a:solidFill>
                  <a:srgbClr val="000000"/>
                </a:solidFill>
                <a:effectLst/>
                <a:latin typeface="Tahoma" panose="020B0604030504040204" pitchFamily="34" charset="0"/>
              </a:rPr>
              <a:t>the natural fruitfulness of the earth </a:t>
            </a:r>
            <a:r>
              <a:rPr lang="en-US" b="0" i="0" dirty="0">
                <a:solidFill>
                  <a:srgbClr val="000000"/>
                </a:solidFill>
                <a:effectLst/>
                <a:latin typeface="Tahoma" panose="020B0604030504040204" pitchFamily="34" charset="0"/>
              </a:rPr>
              <a:t>appeared to be, and was in fact, the primary factor of wealth, while work was, as it were, the help and support for this fruitfulness.</a:t>
            </a:r>
          </a:p>
          <a:p>
            <a:r>
              <a:rPr lang="en-US" b="0" i="0" dirty="0">
                <a:solidFill>
                  <a:srgbClr val="000000"/>
                </a:solidFill>
                <a:effectLst/>
                <a:latin typeface="Tahoma" panose="020B0604030504040204" pitchFamily="34" charset="0"/>
              </a:rPr>
              <a:t>In our time,</a:t>
            </a:r>
            <a:r>
              <a:rPr lang="en-US" b="0" i="1" dirty="0">
                <a:solidFill>
                  <a:srgbClr val="000000"/>
                </a:solidFill>
                <a:effectLst/>
                <a:latin typeface="Tahoma" panose="020B0604030504040204" pitchFamily="34" charset="0"/>
              </a:rPr>
              <a:t> the role of human work </a:t>
            </a:r>
            <a:r>
              <a:rPr lang="en-US" b="0" i="0" dirty="0">
                <a:solidFill>
                  <a:srgbClr val="000000"/>
                </a:solidFill>
                <a:effectLst/>
                <a:latin typeface="Tahoma" panose="020B0604030504040204" pitchFamily="34" charset="0"/>
              </a:rPr>
              <a:t>is becoming increasingly important as the productive factor both of non-material and of material wealth.</a:t>
            </a:r>
          </a:p>
          <a:p>
            <a:r>
              <a:rPr lang="en-US" b="0" i="0" dirty="0">
                <a:solidFill>
                  <a:srgbClr val="000000"/>
                </a:solidFill>
                <a:effectLst/>
                <a:latin typeface="Tahoma" panose="020B0604030504040204" pitchFamily="34" charset="0"/>
              </a:rPr>
              <a:t>Moreover, it is becoming clearer how a person's work is naturally interrelated with the work of others.</a:t>
            </a:r>
          </a:p>
          <a:p>
            <a:r>
              <a:rPr lang="en-US" b="0" i="0" dirty="0">
                <a:solidFill>
                  <a:srgbClr val="000000"/>
                </a:solidFill>
                <a:effectLst/>
                <a:latin typeface="Tahoma" panose="020B0604030504040204" pitchFamily="34" charset="0"/>
              </a:rPr>
              <a:t>More than ever, work is</a:t>
            </a:r>
            <a:r>
              <a:rPr lang="en-US" b="0" i="1" dirty="0">
                <a:solidFill>
                  <a:srgbClr val="000000"/>
                </a:solidFill>
                <a:effectLst/>
                <a:latin typeface="Tahoma" panose="020B0604030504040204" pitchFamily="34" charset="0"/>
              </a:rPr>
              <a:t> work with others </a:t>
            </a:r>
            <a:r>
              <a:rPr lang="en-US" b="0" i="0" dirty="0">
                <a:solidFill>
                  <a:srgbClr val="000000"/>
                </a:solidFill>
                <a:effectLst/>
                <a:latin typeface="Tahoma" panose="020B0604030504040204" pitchFamily="34" charset="0"/>
              </a:rPr>
              <a:t>and </a:t>
            </a:r>
            <a:r>
              <a:rPr lang="en-US" b="0" i="1" dirty="0">
                <a:solidFill>
                  <a:srgbClr val="000000"/>
                </a:solidFill>
                <a:effectLst/>
                <a:latin typeface="Tahoma" panose="020B0604030504040204" pitchFamily="34" charset="0"/>
              </a:rPr>
              <a:t>work for others: </a:t>
            </a:r>
            <a:r>
              <a:rPr lang="en-US" b="0" i="0" dirty="0">
                <a:solidFill>
                  <a:srgbClr val="000000"/>
                </a:solidFill>
                <a:effectLst/>
                <a:latin typeface="Tahoma" panose="020B0604030504040204" pitchFamily="34" charset="0"/>
              </a:rPr>
              <a:t>it is a matter of doing something for someone else.</a:t>
            </a:r>
          </a:p>
          <a:p>
            <a:r>
              <a:rPr lang="en-US" b="0" i="0" dirty="0">
                <a:solidFill>
                  <a:srgbClr val="000000"/>
                </a:solidFill>
                <a:effectLst/>
                <a:latin typeface="Tahoma" panose="020B0604030504040204" pitchFamily="34" charset="0"/>
              </a:rPr>
              <a:t>Work becomes ever more fruitful and productive to the extent that people become more knowledgeable of the productive potentialities of the earth and more profoundly cognizant of the needs of those for whom their work is done.</a:t>
            </a:r>
            <a:endParaRPr lang="en-US" dirty="0"/>
          </a:p>
        </p:txBody>
      </p:sp>
    </p:spTree>
    <p:extLst>
      <p:ext uri="{BB962C8B-B14F-4D97-AF65-F5344CB8AC3E}">
        <p14:creationId xmlns:p14="http://schemas.microsoft.com/office/powerpoint/2010/main" val="42270067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1D52C-D4F8-46A7-8BFF-C226F5042047}"/>
              </a:ext>
            </a:extLst>
          </p:cNvPr>
          <p:cNvSpPr>
            <a:spLocks noGrp="1"/>
          </p:cNvSpPr>
          <p:nvPr>
            <p:ph type="title"/>
          </p:nvPr>
        </p:nvSpPr>
        <p:spPr/>
        <p:txBody>
          <a:bodyPr/>
          <a:lstStyle/>
          <a:p>
            <a:r>
              <a:rPr lang="en-US" dirty="0"/>
              <a:t>Economic growth depends on knowledge</a:t>
            </a:r>
          </a:p>
        </p:txBody>
      </p:sp>
      <p:sp>
        <p:nvSpPr>
          <p:cNvPr id="3" name="Content Placeholder 2">
            <a:extLst>
              <a:ext uri="{FF2B5EF4-FFF2-40B4-BE49-F238E27FC236}">
                <a16:creationId xmlns:a16="http://schemas.microsoft.com/office/drawing/2014/main" id="{3AA54EE3-6D9E-4FF2-B454-AAFBEA9CEE41}"/>
              </a:ext>
            </a:extLst>
          </p:cNvPr>
          <p:cNvSpPr>
            <a:spLocks noGrp="1"/>
          </p:cNvSpPr>
          <p:nvPr>
            <p:ph idx="1"/>
          </p:nvPr>
        </p:nvSpPr>
        <p:spPr/>
        <p:txBody>
          <a:bodyPr>
            <a:normAutofit/>
          </a:bodyPr>
          <a:lstStyle/>
          <a:p>
            <a:r>
              <a:rPr lang="en-US" b="0" i="0" dirty="0">
                <a:solidFill>
                  <a:srgbClr val="000000"/>
                </a:solidFill>
                <a:effectLst/>
                <a:latin typeface="Tahoma" panose="020B0604030504040204" pitchFamily="34" charset="0"/>
              </a:rPr>
              <a:t>In our time, in particular, there exists another form of ownership which is becoming no less important than land: </a:t>
            </a:r>
            <a:r>
              <a:rPr lang="en-US" b="0" i="1" dirty="0">
                <a:solidFill>
                  <a:srgbClr val="000000"/>
                </a:solidFill>
                <a:effectLst/>
                <a:latin typeface="Tahoma" panose="020B0604030504040204" pitchFamily="34" charset="0"/>
              </a:rPr>
              <a:t>the possession of know-how, technology and skill.</a:t>
            </a:r>
          </a:p>
          <a:p>
            <a:r>
              <a:rPr lang="en-US" b="0" i="0" dirty="0">
                <a:solidFill>
                  <a:srgbClr val="000000"/>
                </a:solidFill>
                <a:effectLst/>
                <a:latin typeface="Tahoma" panose="020B0604030504040204" pitchFamily="34" charset="0"/>
              </a:rPr>
              <a:t>The wealth of the industrialized nations is based much more on this kind of ownership than on natural resources.</a:t>
            </a:r>
            <a:endParaRPr lang="en-US" dirty="0"/>
          </a:p>
        </p:txBody>
      </p:sp>
    </p:spTree>
    <p:extLst>
      <p:ext uri="{BB962C8B-B14F-4D97-AF65-F5344CB8AC3E}">
        <p14:creationId xmlns:p14="http://schemas.microsoft.com/office/powerpoint/2010/main" val="2572638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B536C-E5DD-4954-8905-C6314BAEC745}"/>
              </a:ext>
            </a:extLst>
          </p:cNvPr>
          <p:cNvSpPr>
            <a:spLocks noGrp="1"/>
          </p:cNvSpPr>
          <p:nvPr>
            <p:ph type="title"/>
          </p:nvPr>
        </p:nvSpPr>
        <p:spPr/>
        <p:txBody>
          <a:bodyPr/>
          <a:lstStyle/>
          <a:p>
            <a:r>
              <a:rPr lang="en-US" dirty="0"/>
              <a:t>Knowledge and community are linked!</a:t>
            </a:r>
          </a:p>
        </p:txBody>
      </p:sp>
      <p:sp>
        <p:nvSpPr>
          <p:cNvPr id="3" name="Content Placeholder 2">
            <a:extLst>
              <a:ext uri="{FF2B5EF4-FFF2-40B4-BE49-F238E27FC236}">
                <a16:creationId xmlns:a16="http://schemas.microsoft.com/office/drawing/2014/main" id="{313B47BF-C0E1-4584-9746-7C4B9AE2B3E7}"/>
              </a:ext>
            </a:extLst>
          </p:cNvPr>
          <p:cNvSpPr>
            <a:spLocks noGrp="1"/>
          </p:cNvSpPr>
          <p:nvPr>
            <p:ph idx="1"/>
          </p:nvPr>
        </p:nvSpPr>
        <p:spPr/>
        <p:txBody>
          <a:bodyPr>
            <a:normAutofit fontScale="70000" lnSpcReduction="20000"/>
          </a:bodyPr>
          <a:lstStyle/>
          <a:p>
            <a:r>
              <a:rPr lang="en-US" dirty="0"/>
              <a:t>Mention has just been made of the fact that people work with each other, sharing in a "community of work" which embraces ever widening circles.</a:t>
            </a:r>
          </a:p>
          <a:p>
            <a:r>
              <a:rPr lang="en-US" dirty="0"/>
              <a:t>A person who produces something other than for his own use generally does so in order that others may use it after they have paid a just price, mutually agreed upon through free bargaining.</a:t>
            </a:r>
          </a:p>
          <a:p>
            <a:r>
              <a:rPr lang="en-US" dirty="0"/>
              <a:t>It is precisely the ability to foresee both the needs of others and the combinations of productive factors most adapted to satisfying those needs that constitutes another important source of wealth in modern society.</a:t>
            </a:r>
          </a:p>
          <a:p>
            <a:r>
              <a:rPr lang="en-US" dirty="0"/>
              <a:t>Besides, many goods cannot be adequately produced through the work of an isolated individual; they require the cooperation of many people in working towards a common goal.</a:t>
            </a:r>
          </a:p>
          <a:p>
            <a:r>
              <a:rPr lang="en-US" dirty="0"/>
              <a:t>Organizing such a productive effort, planning its duration in time, making sure that it corresponds in a positive way to the demands which it must satisfy, and taking the necessary risks — all this too is a source of wealth in today's society.</a:t>
            </a:r>
          </a:p>
          <a:p>
            <a:r>
              <a:rPr lang="en-US" dirty="0"/>
              <a:t>In this way, the role of disciplined and creative human work and, as an essential part of that work, initiative and entrepreneurial ability becomes increasingly evident and decisive.</a:t>
            </a:r>
          </a:p>
        </p:txBody>
      </p:sp>
    </p:spTree>
    <p:extLst>
      <p:ext uri="{BB962C8B-B14F-4D97-AF65-F5344CB8AC3E}">
        <p14:creationId xmlns:p14="http://schemas.microsoft.com/office/powerpoint/2010/main" val="34644550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758EA-C5CE-4356-B3CC-A24818B0BB1E}"/>
              </a:ext>
            </a:extLst>
          </p:cNvPr>
          <p:cNvSpPr>
            <a:spLocks noGrp="1"/>
          </p:cNvSpPr>
          <p:nvPr>
            <p:ph type="title"/>
          </p:nvPr>
        </p:nvSpPr>
        <p:spPr/>
        <p:txBody>
          <a:bodyPr/>
          <a:lstStyle/>
          <a:p>
            <a:r>
              <a:rPr lang="en-US" dirty="0"/>
              <a:t>This is fertile ground for the development of virtue</a:t>
            </a:r>
          </a:p>
        </p:txBody>
      </p:sp>
      <p:sp>
        <p:nvSpPr>
          <p:cNvPr id="3" name="Content Placeholder 2">
            <a:extLst>
              <a:ext uri="{FF2B5EF4-FFF2-40B4-BE49-F238E27FC236}">
                <a16:creationId xmlns:a16="http://schemas.microsoft.com/office/drawing/2014/main" id="{09BAFAEE-2590-4CC8-AB16-8D149299DF86}"/>
              </a:ext>
            </a:extLst>
          </p:cNvPr>
          <p:cNvSpPr>
            <a:spLocks noGrp="1"/>
          </p:cNvSpPr>
          <p:nvPr>
            <p:ph idx="1"/>
          </p:nvPr>
        </p:nvSpPr>
        <p:spPr/>
        <p:txBody>
          <a:bodyPr>
            <a:normAutofit fontScale="85000" lnSpcReduction="20000"/>
          </a:bodyPr>
          <a:lstStyle/>
          <a:p>
            <a:r>
              <a:rPr lang="en-US" b="0" i="0" dirty="0">
                <a:solidFill>
                  <a:srgbClr val="000000"/>
                </a:solidFill>
                <a:effectLst/>
                <a:latin typeface="Tahoma" panose="020B0604030504040204" pitchFamily="34" charset="0"/>
              </a:rPr>
              <a:t>This process, which throws practical light on a truth about the person which Christianity has constantly affirmed, should be viewed carefully and </a:t>
            </a:r>
            <a:r>
              <a:rPr lang="en-US" b="0" i="0" dirty="0" err="1">
                <a:solidFill>
                  <a:srgbClr val="000000"/>
                </a:solidFill>
                <a:effectLst/>
                <a:latin typeface="Tahoma" panose="020B0604030504040204" pitchFamily="34" charset="0"/>
              </a:rPr>
              <a:t>favourably</a:t>
            </a:r>
            <a:r>
              <a:rPr lang="en-US" b="0" i="0" dirty="0">
                <a:solidFill>
                  <a:srgbClr val="000000"/>
                </a:solidFill>
                <a:effectLst/>
                <a:latin typeface="Tahoma" panose="020B0604030504040204" pitchFamily="34" charset="0"/>
              </a:rPr>
              <a:t>.</a:t>
            </a:r>
          </a:p>
          <a:p>
            <a:r>
              <a:rPr lang="en-US" b="0" i="0" dirty="0">
                <a:solidFill>
                  <a:srgbClr val="000000"/>
                </a:solidFill>
                <a:effectLst/>
                <a:latin typeface="Tahoma" panose="020B0604030504040204" pitchFamily="34" charset="0"/>
              </a:rPr>
              <a:t>Indeed, besides the earth, man's principal resource is </a:t>
            </a:r>
            <a:r>
              <a:rPr lang="en-US" b="0" i="1" dirty="0">
                <a:solidFill>
                  <a:srgbClr val="000000"/>
                </a:solidFill>
                <a:effectLst/>
                <a:latin typeface="Tahoma" panose="020B0604030504040204" pitchFamily="34" charset="0"/>
              </a:rPr>
              <a:t>man himself.</a:t>
            </a:r>
          </a:p>
          <a:p>
            <a:r>
              <a:rPr lang="en-US" b="0" i="0" dirty="0">
                <a:solidFill>
                  <a:srgbClr val="000000"/>
                </a:solidFill>
                <a:effectLst/>
                <a:latin typeface="Tahoma" panose="020B0604030504040204" pitchFamily="34" charset="0"/>
              </a:rPr>
              <a:t>His intelligence enables him to discover the earth's productive potential and the many different ways in which human needs can be satisfied.</a:t>
            </a:r>
          </a:p>
          <a:p>
            <a:r>
              <a:rPr lang="en-US" b="0" i="0" dirty="0">
                <a:solidFill>
                  <a:srgbClr val="000000"/>
                </a:solidFill>
                <a:effectLst/>
                <a:latin typeface="Tahoma" panose="020B0604030504040204" pitchFamily="34" charset="0"/>
              </a:rPr>
              <a:t>It is his disciplined work in close collaboration with others that makes possible the creation of ever more extensive </a:t>
            </a:r>
            <a:r>
              <a:rPr lang="en-US" b="0" i="1" dirty="0">
                <a:solidFill>
                  <a:srgbClr val="000000"/>
                </a:solidFill>
                <a:effectLst/>
                <a:latin typeface="Tahoma" panose="020B0604030504040204" pitchFamily="34" charset="0"/>
              </a:rPr>
              <a:t>working communities</a:t>
            </a:r>
            <a:r>
              <a:rPr lang="en-US" b="0" i="0" dirty="0">
                <a:solidFill>
                  <a:srgbClr val="000000"/>
                </a:solidFill>
                <a:effectLst/>
                <a:latin typeface="Tahoma" panose="020B0604030504040204" pitchFamily="34" charset="0"/>
              </a:rPr>
              <a:t> which can be relied upon to transform man's natural and human environments.</a:t>
            </a:r>
          </a:p>
          <a:p>
            <a:r>
              <a:rPr lang="en-US" b="0" i="0" dirty="0">
                <a:solidFill>
                  <a:srgbClr val="000000"/>
                </a:solidFill>
                <a:effectLst/>
                <a:latin typeface="Tahoma" panose="020B0604030504040204" pitchFamily="34" charset="0"/>
              </a:rPr>
              <a:t>Important virtues are involved in this process, such as diligence, industriousness, prudence in undertaking reasonable risks, reliability and fidelity in interpersonal relationships, as well as courage in carrying out decisions which are difficult and painful but necessary, both for the overall working of a business and in meeting possible set-backs.</a:t>
            </a:r>
            <a:endParaRPr lang="en-US" dirty="0"/>
          </a:p>
        </p:txBody>
      </p:sp>
    </p:spTree>
    <p:extLst>
      <p:ext uri="{BB962C8B-B14F-4D97-AF65-F5344CB8AC3E}">
        <p14:creationId xmlns:p14="http://schemas.microsoft.com/office/powerpoint/2010/main" val="2440464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3DAEE-07C6-4056-9E30-E135E64CCB4E}"/>
              </a:ext>
            </a:extLst>
          </p:cNvPr>
          <p:cNvSpPr>
            <a:spLocks noGrp="1"/>
          </p:cNvSpPr>
          <p:nvPr>
            <p:ph type="title"/>
          </p:nvPr>
        </p:nvSpPr>
        <p:spPr/>
        <p:txBody>
          <a:bodyPr/>
          <a:lstStyle/>
          <a:p>
            <a:r>
              <a:rPr lang="en-US" dirty="0"/>
              <a:t>Rights and duties of Freedom </a:t>
            </a:r>
          </a:p>
        </p:txBody>
      </p:sp>
      <p:sp>
        <p:nvSpPr>
          <p:cNvPr id="3" name="Content Placeholder 2">
            <a:extLst>
              <a:ext uri="{FF2B5EF4-FFF2-40B4-BE49-F238E27FC236}">
                <a16:creationId xmlns:a16="http://schemas.microsoft.com/office/drawing/2014/main" id="{246B43C7-D8C2-443E-916A-0C991983DCA9}"/>
              </a:ext>
            </a:extLst>
          </p:cNvPr>
          <p:cNvSpPr>
            <a:spLocks noGrp="1"/>
          </p:cNvSpPr>
          <p:nvPr>
            <p:ph idx="1"/>
          </p:nvPr>
        </p:nvSpPr>
        <p:spPr/>
        <p:txBody>
          <a:bodyPr>
            <a:normAutofit fontScale="85000" lnSpcReduction="10000"/>
          </a:bodyPr>
          <a:lstStyle/>
          <a:p>
            <a:pPr algn="l"/>
            <a:r>
              <a:rPr lang="en-US" b="0" i="0" dirty="0">
                <a:solidFill>
                  <a:srgbClr val="000000"/>
                </a:solidFill>
                <a:effectLst/>
                <a:latin typeface="Tahoma" panose="020B0604030504040204" pitchFamily="34" charset="0"/>
              </a:rPr>
              <a:t>The modern </a:t>
            </a:r>
            <a:r>
              <a:rPr lang="en-US" b="0" i="1" dirty="0">
                <a:solidFill>
                  <a:srgbClr val="000000"/>
                </a:solidFill>
                <a:effectLst/>
                <a:latin typeface="Tahoma" panose="020B0604030504040204" pitchFamily="34" charset="0"/>
              </a:rPr>
              <a:t>business economy </a:t>
            </a:r>
            <a:r>
              <a:rPr lang="en-US" b="0" i="0" dirty="0">
                <a:solidFill>
                  <a:srgbClr val="000000"/>
                </a:solidFill>
                <a:effectLst/>
                <a:latin typeface="Tahoma" panose="020B0604030504040204" pitchFamily="34" charset="0"/>
              </a:rPr>
              <a:t>has positive aspects. Its basis is human freedom exercised in the economic field, just as it is exercised in many other fields. Economic activity is indeed but one sector in a great variety of human activities, and like every other sector, it includes the right to freedom, as well as the duty of making responsible use of freedom.</a:t>
            </a:r>
          </a:p>
          <a:p>
            <a:pPr algn="l"/>
            <a:r>
              <a:rPr lang="en-US" b="0" i="0" dirty="0">
                <a:solidFill>
                  <a:srgbClr val="000000"/>
                </a:solidFill>
                <a:effectLst/>
                <a:latin typeface="Tahoma" panose="020B0604030504040204" pitchFamily="34" charset="0"/>
              </a:rPr>
              <a:t>But it is important to note that there are specific differences between the trends of modern society and those of the past, even the recent past. Whereas at one time the decisive factor of production was </a:t>
            </a:r>
            <a:r>
              <a:rPr lang="en-US" b="0" i="1" dirty="0">
                <a:solidFill>
                  <a:srgbClr val="000000"/>
                </a:solidFill>
                <a:effectLst/>
                <a:latin typeface="Tahoma" panose="020B0604030504040204" pitchFamily="34" charset="0"/>
              </a:rPr>
              <a:t>the land, </a:t>
            </a:r>
            <a:r>
              <a:rPr lang="en-US" b="0" i="0" dirty="0">
                <a:solidFill>
                  <a:srgbClr val="000000"/>
                </a:solidFill>
                <a:effectLst/>
                <a:latin typeface="Tahoma" panose="020B0604030504040204" pitchFamily="34" charset="0"/>
              </a:rPr>
              <a:t>and later capital — understood as a total complex of the instruments of production — today the decisive factor is increasingly </a:t>
            </a:r>
            <a:r>
              <a:rPr lang="en-US" b="0" i="1" dirty="0">
                <a:solidFill>
                  <a:srgbClr val="000000"/>
                </a:solidFill>
                <a:effectLst/>
                <a:latin typeface="Tahoma" panose="020B0604030504040204" pitchFamily="34" charset="0"/>
              </a:rPr>
              <a:t>man himself, </a:t>
            </a:r>
            <a:r>
              <a:rPr lang="en-US" b="0" i="0" dirty="0">
                <a:solidFill>
                  <a:srgbClr val="000000"/>
                </a:solidFill>
                <a:effectLst/>
                <a:latin typeface="Tahoma" panose="020B0604030504040204" pitchFamily="34" charset="0"/>
              </a:rPr>
              <a:t>that is, his knowledge, especially his scientific knowledge, his capacity for interrelated and compact organization, as well as his ability to perceive the needs of others and to satisfy them.</a:t>
            </a:r>
          </a:p>
          <a:p>
            <a:pPr marL="0" indent="0">
              <a:buNone/>
            </a:pPr>
            <a:endParaRPr lang="en-US" dirty="0"/>
          </a:p>
        </p:txBody>
      </p:sp>
    </p:spTree>
    <p:extLst>
      <p:ext uri="{BB962C8B-B14F-4D97-AF65-F5344CB8AC3E}">
        <p14:creationId xmlns:p14="http://schemas.microsoft.com/office/powerpoint/2010/main" val="28039814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4D39A-6D7B-4666-9478-5FFEC5734C99}"/>
              </a:ext>
            </a:extLst>
          </p:cNvPr>
          <p:cNvSpPr>
            <a:spLocks noGrp="1"/>
          </p:cNvSpPr>
          <p:nvPr>
            <p:ph type="title"/>
          </p:nvPr>
        </p:nvSpPr>
        <p:spPr/>
        <p:txBody>
          <a:bodyPr>
            <a:normAutofit/>
          </a:bodyPr>
          <a:lstStyle/>
          <a:p>
            <a:r>
              <a:rPr lang="en-US" dirty="0"/>
              <a:t>Problems in a world where relationships and knowledge are preeminent: marginalization</a:t>
            </a:r>
          </a:p>
        </p:txBody>
      </p:sp>
      <p:sp>
        <p:nvSpPr>
          <p:cNvPr id="3" name="Content Placeholder 2">
            <a:extLst>
              <a:ext uri="{FF2B5EF4-FFF2-40B4-BE49-F238E27FC236}">
                <a16:creationId xmlns:a16="http://schemas.microsoft.com/office/drawing/2014/main" id="{C05B69BC-AE45-4BB7-9753-BA8BF2FED066}"/>
              </a:ext>
            </a:extLst>
          </p:cNvPr>
          <p:cNvSpPr>
            <a:spLocks noGrp="1"/>
          </p:cNvSpPr>
          <p:nvPr>
            <p:ph idx="1"/>
          </p:nvPr>
        </p:nvSpPr>
        <p:spPr/>
        <p:txBody>
          <a:bodyPr>
            <a:normAutofit fontScale="77500" lnSpcReduction="20000"/>
          </a:bodyPr>
          <a:lstStyle/>
          <a:p>
            <a:r>
              <a:rPr lang="en-US" b="0" i="0" dirty="0">
                <a:solidFill>
                  <a:srgbClr val="000000"/>
                </a:solidFill>
                <a:effectLst/>
                <a:latin typeface="Tahoma" panose="020B0604030504040204" pitchFamily="34" charset="0"/>
              </a:rPr>
              <a:t>However, the risks and problems connected with this kind of process should be pointed out.</a:t>
            </a:r>
          </a:p>
          <a:p>
            <a:r>
              <a:rPr lang="en-US" b="0" i="0" dirty="0">
                <a:solidFill>
                  <a:srgbClr val="000000"/>
                </a:solidFill>
                <a:effectLst/>
                <a:latin typeface="Tahoma" panose="020B0604030504040204" pitchFamily="34" charset="0"/>
              </a:rPr>
              <a:t>The fact is that many people, perhaps the majority today, do not have the means which would enable them to take their place in an effective and humanly dignified way within a productive system in which work is truly central.</a:t>
            </a:r>
          </a:p>
          <a:p>
            <a:r>
              <a:rPr lang="en-US" b="0" i="0" dirty="0">
                <a:solidFill>
                  <a:srgbClr val="000000"/>
                </a:solidFill>
                <a:effectLst/>
                <a:latin typeface="Tahoma" panose="020B0604030504040204" pitchFamily="34" charset="0"/>
              </a:rPr>
              <a:t>They have no possibility of acquiring the basic knowledge which would enable them to express their creativity and develop their potential.</a:t>
            </a:r>
          </a:p>
          <a:p>
            <a:r>
              <a:rPr lang="en-US" b="0" i="0" dirty="0">
                <a:solidFill>
                  <a:srgbClr val="000000"/>
                </a:solidFill>
                <a:effectLst/>
                <a:latin typeface="Tahoma" panose="020B0604030504040204" pitchFamily="34" charset="0"/>
              </a:rPr>
              <a:t>They have no way of entering the network of knowledge and intercommunication which would enable them to see their qualities appreciated and utilized.</a:t>
            </a:r>
          </a:p>
          <a:p>
            <a:r>
              <a:rPr lang="en-US" b="0" i="0" dirty="0">
                <a:solidFill>
                  <a:srgbClr val="000000"/>
                </a:solidFill>
                <a:effectLst/>
                <a:latin typeface="Tahoma" panose="020B0604030504040204" pitchFamily="34" charset="0"/>
              </a:rPr>
              <a:t>Thus, if not actually exploited, they are to a great extent marginalized; economic development takes place over their heads, so to speak, when it does not actually reduce the already narrow scope of their old subsistence economies.</a:t>
            </a:r>
          </a:p>
          <a:p>
            <a:r>
              <a:rPr lang="en-US" b="0" i="0" dirty="0">
                <a:solidFill>
                  <a:srgbClr val="000000"/>
                </a:solidFill>
                <a:effectLst/>
                <a:latin typeface="Tahoma" panose="020B0604030504040204" pitchFamily="34" charset="0"/>
              </a:rPr>
              <a:t>They are unable to compete against the goods which are produced in ways which are new and which properly respond to needs, needs which they had previously been accustomed to meeting through traditional forms of organization. </a:t>
            </a:r>
            <a:endParaRPr lang="en-US" dirty="0"/>
          </a:p>
        </p:txBody>
      </p:sp>
    </p:spTree>
    <p:extLst>
      <p:ext uri="{BB962C8B-B14F-4D97-AF65-F5344CB8AC3E}">
        <p14:creationId xmlns:p14="http://schemas.microsoft.com/office/powerpoint/2010/main" val="4132982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4D39A-6D7B-4666-9478-5FFEC5734C99}"/>
              </a:ext>
            </a:extLst>
          </p:cNvPr>
          <p:cNvSpPr>
            <a:spLocks noGrp="1"/>
          </p:cNvSpPr>
          <p:nvPr>
            <p:ph type="title"/>
          </p:nvPr>
        </p:nvSpPr>
        <p:spPr/>
        <p:txBody>
          <a:bodyPr/>
          <a:lstStyle/>
          <a:p>
            <a:r>
              <a:rPr lang="en-US" dirty="0"/>
              <a:t>Problems in a world where relationships and knowledge are preeminent: marginalization</a:t>
            </a:r>
          </a:p>
        </p:txBody>
      </p:sp>
      <p:sp>
        <p:nvSpPr>
          <p:cNvPr id="3" name="Content Placeholder 2">
            <a:extLst>
              <a:ext uri="{FF2B5EF4-FFF2-40B4-BE49-F238E27FC236}">
                <a16:creationId xmlns:a16="http://schemas.microsoft.com/office/drawing/2014/main" id="{C05B69BC-AE45-4BB7-9753-BA8BF2FED066}"/>
              </a:ext>
            </a:extLst>
          </p:cNvPr>
          <p:cNvSpPr>
            <a:spLocks noGrp="1"/>
          </p:cNvSpPr>
          <p:nvPr>
            <p:ph idx="1"/>
          </p:nvPr>
        </p:nvSpPr>
        <p:spPr/>
        <p:txBody>
          <a:bodyPr>
            <a:normAutofit/>
          </a:bodyPr>
          <a:lstStyle/>
          <a:p>
            <a:r>
              <a:rPr lang="en-US" b="0" i="0" dirty="0">
                <a:solidFill>
                  <a:srgbClr val="000000"/>
                </a:solidFill>
                <a:effectLst/>
                <a:latin typeface="Tahoma" panose="020B0604030504040204" pitchFamily="34" charset="0"/>
              </a:rPr>
              <a:t>Allured by the dazzle of an opulence which is beyond their reach, and at the same time driven by necessity, these people crowd the cities of the Third World where they are often without cultural roots, and where they are exposed to situations of violent uncertainty, without the possibility of becoming integrated.</a:t>
            </a:r>
          </a:p>
          <a:p>
            <a:r>
              <a:rPr lang="en-US" b="0" i="0" dirty="0">
                <a:solidFill>
                  <a:srgbClr val="000000"/>
                </a:solidFill>
                <a:effectLst/>
                <a:latin typeface="Tahoma" panose="020B0604030504040204" pitchFamily="34" charset="0"/>
              </a:rPr>
              <a:t>Their dignity is not acknowledged in any real way, and sometimes there are even attempts to eliminate them from history through coercive forms of demographic control which are contrary to human dignity.</a:t>
            </a:r>
            <a:endParaRPr lang="en-US" dirty="0"/>
          </a:p>
        </p:txBody>
      </p:sp>
    </p:spTree>
    <p:extLst>
      <p:ext uri="{BB962C8B-B14F-4D97-AF65-F5344CB8AC3E}">
        <p14:creationId xmlns:p14="http://schemas.microsoft.com/office/powerpoint/2010/main" val="3029931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F58AD-9B02-4120-BD4A-31B57F82A006}"/>
              </a:ext>
            </a:extLst>
          </p:cNvPr>
          <p:cNvSpPr>
            <a:spLocks noGrp="1"/>
          </p:cNvSpPr>
          <p:nvPr>
            <p:ph type="title"/>
          </p:nvPr>
        </p:nvSpPr>
        <p:spPr/>
        <p:txBody>
          <a:bodyPr/>
          <a:lstStyle/>
          <a:p>
            <a:r>
              <a:rPr lang="en-US" dirty="0"/>
              <a:t>Duties in a world where relationships and knowledge are preeminent</a:t>
            </a:r>
          </a:p>
        </p:txBody>
      </p:sp>
      <p:sp>
        <p:nvSpPr>
          <p:cNvPr id="3" name="Content Placeholder 2">
            <a:extLst>
              <a:ext uri="{FF2B5EF4-FFF2-40B4-BE49-F238E27FC236}">
                <a16:creationId xmlns:a16="http://schemas.microsoft.com/office/drawing/2014/main" id="{2EDCAE5E-08B6-4642-9ED8-2B8E1FBF4725}"/>
              </a:ext>
            </a:extLst>
          </p:cNvPr>
          <p:cNvSpPr>
            <a:spLocks noGrp="1"/>
          </p:cNvSpPr>
          <p:nvPr>
            <p:ph idx="1"/>
          </p:nvPr>
        </p:nvSpPr>
        <p:spPr/>
        <p:txBody>
          <a:bodyPr>
            <a:normAutofit fontScale="70000" lnSpcReduction="20000"/>
          </a:bodyPr>
          <a:lstStyle/>
          <a:p>
            <a:r>
              <a:rPr lang="en-US" b="0" i="0" dirty="0">
                <a:solidFill>
                  <a:srgbClr val="000000"/>
                </a:solidFill>
                <a:effectLst/>
                <a:latin typeface="Tahoma" panose="020B0604030504040204" pitchFamily="34" charset="0"/>
              </a:rPr>
              <a:t>It would appear that, on the level of individual nations and of international relations, the </a:t>
            </a:r>
            <a:r>
              <a:rPr lang="en-US" b="0" i="1" dirty="0">
                <a:solidFill>
                  <a:srgbClr val="000000"/>
                </a:solidFill>
                <a:effectLst/>
                <a:latin typeface="Tahoma" panose="020B0604030504040204" pitchFamily="34" charset="0"/>
              </a:rPr>
              <a:t>free market </a:t>
            </a:r>
            <a:r>
              <a:rPr lang="en-US" b="0" i="0" dirty="0">
                <a:solidFill>
                  <a:srgbClr val="000000"/>
                </a:solidFill>
                <a:effectLst/>
                <a:latin typeface="Tahoma" panose="020B0604030504040204" pitchFamily="34" charset="0"/>
              </a:rPr>
              <a:t>is the most efficient instrument for utilizing resources and effectively responding to needs.</a:t>
            </a:r>
          </a:p>
          <a:p>
            <a:r>
              <a:rPr lang="en-US" b="0" i="0" dirty="0">
                <a:solidFill>
                  <a:srgbClr val="000000"/>
                </a:solidFill>
                <a:effectLst/>
                <a:latin typeface="Tahoma" panose="020B0604030504040204" pitchFamily="34" charset="0"/>
              </a:rPr>
              <a:t>But this is true only for those needs which are "solvent", insofar as they are endowed with purchasing power, and for those resources which are "marketable", insofar as they are capable of obtaining a satisfactory price.</a:t>
            </a:r>
          </a:p>
          <a:p>
            <a:r>
              <a:rPr lang="en-US" b="0" i="0" dirty="0">
                <a:solidFill>
                  <a:srgbClr val="000000"/>
                </a:solidFill>
                <a:effectLst/>
                <a:latin typeface="Tahoma" panose="020B0604030504040204" pitchFamily="34" charset="0"/>
              </a:rPr>
              <a:t>But there are many human needs which find no place on the market. It is a strict duty of justice and truth not to allow fundamental human needs to remain unsatisfied, and not to allow those burdened by such needs to perish.</a:t>
            </a:r>
          </a:p>
          <a:p>
            <a:r>
              <a:rPr lang="en-US" b="0" i="0" dirty="0">
                <a:solidFill>
                  <a:srgbClr val="000000"/>
                </a:solidFill>
                <a:effectLst/>
                <a:latin typeface="Tahoma" panose="020B0604030504040204" pitchFamily="34" charset="0"/>
              </a:rPr>
              <a:t>It is also necessary to help these needy people to acquire expertise, to enter the circle of exchange, and to develop their skills in order to make the best use of their capacities and resources.</a:t>
            </a:r>
          </a:p>
          <a:p>
            <a:r>
              <a:rPr lang="en-US" b="0" i="0" dirty="0">
                <a:solidFill>
                  <a:srgbClr val="000000"/>
                </a:solidFill>
                <a:effectLst/>
                <a:latin typeface="Tahoma" panose="020B0604030504040204" pitchFamily="34" charset="0"/>
              </a:rPr>
              <a:t>Even prior to the logic of a fair exchange of goods and the forms of justice appropriate to it, there exists </a:t>
            </a:r>
            <a:r>
              <a:rPr lang="en-US" b="0" i="1" dirty="0">
                <a:solidFill>
                  <a:srgbClr val="000000"/>
                </a:solidFill>
                <a:effectLst/>
                <a:latin typeface="Tahoma" panose="020B0604030504040204" pitchFamily="34" charset="0"/>
              </a:rPr>
              <a:t>something which is due to man because he is man, </a:t>
            </a:r>
            <a:r>
              <a:rPr lang="en-US" b="0" i="0" dirty="0">
                <a:solidFill>
                  <a:srgbClr val="000000"/>
                </a:solidFill>
                <a:effectLst/>
                <a:latin typeface="Tahoma" panose="020B0604030504040204" pitchFamily="34" charset="0"/>
              </a:rPr>
              <a:t>by reason of his lofty dignity. Inseparable from that required "something" is the possibility to survive and, at the same time, to make an active contribution to the common good of humanity.</a:t>
            </a:r>
            <a:endParaRPr lang="en-US" dirty="0"/>
          </a:p>
        </p:txBody>
      </p:sp>
    </p:spTree>
    <p:extLst>
      <p:ext uri="{BB962C8B-B14F-4D97-AF65-F5344CB8AC3E}">
        <p14:creationId xmlns:p14="http://schemas.microsoft.com/office/powerpoint/2010/main" val="41350565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2A1F7-7282-4D2E-8780-600C9967FF76}"/>
              </a:ext>
            </a:extLst>
          </p:cNvPr>
          <p:cNvSpPr>
            <a:spLocks noGrp="1"/>
          </p:cNvSpPr>
          <p:nvPr>
            <p:ph type="title"/>
          </p:nvPr>
        </p:nvSpPr>
        <p:spPr/>
        <p:txBody>
          <a:bodyPr/>
          <a:lstStyle/>
          <a:p>
            <a:r>
              <a:rPr lang="en-US" dirty="0"/>
              <a:t>Knowledge, Virtue, and Marginalized people</a:t>
            </a:r>
          </a:p>
        </p:txBody>
      </p:sp>
      <p:sp>
        <p:nvSpPr>
          <p:cNvPr id="3" name="Content Placeholder 2">
            <a:extLst>
              <a:ext uri="{FF2B5EF4-FFF2-40B4-BE49-F238E27FC236}">
                <a16:creationId xmlns:a16="http://schemas.microsoft.com/office/drawing/2014/main" id="{348C5CFA-4B7B-404D-B6BB-2610B314D214}"/>
              </a:ext>
            </a:extLst>
          </p:cNvPr>
          <p:cNvSpPr>
            <a:spLocks noGrp="1"/>
          </p:cNvSpPr>
          <p:nvPr>
            <p:ph idx="1"/>
          </p:nvPr>
        </p:nvSpPr>
        <p:spPr/>
        <p:txBody>
          <a:bodyPr/>
          <a:lstStyle/>
          <a:p>
            <a:r>
              <a:rPr lang="en-US" dirty="0"/>
              <a:t>Church acknowledges that knowledge is the basis of economic growth</a:t>
            </a:r>
          </a:p>
          <a:p>
            <a:r>
              <a:rPr lang="en-US" dirty="0"/>
              <a:t>Knowledge is discovered, shared, and actualized in the context of relationships</a:t>
            </a:r>
          </a:p>
          <a:p>
            <a:r>
              <a:rPr lang="en-US" dirty="0"/>
              <a:t>Virtue is either developed in these relationships or not; former is associated with beautiful economic order in a virtuous cycle</a:t>
            </a:r>
          </a:p>
          <a:p>
            <a:r>
              <a:rPr lang="en-US" dirty="0"/>
              <a:t>Biggest problem today: people are marginalized from these relationships!</a:t>
            </a:r>
          </a:p>
          <a:p>
            <a:endParaRPr lang="en-US" dirty="0"/>
          </a:p>
        </p:txBody>
      </p:sp>
    </p:spTree>
    <p:extLst>
      <p:ext uri="{BB962C8B-B14F-4D97-AF65-F5344CB8AC3E}">
        <p14:creationId xmlns:p14="http://schemas.microsoft.com/office/powerpoint/2010/main" val="3834975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A93BE-2920-4BE4-B9D9-4F44EFC6672F}"/>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5158771D-4936-48DC-9324-C682A1CBFD60}"/>
              </a:ext>
            </a:extLst>
          </p:cNvPr>
          <p:cNvSpPr>
            <a:spLocks noGrp="1"/>
          </p:cNvSpPr>
          <p:nvPr>
            <p:ph idx="1"/>
          </p:nvPr>
        </p:nvSpPr>
        <p:spPr/>
        <p:txBody>
          <a:bodyPr/>
          <a:lstStyle/>
          <a:p>
            <a:r>
              <a:rPr lang="en-US" dirty="0"/>
              <a:t>(1) Prayer</a:t>
            </a:r>
          </a:p>
          <a:p>
            <a:r>
              <a:rPr lang="en-US" dirty="0"/>
              <a:t>(2) The Defeat of Classical Socialism</a:t>
            </a:r>
          </a:p>
          <a:p>
            <a:r>
              <a:rPr lang="en-US" dirty="0"/>
              <a:t>(3) Knowledge, Virtue, and Marginalized people</a:t>
            </a:r>
          </a:p>
          <a:p>
            <a:r>
              <a:rPr lang="en-US" dirty="0"/>
              <a:t>(4) Consumerism, Alienation, and the three necessary societies</a:t>
            </a:r>
          </a:p>
          <a:p>
            <a:r>
              <a:rPr lang="en-US" dirty="0"/>
              <a:t>(5) One Order</a:t>
            </a:r>
          </a:p>
          <a:p>
            <a:r>
              <a:rPr lang="en-US" dirty="0"/>
              <a:t>(6) Next steps: the Divine Economy!</a:t>
            </a:r>
          </a:p>
        </p:txBody>
      </p:sp>
    </p:spTree>
    <p:extLst>
      <p:ext uri="{BB962C8B-B14F-4D97-AF65-F5344CB8AC3E}">
        <p14:creationId xmlns:p14="http://schemas.microsoft.com/office/powerpoint/2010/main" val="8187037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BEE1E-1832-4CE8-89D0-944A3908B11B}"/>
              </a:ext>
            </a:extLst>
          </p:cNvPr>
          <p:cNvSpPr>
            <a:spLocks noGrp="1"/>
          </p:cNvSpPr>
          <p:nvPr>
            <p:ph type="title"/>
          </p:nvPr>
        </p:nvSpPr>
        <p:spPr/>
        <p:txBody>
          <a:bodyPr/>
          <a:lstStyle/>
          <a:p>
            <a:r>
              <a:rPr lang="en-US" dirty="0"/>
              <a:t>Is Economic Freedom Enough?</a:t>
            </a:r>
          </a:p>
        </p:txBody>
      </p:sp>
      <p:sp>
        <p:nvSpPr>
          <p:cNvPr id="3" name="Content Placeholder 2">
            <a:extLst>
              <a:ext uri="{FF2B5EF4-FFF2-40B4-BE49-F238E27FC236}">
                <a16:creationId xmlns:a16="http://schemas.microsoft.com/office/drawing/2014/main" id="{2B7F3A26-C04A-4890-9D57-78EF410E7B8B}"/>
              </a:ext>
            </a:extLst>
          </p:cNvPr>
          <p:cNvSpPr>
            <a:spLocks noGrp="1"/>
          </p:cNvSpPr>
          <p:nvPr>
            <p:ph idx="1"/>
          </p:nvPr>
        </p:nvSpPr>
        <p:spPr/>
        <p:txBody>
          <a:bodyPr>
            <a:normAutofit fontScale="92500" lnSpcReduction="10000"/>
          </a:bodyPr>
          <a:lstStyle/>
          <a:p>
            <a:r>
              <a:rPr lang="en-US" b="0" i="0" dirty="0">
                <a:solidFill>
                  <a:srgbClr val="000000"/>
                </a:solidFill>
                <a:effectLst/>
                <a:latin typeface="Tahoma" panose="020B0604030504040204" pitchFamily="34" charset="0"/>
              </a:rPr>
              <a:t>A given culture reveals its overall understanding of life through the choices it makes in production and consumption.</a:t>
            </a:r>
          </a:p>
          <a:p>
            <a:r>
              <a:rPr lang="en-US" b="0" i="0" dirty="0">
                <a:solidFill>
                  <a:srgbClr val="000000"/>
                </a:solidFill>
                <a:effectLst/>
                <a:latin typeface="Tahoma" panose="020B0604030504040204" pitchFamily="34" charset="0"/>
              </a:rPr>
              <a:t>It is here that </a:t>
            </a:r>
            <a:r>
              <a:rPr lang="en-US" b="0" i="1" dirty="0">
                <a:solidFill>
                  <a:srgbClr val="000000"/>
                </a:solidFill>
                <a:effectLst/>
                <a:latin typeface="Tahoma" panose="020B0604030504040204" pitchFamily="34" charset="0"/>
              </a:rPr>
              <a:t>the phenomenon of consumerism</a:t>
            </a:r>
            <a:r>
              <a:rPr lang="en-US" b="0" i="0" dirty="0">
                <a:solidFill>
                  <a:srgbClr val="000000"/>
                </a:solidFill>
                <a:effectLst/>
                <a:latin typeface="Tahoma" panose="020B0604030504040204" pitchFamily="34" charset="0"/>
              </a:rPr>
              <a:t> arises.</a:t>
            </a:r>
          </a:p>
          <a:p>
            <a:r>
              <a:rPr lang="en-US" b="0" i="0" dirty="0">
                <a:solidFill>
                  <a:srgbClr val="000000"/>
                </a:solidFill>
                <a:effectLst/>
                <a:latin typeface="Tahoma" panose="020B0604030504040204" pitchFamily="34" charset="0"/>
              </a:rPr>
              <a:t>In singling out new needs and new means to meet them, one must be guided by a comprehensive picture of man which respects all the dimensions of his being and which subordinates his material and instinctive dimensions to his interior and spiritual ones.</a:t>
            </a:r>
          </a:p>
          <a:p>
            <a:r>
              <a:rPr lang="en-US" b="0" i="0" dirty="0">
                <a:solidFill>
                  <a:srgbClr val="000000"/>
                </a:solidFill>
                <a:effectLst/>
                <a:latin typeface="Tahoma" panose="020B0604030504040204" pitchFamily="34" charset="0"/>
              </a:rPr>
              <a:t>If, on the contrary, a direct appeal is made to his instincts — while ignoring in various ways the reality of the person as intelligent and free — then </a:t>
            </a:r>
            <a:r>
              <a:rPr lang="en-US" b="0" i="1" dirty="0">
                <a:solidFill>
                  <a:srgbClr val="000000"/>
                </a:solidFill>
                <a:effectLst/>
                <a:latin typeface="Tahoma" panose="020B0604030504040204" pitchFamily="34" charset="0"/>
              </a:rPr>
              <a:t>consumer attitudes </a:t>
            </a:r>
            <a:r>
              <a:rPr lang="en-US" b="0" i="0" dirty="0">
                <a:solidFill>
                  <a:srgbClr val="000000"/>
                </a:solidFill>
                <a:effectLst/>
                <a:latin typeface="Tahoma" panose="020B0604030504040204" pitchFamily="34" charset="0"/>
              </a:rPr>
              <a:t>and</a:t>
            </a:r>
            <a:r>
              <a:rPr lang="en-US" b="0" i="1" dirty="0">
                <a:solidFill>
                  <a:srgbClr val="000000"/>
                </a:solidFill>
                <a:effectLst/>
                <a:latin typeface="Tahoma" panose="020B0604030504040204" pitchFamily="34" charset="0"/>
              </a:rPr>
              <a:t> life-styles </a:t>
            </a:r>
            <a:r>
              <a:rPr lang="en-US" b="0" i="0" dirty="0">
                <a:solidFill>
                  <a:srgbClr val="000000"/>
                </a:solidFill>
                <a:effectLst/>
                <a:latin typeface="Tahoma" panose="020B0604030504040204" pitchFamily="34" charset="0"/>
              </a:rPr>
              <a:t>can be created which are objectively improper and often damaging to his physical and spiritual health.</a:t>
            </a:r>
            <a:endParaRPr lang="en-US" dirty="0"/>
          </a:p>
        </p:txBody>
      </p:sp>
    </p:spTree>
    <p:extLst>
      <p:ext uri="{BB962C8B-B14F-4D97-AF65-F5344CB8AC3E}">
        <p14:creationId xmlns:p14="http://schemas.microsoft.com/office/powerpoint/2010/main" val="14842411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E0582-32D2-4AE1-B64F-BE382F9F7972}"/>
              </a:ext>
            </a:extLst>
          </p:cNvPr>
          <p:cNvSpPr>
            <a:spLocks noGrp="1"/>
          </p:cNvSpPr>
          <p:nvPr>
            <p:ph type="title"/>
          </p:nvPr>
        </p:nvSpPr>
        <p:spPr/>
        <p:txBody>
          <a:bodyPr/>
          <a:lstStyle/>
          <a:p>
            <a:r>
              <a:rPr lang="en-US" dirty="0"/>
              <a:t>Is Economic Freedom Enough?</a:t>
            </a:r>
          </a:p>
        </p:txBody>
      </p:sp>
      <p:sp>
        <p:nvSpPr>
          <p:cNvPr id="3" name="Content Placeholder 2">
            <a:extLst>
              <a:ext uri="{FF2B5EF4-FFF2-40B4-BE49-F238E27FC236}">
                <a16:creationId xmlns:a16="http://schemas.microsoft.com/office/drawing/2014/main" id="{C7CE7D2E-4815-44C2-8DF0-6E6640F622D3}"/>
              </a:ext>
            </a:extLst>
          </p:cNvPr>
          <p:cNvSpPr>
            <a:spLocks noGrp="1"/>
          </p:cNvSpPr>
          <p:nvPr>
            <p:ph idx="1"/>
          </p:nvPr>
        </p:nvSpPr>
        <p:spPr/>
        <p:txBody>
          <a:bodyPr/>
          <a:lstStyle/>
          <a:p>
            <a:r>
              <a:rPr lang="en-US" b="0" i="0" dirty="0">
                <a:solidFill>
                  <a:srgbClr val="000000"/>
                </a:solidFill>
                <a:effectLst/>
                <a:latin typeface="Tahoma" panose="020B0604030504040204" pitchFamily="34" charset="0"/>
              </a:rPr>
              <a:t>Of itself, an economic system does not possess criteria for correctly distinguishing new and higher forms of satisfying human needs from artificial new needs which hinder the formation of a mature personality.</a:t>
            </a:r>
          </a:p>
          <a:p>
            <a:r>
              <a:rPr lang="en-US" b="0" i="1" dirty="0">
                <a:solidFill>
                  <a:srgbClr val="000000"/>
                </a:solidFill>
                <a:effectLst/>
                <a:latin typeface="Tahoma" panose="020B0604030504040204" pitchFamily="34" charset="0"/>
              </a:rPr>
              <a:t>Thus a great deal of educational and cultural work</a:t>
            </a:r>
            <a:r>
              <a:rPr lang="en-US" b="0" i="0" dirty="0">
                <a:solidFill>
                  <a:srgbClr val="000000"/>
                </a:solidFill>
                <a:effectLst/>
                <a:latin typeface="Tahoma" panose="020B0604030504040204" pitchFamily="34" charset="0"/>
              </a:rPr>
              <a:t> is urgently needed, including the education of consumers in the responsible use of their power of choice, the formation of a strong sense of responsibility among producers and among people in the mass media in particular, as well as the necessary intervention by public authorities.</a:t>
            </a:r>
            <a:endParaRPr lang="en-US" dirty="0"/>
          </a:p>
        </p:txBody>
      </p:sp>
    </p:spTree>
    <p:extLst>
      <p:ext uri="{BB962C8B-B14F-4D97-AF65-F5344CB8AC3E}">
        <p14:creationId xmlns:p14="http://schemas.microsoft.com/office/powerpoint/2010/main" val="10549578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F2EAA-EF7C-48B6-AC7E-380849BC435E}"/>
              </a:ext>
            </a:extLst>
          </p:cNvPr>
          <p:cNvSpPr>
            <a:spLocks noGrp="1"/>
          </p:cNvSpPr>
          <p:nvPr>
            <p:ph type="title"/>
          </p:nvPr>
        </p:nvSpPr>
        <p:spPr/>
        <p:txBody>
          <a:bodyPr/>
          <a:lstStyle/>
          <a:p>
            <a:r>
              <a:rPr lang="en-US" dirty="0"/>
              <a:t>Drugs and Pornography</a:t>
            </a:r>
          </a:p>
        </p:txBody>
      </p:sp>
      <p:sp>
        <p:nvSpPr>
          <p:cNvPr id="3" name="Content Placeholder 2">
            <a:extLst>
              <a:ext uri="{FF2B5EF4-FFF2-40B4-BE49-F238E27FC236}">
                <a16:creationId xmlns:a16="http://schemas.microsoft.com/office/drawing/2014/main" id="{43C91189-8C45-4AD6-96BE-9FEE07E2F7F6}"/>
              </a:ext>
            </a:extLst>
          </p:cNvPr>
          <p:cNvSpPr>
            <a:spLocks noGrp="1"/>
          </p:cNvSpPr>
          <p:nvPr>
            <p:ph idx="1"/>
          </p:nvPr>
        </p:nvSpPr>
        <p:spPr/>
        <p:txBody>
          <a:bodyPr>
            <a:normAutofit lnSpcReduction="10000"/>
          </a:bodyPr>
          <a:lstStyle/>
          <a:p>
            <a:r>
              <a:rPr lang="en-US" b="0" i="0" dirty="0">
                <a:solidFill>
                  <a:srgbClr val="000000"/>
                </a:solidFill>
                <a:effectLst/>
                <a:latin typeface="Tahoma" panose="020B0604030504040204" pitchFamily="34" charset="0"/>
              </a:rPr>
              <a:t>A striking example of artificial consumption contrary to the health and dignity of the human person, and certainly not easy to control, is the use of drugs.</a:t>
            </a:r>
          </a:p>
          <a:p>
            <a:r>
              <a:rPr lang="en-US" b="0" i="0" dirty="0">
                <a:solidFill>
                  <a:srgbClr val="000000"/>
                </a:solidFill>
                <a:effectLst/>
                <a:latin typeface="Tahoma" panose="020B0604030504040204" pitchFamily="34" charset="0"/>
              </a:rPr>
              <a:t>Widespread drug use is a sign of a serious malfunction in the social system; it also implies a materialistic and, in a certain sense, destructive "reading" of human needs.</a:t>
            </a:r>
          </a:p>
          <a:p>
            <a:r>
              <a:rPr lang="en-US" b="0" i="0" dirty="0">
                <a:solidFill>
                  <a:srgbClr val="000000"/>
                </a:solidFill>
                <a:effectLst/>
                <a:latin typeface="Tahoma" panose="020B0604030504040204" pitchFamily="34" charset="0"/>
              </a:rPr>
              <a:t>In this way the innovative capacity of a free economy is brought to a one-sided and inadequate conclusion.</a:t>
            </a:r>
          </a:p>
          <a:p>
            <a:r>
              <a:rPr lang="en-US" b="0" i="0" dirty="0">
                <a:solidFill>
                  <a:srgbClr val="000000"/>
                </a:solidFill>
                <a:effectLst/>
                <a:latin typeface="Tahoma" panose="020B0604030504040204" pitchFamily="34" charset="0"/>
              </a:rPr>
              <a:t>Drugs, as well as pornography and other forms of consumerism which exploit the frailty of the weak, tend to fill the resulting spiritual void.</a:t>
            </a:r>
            <a:endParaRPr lang="en-US" dirty="0"/>
          </a:p>
        </p:txBody>
      </p:sp>
    </p:spTree>
    <p:extLst>
      <p:ext uri="{BB962C8B-B14F-4D97-AF65-F5344CB8AC3E}">
        <p14:creationId xmlns:p14="http://schemas.microsoft.com/office/powerpoint/2010/main" val="2257528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0244C-1F0E-4F06-AC42-C13EAA27623A}"/>
              </a:ext>
            </a:extLst>
          </p:cNvPr>
          <p:cNvSpPr>
            <a:spLocks noGrp="1"/>
          </p:cNvSpPr>
          <p:nvPr>
            <p:ph type="title"/>
          </p:nvPr>
        </p:nvSpPr>
        <p:spPr/>
        <p:txBody>
          <a:bodyPr/>
          <a:lstStyle/>
          <a:p>
            <a:r>
              <a:rPr lang="en-US" dirty="0"/>
              <a:t>Being &gt; Having; What augments being?</a:t>
            </a:r>
          </a:p>
        </p:txBody>
      </p:sp>
      <p:sp>
        <p:nvSpPr>
          <p:cNvPr id="3" name="Content Placeholder 2">
            <a:extLst>
              <a:ext uri="{FF2B5EF4-FFF2-40B4-BE49-F238E27FC236}">
                <a16:creationId xmlns:a16="http://schemas.microsoft.com/office/drawing/2014/main" id="{D271699C-B816-447E-9D32-7D9BFAE4F96B}"/>
              </a:ext>
            </a:extLst>
          </p:cNvPr>
          <p:cNvSpPr>
            <a:spLocks noGrp="1"/>
          </p:cNvSpPr>
          <p:nvPr>
            <p:ph idx="1"/>
          </p:nvPr>
        </p:nvSpPr>
        <p:spPr/>
        <p:txBody>
          <a:bodyPr/>
          <a:lstStyle/>
          <a:p>
            <a:r>
              <a:rPr lang="en-US" b="0" i="0" dirty="0">
                <a:solidFill>
                  <a:srgbClr val="000000"/>
                </a:solidFill>
                <a:effectLst/>
                <a:latin typeface="Tahoma" panose="020B0604030504040204" pitchFamily="34" charset="0"/>
              </a:rPr>
              <a:t>It is not wrong to want to live better; what is wrong is a style of life which is presumed to be better when it is directed towards "having" rather than "being", and which wants to have more, not in order to be more but in order to spend life in enjoyment as an end in itself.</a:t>
            </a:r>
            <a:endParaRPr lang="en-US" b="0" i="0" baseline="30000" dirty="0">
              <a:solidFill>
                <a:srgbClr val="663300"/>
              </a:solidFill>
              <a:effectLst/>
              <a:latin typeface="Verdana" panose="020B0604030504040204" pitchFamily="34" charset="0"/>
            </a:endParaRPr>
          </a:p>
          <a:p>
            <a:r>
              <a:rPr lang="en-US" b="0" i="0" dirty="0">
                <a:solidFill>
                  <a:srgbClr val="000000"/>
                </a:solidFill>
                <a:effectLst/>
                <a:latin typeface="Tahoma" panose="020B0604030504040204" pitchFamily="34" charset="0"/>
              </a:rPr>
              <a:t>It is therefore necessary to create life-styles in which the quest for truth, beauty, goodness and communion with others for the sake of common growth are the factors which determine consumer choices, savings and investments.</a:t>
            </a:r>
            <a:endParaRPr lang="en-US" dirty="0"/>
          </a:p>
        </p:txBody>
      </p:sp>
    </p:spTree>
    <p:extLst>
      <p:ext uri="{BB962C8B-B14F-4D97-AF65-F5344CB8AC3E}">
        <p14:creationId xmlns:p14="http://schemas.microsoft.com/office/powerpoint/2010/main" val="6226395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8D474-9426-4DEF-9CAD-60C300CDCA20}"/>
              </a:ext>
            </a:extLst>
          </p:cNvPr>
          <p:cNvSpPr>
            <a:spLocks noGrp="1"/>
          </p:cNvSpPr>
          <p:nvPr>
            <p:ph type="title"/>
          </p:nvPr>
        </p:nvSpPr>
        <p:spPr/>
        <p:txBody>
          <a:bodyPr/>
          <a:lstStyle/>
          <a:p>
            <a:r>
              <a:rPr lang="en-US" dirty="0"/>
              <a:t>Philosophical Errors =&gt; Ecological Problems</a:t>
            </a:r>
          </a:p>
        </p:txBody>
      </p:sp>
      <p:sp>
        <p:nvSpPr>
          <p:cNvPr id="3" name="Content Placeholder 2">
            <a:extLst>
              <a:ext uri="{FF2B5EF4-FFF2-40B4-BE49-F238E27FC236}">
                <a16:creationId xmlns:a16="http://schemas.microsoft.com/office/drawing/2014/main" id="{8DF27300-D81D-44A4-98FC-1AB315844233}"/>
              </a:ext>
            </a:extLst>
          </p:cNvPr>
          <p:cNvSpPr>
            <a:spLocks noGrp="1"/>
          </p:cNvSpPr>
          <p:nvPr>
            <p:ph idx="1"/>
          </p:nvPr>
        </p:nvSpPr>
        <p:spPr/>
        <p:txBody>
          <a:bodyPr>
            <a:normAutofit fontScale="77500" lnSpcReduction="20000"/>
          </a:bodyPr>
          <a:lstStyle/>
          <a:p>
            <a:r>
              <a:rPr lang="en-US" b="0" i="0" dirty="0">
                <a:solidFill>
                  <a:srgbClr val="000000"/>
                </a:solidFill>
                <a:effectLst/>
                <a:latin typeface="Tahoma" panose="020B0604030504040204" pitchFamily="34" charset="0"/>
              </a:rPr>
              <a:t>Equally worrying is </a:t>
            </a:r>
            <a:r>
              <a:rPr lang="en-US" b="0" i="1" dirty="0">
                <a:solidFill>
                  <a:srgbClr val="000000"/>
                </a:solidFill>
                <a:effectLst/>
                <a:latin typeface="Tahoma" panose="020B0604030504040204" pitchFamily="34" charset="0"/>
              </a:rPr>
              <a:t>the ecological question </a:t>
            </a:r>
            <a:r>
              <a:rPr lang="en-US" b="0" i="0" dirty="0">
                <a:solidFill>
                  <a:srgbClr val="000000"/>
                </a:solidFill>
                <a:effectLst/>
                <a:latin typeface="Tahoma" panose="020B0604030504040204" pitchFamily="34" charset="0"/>
              </a:rPr>
              <a:t>which accompanies the problem of consumerism and which is closely connected to it.</a:t>
            </a:r>
          </a:p>
          <a:p>
            <a:r>
              <a:rPr lang="en-US" b="0" i="0" dirty="0">
                <a:solidFill>
                  <a:srgbClr val="000000"/>
                </a:solidFill>
                <a:effectLst/>
                <a:latin typeface="Tahoma" panose="020B0604030504040204" pitchFamily="34" charset="0"/>
              </a:rPr>
              <a:t>In his desire to have and to enjoy rather than to be and to grow, man consumes the resources of the earth and his own life in an excessive and disordered way.</a:t>
            </a:r>
          </a:p>
          <a:p>
            <a:r>
              <a:rPr lang="en-US" b="0" i="0" dirty="0">
                <a:solidFill>
                  <a:srgbClr val="000000"/>
                </a:solidFill>
                <a:effectLst/>
                <a:latin typeface="Tahoma" panose="020B0604030504040204" pitchFamily="34" charset="0"/>
              </a:rPr>
              <a:t>At the root of the senseless destruction of the natural environment lies an anthropological error, which unfortunately is widespread in our day.</a:t>
            </a:r>
          </a:p>
          <a:p>
            <a:r>
              <a:rPr lang="en-US" b="0" i="0" dirty="0">
                <a:solidFill>
                  <a:srgbClr val="000000"/>
                </a:solidFill>
                <a:effectLst/>
                <a:latin typeface="Tahoma" panose="020B0604030504040204" pitchFamily="34" charset="0"/>
              </a:rPr>
              <a:t>Man, who discovers his capacity to transform and in a certain sense create the world through his own work, forgets that this is always based on God's prior and original gift of the things that are.</a:t>
            </a:r>
          </a:p>
          <a:p>
            <a:r>
              <a:rPr lang="en-US" b="0" i="0" dirty="0">
                <a:solidFill>
                  <a:srgbClr val="000000"/>
                </a:solidFill>
                <a:effectLst/>
                <a:latin typeface="Tahoma" panose="020B0604030504040204" pitchFamily="34" charset="0"/>
              </a:rPr>
              <a:t>Man thinks that he can make arbitrary use of the earth, subjecting it without restraint to his will, as though it did not have its own requisites and a prior God-given purpose, which man can indeed develop but must not betray.</a:t>
            </a:r>
          </a:p>
          <a:p>
            <a:r>
              <a:rPr lang="en-US" b="0" i="0" dirty="0">
                <a:solidFill>
                  <a:srgbClr val="000000"/>
                </a:solidFill>
                <a:effectLst/>
                <a:latin typeface="Tahoma" panose="020B0604030504040204" pitchFamily="34" charset="0"/>
              </a:rPr>
              <a:t>Instead of carrying out his role as a co-operator with God in the work of creation, man sets himself up in place of God and thus ends up provoking a rebellion on the part of nature, which is more tyrannized than governed by him.</a:t>
            </a:r>
            <a:endParaRPr lang="en-US" dirty="0"/>
          </a:p>
        </p:txBody>
      </p:sp>
    </p:spTree>
    <p:extLst>
      <p:ext uri="{BB962C8B-B14F-4D97-AF65-F5344CB8AC3E}">
        <p14:creationId xmlns:p14="http://schemas.microsoft.com/office/powerpoint/2010/main" val="12951595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8D474-9426-4DEF-9CAD-60C300CDCA20}"/>
              </a:ext>
            </a:extLst>
          </p:cNvPr>
          <p:cNvSpPr>
            <a:spLocks noGrp="1"/>
          </p:cNvSpPr>
          <p:nvPr>
            <p:ph type="title"/>
          </p:nvPr>
        </p:nvSpPr>
        <p:spPr/>
        <p:txBody>
          <a:bodyPr/>
          <a:lstStyle/>
          <a:p>
            <a:r>
              <a:rPr lang="en-US" dirty="0"/>
              <a:t>Philosophical Errors =&gt; Ecological Problems</a:t>
            </a:r>
          </a:p>
        </p:txBody>
      </p:sp>
      <p:sp>
        <p:nvSpPr>
          <p:cNvPr id="3" name="Content Placeholder 2">
            <a:extLst>
              <a:ext uri="{FF2B5EF4-FFF2-40B4-BE49-F238E27FC236}">
                <a16:creationId xmlns:a16="http://schemas.microsoft.com/office/drawing/2014/main" id="{8DF27300-D81D-44A4-98FC-1AB315844233}"/>
              </a:ext>
            </a:extLst>
          </p:cNvPr>
          <p:cNvSpPr>
            <a:spLocks noGrp="1"/>
          </p:cNvSpPr>
          <p:nvPr>
            <p:ph idx="1"/>
          </p:nvPr>
        </p:nvSpPr>
        <p:spPr/>
        <p:txBody>
          <a:bodyPr>
            <a:normAutofit/>
          </a:bodyPr>
          <a:lstStyle/>
          <a:p>
            <a:r>
              <a:rPr lang="en-US" b="0" i="0" dirty="0">
                <a:solidFill>
                  <a:srgbClr val="000000"/>
                </a:solidFill>
                <a:effectLst/>
                <a:latin typeface="Tahoma" panose="020B0604030504040204" pitchFamily="34" charset="0"/>
              </a:rPr>
              <a:t>In all this, one notes first the poverty or narrowness of man's outlook, motivated as he is by a desire to possess things rather than to relate them to the truth, and lacking that disinterested, unselfish and aesthetic attitude that is born of wonder in the presence of being and of the beauty which enables one to see in visible things the message of the invisible God who created them.</a:t>
            </a:r>
            <a:endParaRPr lang="en-US" dirty="0"/>
          </a:p>
        </p:txBody>
      </p:sp>
    </p:spTree>
    <p:extLst>
      <p:ext uri="{BB962C8B-B14F-4D97-AF65-F5344CB8AC3E}">
        <p14:creationId xmlns:p14="http://schemas.microsoft.com/office/powerpoint/2010/main" val="8111475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8D474-9426-4DEF-9CAD-60C300CDCA20}"/>
              </a:ext>
            </a:extLst>
          </p:cNvPr>
          <p:cNvSpPr>
            <a:spLocks noGrp="1"/>
          </p:cNvSpPr>
          <p:nvPr>
            <p:ph type="title"/>
          </p:nvPr>
        </p:nvSpPr>
        <p:spPr/>
        <p:txBody>
          <a:bodyPr/>
          <a:lstStyle/>
          <a:p>
            <a:r>
              <a:rPr lang="en-US" dirty="0"/>
              <a:t>Human Environment</a:t>
            </a:r>
          </a:p>
        </p:txBody>
      </p:sp>
      <p:sp>
        <p:nvSpPr>
          <p:cNvPr id="3" name="Content Placeholder 2">
            <a:extLst>
              <a:ext uri="{FF2B5EF4-FFF2-40B4-BE49-F238E27FC236}">
                <a16:creationId xmlns:a16="http://schemas.microsoft.com/office/drawing/2014/main" id="{8DF27300-D81D-44A4-98FC-1AB315844233}"/>
              </a:ext>
            </a:extLst>
          </p:cNvPr>
          <p:cNvSpPr>
            <a:spLocks noGrp="1"/>
          </p:cNvSpPr>
          <p:nvPr>
            <p:ph idx="1"/>
          </p:nvPr>
        </p:nvSpPr>
        <p:spPr/>
        <p:txBody>
          <a:bodyPr>
            <a:normAutofit fontScale="92500" lnSpcReduction="20000"/>
          </a:bodyPr>
          <a:lstStyle/>
          <a:p>
            <a:r>
              <a:rPr lang="en-US" b="0" i="0" dirty="0">
                <a:solidFill>
                  <a:srgbClr val="000000"/>
                </a:solidFill>
                <a:effectLst/>
                <a:latin typeface="Tahoma" panose="020B0604030504040204" pitchFamily="34" charset="0"/>
              </a:rPr>
              <a:t>Man receives from God his essential dignity and with it the capacity to transcend every social order so as to move towards truth and goodness.</a:t>
            </a:r>
          </a:p>
          <a:p>
            <a:r>
              <a:rPr lang="en-US" b="0" i="0" dirty="0">
                <a:solidFill>
                  <a:srgbClr val="000000"/>
                </a:solidFill>
                <a:effectLst/>
                <a:latin typeface="Tahoma" panose="020B0604030504040204" pitchFamily="34" charset="0"/>
              </a:rPr>
              <a:t>But he is also conditioned by the social structure in which he lives, by the education he has received and by his environment. These elements can either help or hinder his living in accordance with the truth.</a:t>
            </a:r>
          </a:p>
          <a:p>
            <a:r>
              <a:rPr lang="en-US" b="0" i="0" dirty="0">
                <a:solidFill>
                  <a:srgbClr val="000000"/>
                </a:solidFill>
                <a:effectLst/>
                <a:latin typeface="Tahoma" panose="020B0604030504040204" pitchFamily="34" charset="0"/>
              </a:rPr>
              <a:t>The decisions which create a human environment can give rise to specific structures of sin which impede the full realization of those who are in any way oppressed by them.</a:t>
            </a:r>
          </a:p>
          <a:p>
            <a:r>
              <a:rPr lang="en-US" b="0" i="0" dirty="0">
                <a:solidFill>
                  <a:srgbClr val="000000"/>
                </a:solidFill>
                <a:effectLst/>
                <a:latin typeface="Tahoma" panose="020B0604030504040204" pitchFamily="34" charset="0"/>
              </a:rPr>
              <a:t>To destroy such structures and replace them with more authentic forms of living in community is a task which demands courage and patience.</a:t>
            </a:r>
            <a:endParaRPr lang="en-US" dirty="0"/>
          </a:p>
        </p:txBody>
      </p:sp>
    </p:spTree>
    <p:extLst>
      <p:ext uri="{BB962C8B-B14F-4D97-AF65-F5344CB8AC3E}">
        <p14:creationId xmlns:p14="http://schemas.microsoft.com/office/powerpoint/2010/main" val="37106392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8D474-9426-4DEF-9CAD-60C300CDCA20}"/>
              </a:ext>
            </a:extLst>
          </p:cNvPr>
          <p:cNvSpPr>
            <a:spLocks noGrp="1"/>
          </p:cNvSpPr>
          <p:nvPr>
            <p:ph type="title"/>
          </p:nvPr>
        </p:nvSpPr>
        <p:spPr/>
        <p:txBody>
          <a:bodyPr/>
          <a:lstStyle/>
          <a:p>
            <a:r>
              <a:rPr lang="en-US" dirty="0"/>
              <a:t>Human Environment</a:t>
            </a:r>
          </a:p>
        </p:txBody>
      </p:sp>
      <p:sp>
        <p:nvSpPr>
          <p:cNvPr id="3" name="Content Placeholder 2">
            <a:extLst>
              <a:ext uri="{FF2B5EF4-FFF2-40B4-BE49-F238E27FC236}">
                <a16:creationId xmlns:a16="http://schemas.microsoft.com/office/drawing/2014/main" id="{8DF27300-D81D-44A4-98FC-1AB315844233}"/>
              </a:ext>
            </a:extLst>
          </p:cNvPr>
          <p:cNvSpPr>
            <a:spLocks noGrp="1"/>
          </p:cNvSpPr>
          <p:nvPr>
            <p:ph idx="1"/>
          </p:nvPr>
        </p:nvSpPr>
        <p:spPr/>
        <p:txBody>
          <a:bodyPr>
            <a:normAutofit fontScale="77500" lnSpcReduction="20000"/>
          </a:bodyPr>
          <a:lstStyle/>
          <a:p>
            <a:r>
              <a:rPr lang="en-US" b="0" i="0" dirty="0">
                <a:solidFill>
                  <a:srgbClr val="000000"/>
                </a:solidFill>
                <a:effectLst/>
                <a:latin typeface="Tahoma" panose="020B0604030504040204" pitchFamily="34" charset="0"/>
              </a:rPr>
              <a:t>The first and fundamental structure for "human ecology" is the family, in which man receives his first formative ideas about truth and goodness, and learns what it means to love and to be loved, and thus what it actually means to be a person.</a:t>
            </a:r>
          </a:p>
          <a:p>
            <a:r>
              <a:rPr lang="en-US" b="0" i="0" dirty="0">
                <a:solidFill>
                  <a:srgbClr val="000000"/>
                </a:solidFill>
                <a:effectLst/>
                <a:latin typeface="Tahoma" panose="020B0604030504040204" pitchFamily="34" charset="0"/>
              </a:rPr>
              <a:t>Here we mean the </a:t>
            </a:r>
            <a:r>
              <a:rPr lang="en-US" b="0" i="1" dirty="0">
                <a:solidFill>
                  <a:srgbClr val="000000"/>
                </a:solidFill>
                <a:effectLst/>
                <a:latin typeface="Tahoma" panose="020B0604030504040204" pitchFamily="34" charset="0"/>
              </a:rPr>
              <a:t>family founded on marriage, </a:t>
            </a:r>
            <a:r>
              <a:rPr lang="en-US" b="0" i="0" dirty="0">
                <a:solidFill>
                  <a:srgbClr val="000000"/>
                </a:solidFill>
                <a:effectLst/>
                <a:latin typeface="Tahoma" panose="020B0604030504040204" pitchFamily="34" charset="0"/>
              </a:rPr>
              <a:t>in which the mutual gift of self by husband and wife creates an environment in which children can be born and develop their potentialities, become aware of their dignity and prepare to face their unique and individual destiny.</a:t>
            </a:r>
          </a:p>
          <a:p>
            <a:r>
              <a:rPr lang="en-US" b="0" i="0" dirty="0">
                <a:solidFill>
                  <a:srgbClr val="000000"/>
                </a:solidFill>
                <a:effectLst/>
                <a:latin typeface="Tahoma" panose="020B0604030504040204" pitchFamily="34" charset="0"/>
              </a:rPr>
              <a:t>But it often happens that people are discouraged from creating the proper conditions for human reproduction and are led to consider themselves and their lives as a series of sensations to be experienced rather than as a work to be accomplished.</a:t>
            </a:r>
          </a:p>
          <a:p>
            <a:r>
              <a:rPr lang="en-US" b="0" i="0" dirty="0">
                <a:solidFill>
                  <a:srgbClr val="000000"/>
                </a:solidFill>
                <a:effectLst/>
                <a:latin typeface="Tahoma" panose="020B0604030504040204" pitchFamily="34" charset="0"/>
              </a:rPr>
              <a:t>The result is a lack of freedom, which causes a person to reject a commitment to enter into a stable relationship with another person and to bring children into the world, or which leads people to consider children as one of the many "things" which an individual can have or not have, according to taste, and which compete with other possibilities.</a:t>
            </a:r>
            <a:endParaRPr lang="en-US" dirty="0"/>
          </a:p>
        </p:txBody>
      </p:sp>
    </p:spTree>
    <p:extLst>
      <p:ext uri="{BB962C8B-B14F-4D97-AF65-F5344CB8AC3E}">
        <p14:creationId xmlns:p14="http://schemas.microsoft.com/office/powerpoint/2010/main" val="25038050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0AEEB-255A-4A5C-8BCB-0B47617FC6B5}"/>
              </a:ext>
            </a:extLst>
          </p:cNvPr>
          <p:cNvSpPr>
            <a:spLocks noGrp="1"/>
          </p:cNvSpPr>
          <p:nvPr>
            <p:ph type="title"/>
          </p:nvPr>
        </p:nvSpPr>
        <p:spPr/>
        <p:txBody>
          <a:bodyPr/>
          <a:lstStyle/>
          <a:p>
            <a:r>
              <a:rPr lang="en-US" dirty="0"/>
              <a:t>Human Freedom &gt; Economic Freedom</a:t>
            </a:r>
          </a:p>
        </p:txBody>
      </p:sp>
      <p:sp>
        <p:nvSpPr>
          <p:cNvPr id="3" name="Content Placeholder 2">
            <a:extLst>
              <a:ext uri="{FF2B5EF4-FFF2-40B4-BE49-F238E27FC236}">
                <a16:creationId xmlns:a16="http://schemas.microsoft.com/office/drawing/2014/main" id="{88B25C77-9B2E-4547-ADBE-C4E4B3685B24}"/>
              </a:ext>
            </a:extLst>
          </p:cNvPr>
          <p:cNvSpPr>
            <a:spLocks noGrp="1"/>
          </p:cNvSpPr>
          <p:nvPr>
            <p:ph idx="1"/>
          </p:nvPr>
        </p:nvSpPr>
        <p:spPr/>
        <p:txBody>
          <a:bodyPr/>
          <a:lstStyle/>
          <a:p>
            <a:r>
              <a:rPr lang="en-US" b="0" i="0" dirty="0">
                <a:solidFill>
                  <a:srgbClr val="000000"/>
                </a:solidFill>
                <a:effectLst/>
                <a:latin typeface="Tahoma" panose="020B0604030504040204" pitchFamily="34" charset="0"/>
              </a:rPr>
              <a:t>All of this can be summed up by repeating once more that economic freedom is only one element of human freedom.</a:t>
            </a:r>
          </a:p>
          <a:p>
            <a:r>
              <a:rPr lang="en-US" b="0" i="0" dirty="0">
                <a:solidFill>
                  <a:srgbClr val="000000"/>
                </a:solidFill>
                <a:effectLst/>
                <a:latin typeface="Tahoma" panose="020B0604030504040204" pitchFamily="34" charset="0"/>
              </a:rPr>
              <a:t>When it becomes autonomous, when man is seen more as a producer or consumer of goods than as a subject who produces and consumes in order to live, then economic freedom loses its necessary relationship to the human person and ends up by alienating and oppressing him.</a:t>
            </a:r>
            <a:endParaRPr lang="en-US" dirty="0"/>
          </a:p>
        </p:txBody>
      </p:sp>
    </p:spTree>
    <p:extLst>
      <p:ext uri="{BB962C8B-B14F-4D97-AF65-F5344CB8AC3E}">
        <p14:creationId xmlns:p14="http://schemas.microsoft.com/office/powerpoint/2010/main" val="26266202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EBC5E-B9D5-4986-92D2-8FADDCC5F50F}"/>
              </a:ext>
            </a:extLst>
          </p:cNvPr>
          <p:cNvSpPr>
            <a:spLocks noGrp="1"/>
          </p:cNvSpPr>
          <p:nvPr>
            <p:ph type="title"/>
          </p:nvPr>
        </p:nvSpPr>
        <p:spPr/>
        <p:txBody>
          <a:bodyPr/>
          <a:lstStyle/>
          <a:p>
            <a:r>
              <a:rPr lang="en-US" dirty="0"/>
              <a:t>Need for Common Goods!</a:t>
            </a:r>
          </a:p>
        </p:txBody>
      </p:sp>
      <p:sp>
        <p:nvSpPr>
          <p:cNvPr id="3" name="Content Placeholder 2">
            <a:extLst>
              <a:ext uri="{FF2B5EF4-FFF2-40B4-BE49-F238E27FC236}">
                <a16:creationId xmlns:a16="http://schemas.microsoft.com/office/drawing/2014/main" id="{1F856C50-9925-437F-8393-98DEF961E1EA}"/>
              </a:ext>
            </a:extLst>
          </p:cNvPr>
          <p:cNvSpPr>
            <a:spLocks noGrp="1"/>
          </p:cNvSpPr>
          <p:nvPr>
            <p:ph idx="1"/>
          </p:nvPr>
        </p:nvSpPr>
        <p:spPr/>
        <p:txBody>
          <a:bodyPr>
            <a:normAutofit/>
          </a:bodyPr>
          <a:lstStyle/>
          <a:p>
            <a:pPr algn="l"/>
            <a:r>
              <a:rPr lang="en-US" b="0" i="0" dirty="0">
                <a:solidFill>
                  <a:srgbClr val="000000"/>
                </a:solidFill>
                <a:effectLst/>
                <a:latin typeface="Tahoma" panose="020B0604030504040204" pitchFamily="34" charset="0"/>
              </a:rPr>
              <a:t>It is the task of the State to provide for the </a:t>
            </a:r>
            <a:r>
              <a:rPr lang="en-US" b="0" i="0" dirty="0" err="1">
                <a:solidFill>
                  <a:srgbClr val="000000"/>
                </a:solidFill>
                <a:effectLst/>
                <a:latin typeface="Tahoma" panose="020B0604030504040204" pitchFamily="34" charset="0"/>
              </a:rPr>
              <a:t>defence</a:t>
            </a:r>
            <a:r>
              <a:rPr lang="en-US" b="0" i="0" dirty="0">
                <a:solidFill>
                  <a:srgbClr val="000000"/>
                </a:solidFill>
                <a:effectLst/>
                <a:latin typeface="Tahoma" panose="020B0604030504040204" pitchFamily="34" charset="0"/>
              </a:rPr>
              <a:t> and preservation of common goods such as the natural and human environments, which cannot be safeguarded simply by market forces.</a:t>
            </a:r>
          </a:p>
          <a:p>
            <a:pPr algn="l"/>
            <a:r>
              <a:rPr lang="en-US" b="0" i="0" dirty="0">
                <a:solidFill>
                  <a:srgbClr val="000000"/>
                </a:solidFill>
                <a:effectLst/>
                <a:latin typeface="Tahoma" panose="020B0604030504040204" pitchFamily="34" charset="0"/>
              </a:rPr>
              <a:t>Just as in the time of primitive capitalism the State had the duty of defending the basic rights of workers, so now, with the new capitalism, the State and all of society have the duty of </a:t>
            </a:r>
            <a:r>
              <a:rPr lang="en-US" b="0" i="1" dirty="0">
                <a:solidFill>
                  <a:srgbClr val="000000"/>
                </a:solidFill>
                <a:effectLst/>
                <a:latin typeface="Tahoma" panose="020B0604030504040204" pitchFamily="34" charset="0"/>
              </a:rPr>
              <a:t>defending those collective goods </a:t>
            </a:r>
            <a:r>
              <a:rPr lang="en-US" b="0" i="0" dirty="0">
                <a:solidFill>
                  <a:srgbClr val="000000"/>
                </a:solidFill>
                <a:effectLst/>
                <a:latin typeface="Tahoma" panose="020B0604030504040204" pitchFamily="34" charset="0"/>
              </a:rPr>
              <a:t>which, among others, constitute the essential framework for the legitimate pursuit of personal goals on the part of each individual.</a:t>
            </a:r>
          </a:p>
          <a:p>
            <a:endParaRPr lang="en-US" dirty="0"/>
          </a:p>
        </p:txBody>
      </p:sp>
    </p:spTree>
    <p:extLst>
      <p:ext uri="{BB962C8B-B14F-4D97-AF65-F5344CB8AC3E}">
        <p14:creationId xmlns:p14="http://schemas.microsoft.com/office/powerpoint/2010/main" val="2557948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1E00AF-D927-419E-91F8-1298233D1928}"/>
              </a:ext>
            </a:extLst>
          </p:cNvPr>
          <p:cNvSpPr>
            <a:spLocks noGrp="1"/>
          </p:cNvSpPr>
          <p:nvPr>
            <p:ph type="title"/>
          </p:nvPr>
        </p:nvSpPr>
        <p:spPr/>
        <p:txBody>
          <a:bodyPr/>
          <a:lstStyle/>
          <a:p>
            <a:r>
              <a:rPr lang="en-US" dirty="0"/>
              <a:t>Philosophical Errors of Socialism</a:t>
            </a:r>
          </a:p>
        </p:txBody>
      </p:sp>
      <p:sp>
        <p:nvSpPr>
          <p:cNvPr id="3" name="Content Placeholder 2">
            <a:extLst>
              <a:ext uri="{FF2B5EF4-FFF2-40B4-BE49-F238E27FC236}">
                <a16:creationId xmlns:a16="http://schemas.microsoft.com/office/drawing/2014/main" id="{14028011-971E-4701-8695-B1BF8A24687C}"/>
              </a:ext>
            </a:extLst>
          </p:cNvPr>
          <p:cNvSpPr>
            <a:spLocks noGrp="1"/>
          </p:cNvSpPr>
          <p:nvPr>
            <p:ph idx="1"/>
          </p:nvPr>
        </p:nvSpPr>
        <p:spPr/>
        <p:txBody>
          <a:bodyPr>
            <a:normAutofit fontScale="70000" lnSpcReduction="20000"/>
          </a:bodyPr>
          <a:lstStyle/>
          <a:p>
            <a:r>
              <a:rPr lang="en-US" dirty="0"/>
              <a:t>Socialism considers the individual person simply as an element, a molecule within the social organism, so that the good of the individual is completely subordinated to the functioning of the socio-economic mechanism.</a:t>
            </a:r>
          </a:p>
          <a:p>
            <a:r>
              <a:rPr lang="en-US" dirty="0"/>
              <a:t>Socialism likewise maintains that the good of the individual can be realized without reference to his free choice, to the unique and exclusive responsibility which he exercises in the face of good or evil.</a:t>
            </a:r>
          </a:p>
          <a:p>
            <a:r>
              <a:rPr lang="en-US" dirty="0"/>
              <a:t>Man is thus reduced to a series of social relationships, and the concept of the person as the autonomous subject of moral decision disappears, the very subject whose decisions build the social order.</a:t>
            </a:r>
          </a:p>
          <a:p>
            <a:r>
              <a:rPr lang="en-US" dirty="0"/>
              <a:t>From this mistaken conception of the person there arise both a distortion of law, which defines the sphere of the exercise of freedom, and an opposition to private property.</a:t>
            </a:r>
          </a:p>
          <a:p>
            <a:r>
              <a:rPr lang="en-US" dirty="0"/>
              <a:t>A person who is deprived of something he can call "his own", and of the possibility of earning a living through his own initiative, comes to depend on the social machine and on those who control it.</a:t>
            </a:r>
          </a:p>
          <a:p>
            <a:r>
              <a:rPr lang="en-US" dirty="0"/>
              <a:t>This makes it much more difficult for him to recognize his dignity as a person, and hinders progress towards the building up of an authentic human community.</a:t>
            </a:r>
          </a:p>
          <a:p>
            <a:endParaRPr lang="en-US" dirty="0"/>
          </a:p>
        </p:txBody>
      </p:sp>
    </p:spTree>
    <p:extLst>
      <p:ext uri="{BB962C8B-B14F-4D97-AF65-F5344CB8AC3E}">
        <p14:creationId xmlns:p14="http://schemas.microsoft.com/office/powerpoint/2010/main" val="2257442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EBC5E-B9D5-4986-92D2-8FADDCC5F50F}"/>
              </a:ext>
            </a:extLst>
          </p:cNvPr>
          <p:cNvSpPr>
            <a:spLocks noGrp="1"/>
          </p:cNvSpPr>
          <p:nvPr>
            <p:ph type="title"/>
          </p:nvPr>
        </p:nvSpPr>
        <p:spPr/>
        <p:txBody>
          <a:bodyPr/>
          <a:lstStyle/>
          <a:p>
            <a:r>
              <a:rPr lang="en-US" dirty="0"/>
              <a:t>Need for Common Goods!</a:t>
            </a:r>
          </a:p>
        </p:txBody>
      </p:sp>
      <p:sp>
        <p:nvSpPr>
          <p:cNvPr id="3" name="Content Placeholder 2">
            <a:extLst>
              <a:ext uri="{FF2B5EF4-FFF2-40B4-BE49-F238E27FC236}">
                <a16:creationId xmlns:a16="http://schemas.microsoft.com/office/drawing/2014/main" id="{1F856C50-9925-437F-8393-98DEF961E1EA}"/>
              </a:ext>
            </a:extLst>
          </p:cNvPr>
          <p:cNvSpPr>
            <a:spLocks noGrp="1"/>
          </p:cNvSpPr>
          <p:nvPr>
            <p:ph idx="1"/>
          </p:nvPr>
        </p:nvSpPr>
        <p:spPr/>
        <p:txBody>
          <a:bodyPr>
            <a:normAutofit fontScale="92500" lnSpcReduction="10000"/>
          </a:bodyPr>
          <a:lstStyle/>
          <a:p>
            <a:pPr algn="l"/>
            <a:r>
              <a:rPr lang="en-US" b="0" i="0" dirty="0">
                <a:solidFill>
                  <a:srgbClr val="000000"/>
                </a:solidFill>
                <a:effectLst/>
                <a:latin typeface="Tahoma" panose="020B0604030504040204" pitchFamily="34" charset="0"/>
              </a:rPr>
              <a:t>Here we find a new limit on the market: there are collective and qualitative needs which cannot be satisfied by market mechanisms. There are important human needs which escape its logic.</a:t>
            </a:r>
          </a:p>
          <a:p>
            <a:pPr algn="l"/>
            <a:r>
              <a:rPr lang="en-US" b="0" i="0" dirty="0">
                <a:solidFill>
                  <a:srgbClr val="000000"/>
                </a:solidFill>
                <a:effectLst/>
                <a:latin typeface="Tahoma" panose="020B0604030504040204" pitchFamily="34" charset="0"/>
              </a:rPr>
              <a:t>There are goods which by their very nature cannot and must not be bought or sold. Certainly the mechanisms of the market offer secure advantages: they help to utilize resources better; they promote the exchange of products; above all they give central place to the person's desires and preferences, which, in a contract, meet the desires and preferences of another person.</a:t>
            </a:r>
          </a:p>
          <a:p>
            <a:pPr algn="l"/>
            <a:r>
              <a:rPr lang="en-US" b="0" i="0" dirty="0">
                <a:solidFill>
                  <a:srgbClr val="000000"/>
                </a:solidFill>
                <a:effectLst/>
                <a:latin typeface="Tahoma" panose="020B0604030504040204" pitchFamily="34" charset="0"/>
              </a:rPr>
              <a:t>Nevertheless, these mechanisms carry the risk of an "idolatry" of the market, an idolatry which ignores the existence of goods which by their nature are not and cannot be mere commodities.</a:t>
            </a:r>
          </a:p>
          <a:p>
            <a:endParaRPr lang="en-US" dirty="0"/>
          </a:p>
        </p:txBody>
      </p:sp>
    </p:spTree>
    <p:extLst>
      <p:ext uri="{BB962C8B-B14F-4D97-AF65-F5344CB8AC3E}">
        <p14:creationId xmlns:p14="http://schemas.microsoft.com/office/powerpoint/2010/main" val="12974245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3F6CA-7A28-4550-8998-F2A8456A934F}"/>
              </a:ext>
            </a:extLst>
          </p:cNvPr>
          <p:cNvSpPr>
            <a:spLocks noGrp="1"/>
          </p:cNvSpPr>
          <p:nvPr>
            <p:ph type="title"/>
          </p:nvPr>
        </p:nvSpPr>
        <p:spPr/>
        <p:txBody>
          <a:bodyPr/>
          <a:lstStyle/>
          <a:p>
            <a:r>
              <a:rPr lang="en-US" dirty="0"/>
              <a:t>Alienation comes from Absence of Common Goods!!!</a:t>
            </a:r>
          </a:p>
        </p:txBody>
      </p:sp>
      <p:sp>
        <p:nvSpPr>
          <p:cNvPr id="3" name="Content Placeholder 2">
            <a:extLst>
              <a:ext uri="{FF2B5EF4-FFF2-40B4-BE49-F238E27FC236}">
                <a16:creationId xmlns:a16="http://schemas.microsoft.com/office/drawing/2014/main" id="{12B60E9C-7740-4E84-A41B-780D1DE21F26}"/>
              </a:ext>
            </a:extLst>
          </p:cNvPr>
          <p:cNvSpPr>
            <a:spLocks noGrp="1"/>
          </p:cNvSpPr>
          <p:nvPr>
            <p:ph idx="1"/>
          </p:nvPr>
        </p:nvSpPr>
        <p:spPr/>
        <p:txBody>
          <a:bodyPr>
            <a:normAutofit fontScale="85000" lnSpcReduction="10000"/>
          </a:bodyPr>
          <a:lstStyle/>
          <a:p>
            <a:r>
              <a:rPr lang="en-US" dirty="0"/>
              <a:t>Marx misunderstood alienation.</a:t>
            </a:r>
          </a:p>
          <a:p>
            <a:r>
              <a:rPr lang="en-US" dirty="0"/>
              <a:t>Marxism criticized capitalist bourgeois societies, blaming them for the commercialization and alienation of human existence.</a:t>
            </a:r>
          </a:p>
          <a:p>
            <a:r>
              <a:rPr lang="en-US" dirty="0"/>
              <a:t>This rebuke is of course based on a mistaken and inadequate idea of alienation, derived solely from the sphere of relationships of production and ownership, that is, giving them a materialistic foundation and moreover denying the legitimacy and positive value of market relationships even in their own sphere.</a:t>
            </a:r>
          </a:p>
          <a:p>
            <a:r>
              <a:rPr lang="en-US" dirty="0"/>
              <a:t>Marxism thus ends up by affirming that only in a collective society can alienation be eliminated.</a:t>
            </a:r>
          </a:p>
          <a:p>
            <a:r>
              <a:rPr lang="en-US" dirty="0"/>
              <a:t>However, the historical experience of socialist countries has sadly demonstrated that collectivism does not do away with alienation but rather increases it, adding to it a lack of basic necessities and economic inefficiency.</a:t>
            </a:r>
          </a:p>
        </p:txBody>
      </p:sp>
    </p:spTree>
    <p:extLst>
      <p:ext uri="{BB962C8B-B14F-4D97-AF65-F5344CB8AC3E}">
        <p14:creationId xmlns:p14="http://schemas.microsoft.com/office/powerpoint/2010/main" val="15285737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3F6CA-7A28-4550-8998-F2A8456A934F}"/>
              </a:ext>
            </a:extLst>
          </p:cNvPr>
          <p:cNvSpPr>
            <a:spLocks noGrp="1"/>
          </p:cNvSpPr>
          <p:nvPr>
            <p:ph type="title"/>
          </p:nvPr>
        </p:nvSpPr>
        <p:spPr/>
        <p:txBody>
          <a:bodyPr/>
          <a:lstStyle/>
          <a:p>
            <a:r>
              <a:rPr lang="en-US" dirty="0"/>
              <a:t>Alienation comes from Absence of Common Goods!!!</a:t>
            </a:r>
          </a:p>
        </p:txBody>
      </p:sp>
      <p:sp>
        <p:nvSpPr>
          <p:cNvPr id="3" name="Content Placeholder 2">
            <a:extLst>
              <a:ext uri="{FF2B5EF4-FFF2-40B4-BE49-F238E27FC236}">
                <a16:creationId xmlns:a16="http://schemas.microsoft.com/office/drawing/2014/main" id="{12B60E9C-7740-4E84-A41B-780D1DE21F26}"/>
              </a:ext>
            </a:extLst>
          </p:cNvPr>
          <p:cNvSpPr>
            <a:spLocks noGrp="1"/>
          </p:cNvSpPr>
          <p:nvPr>
            <p:ph idx="1"/>
          </p:nvPr>
        </p:nvSpPr>
        <p:spPr/>
        <p:txBody>
          <a:bodyPr>
            <a:normAutofit fontScale="85000" lnSpcReduction="10000"/>
          </a:bodyPr>
          <a:lstStyle/>
          <a:p>
            <a:r>
              <a:rPr lang="en-US" dirty="0"/>
              <a:t>But Alienation is real.</a:t>
            </a:r>
          </a:p>
          <a:p>
            <a:r>
              <a:rPr lang="en-US" dirty="0"/>
              <a:t>The historical experience of the West, for its part, shows that even if the Marxist analysis and its foundation of alienation are false, nevertheless alienation — and the loss of the authentic meaning of life — is a reality in Western societies too.</a:t>
            </a:r>
          </a:p>
          <a:p>
            <a:r>
              <a:rPr lang="en-US" dirty="0"/>
              <a:t>This happens in consumerism, when people are ensnared in a web of false and superficial gratifications rather than being helped to experience their personhood in an authentic and concrete way.</a:t>
            </a:r>
          </a:p>
          <a:p>
            <a:r>
              <a:rPr lang="en-US" dirty="0"/>
              <a:t>Alienation is found also in work, when it is organized so as to ensure maximum returns and profits with no concern whether the worker, through his own </a:t>
            </a:r>
            <a:r>
              <a:rPr lang="en-US" dirty="0" err="1"/>
              <a:t>labour</a:t>
            </a:r>
            <a:r>
              <a:rPr lang="en-US" dirty="0"/>
              <a:t>, grows or diminishes as a person, either through increased sharing in a genuinely supportive community or through increased isolation in a maze of relationships marked by destructive competitiveness and estrangement, in which he is considered only a means and not an end.</a:t>
            </a:r>
          </a:p>
        </p:txBody>
      </p:sp>
    </p:spTree>
    <p:extLst>
      <p:ext uri="{BB962C8B-B14F-4D97-AF65-F5344CB8AC3E}">
        <p14:creationId xmlns:p14="http://schemas.microsoft.com/office/powerpoint/2010/main" val="8206375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3F6CA-7A28-4550-8998-F2A8456A934F}"/>
              </a:ext>
            </a:extLst>
          </p:cNvPr>
          <p:cNvSpPr>
            <a:spLocks noGrp="1"/>
          </p:cNvSpPr>
          <p:nvPr>
            <p:ph type="title"/>
          </p:nvPr>
        </p:nvSpPr>
        <p:spPr/>
        <p:txBody>
          <a:bodyPr/>
          <a:lstStyle/>
          <a:p>
            <a:r>
              <a:rPr lang="en-US" dirty="0"/>
              <a:t>Alienation comes from Absence of Common Goods!!!</a:t>
            </a:r>
          </a:p>
        </p:txBody>
      </p:sp>
      <p:sp>
        <p:nvSpPr>
          <p:cNvPr id="3" name="Content Placeholder 2">
            <a:extLst>
              <a:ext uri="{FF2B5EF4-FFF2-40B4-BE49-F238E27FC236}">
                <a16:creationId xmlns:a16="http://schemas.microsoft.com/office/drawing/2014/main" id="{12B60E9C-7740-4E84-A41B-780D1DE21F26}"/>
              </a:ext>
            </a:extLst>
          </p:cNvPr>
          <p:cNvSpPr>
            <a:spLocks noGrp="1"/>
          </p:cNvSpPr>
          <p:nvPr>
            <p:ph idx="1"/>
          </p:nvPr>
        </p:nvSpPr>
        <p:spPr/>
        <p:txBody>
          <a:bodyPr>
            <a:normAutofit fontScale="62500" lnSpcReduction="20000"/>
          </a:bodyPr>
          <a:lstStyle/>
          <a:p>
            <a:r>
              <a:rPr lang="en-US" b="0" i="0" dirty="0">
                <a:solidFill>
                  <a:srgbClr val="000000"/>
                </a:solidFill>
                <a:effectLst/>
                <a:latin typeface="Tahoma" panose="020B0604030504040204" pitchFamily="34" charset="0"/>
              </a:rPr>
              <a:t>The concept of alienation needs to be led back to the Christian vision of reality, by recognizing in alienation a reversal of means and ends.</a:t>
            </a:r>
          </a:p>
          <a:p>
            <a:r>
              <a:rPr lang="en-US" b="0" i="0" dirty="0">
                <a:solidFill>
                  <a:srgbClr val="000000"/>
                </a:solidFill>
                <a:effectLst/>
                <a:latin typeface="Tahoma" panose="020B0604030504040204" pitchFamily="34" charset="0"/>
              </a:rPr>
              <a:t>When man does not recognize in himself and in others the value and grandeur of the human person, he effectively deprives himself of the possibility of benefitting from his humanity and of entering into that relationship of solidarity and communion with others for which God created him. Indeed, it is through the free gift of self that man truly finds himself.</a:t>
            </a:r>
            <a:endParaRPr lang="en-US" b="0" i="0" baseline="30000" dirty="0">
              <a:solidFill>
                <a:srgbClr val="663300"/>
              </a:solidFill>
              <a:effectLst/>
              <a:latin typeface="Verdana" panose="020B0604030504040204" pitchFamily="34" charset="0"/>
            </a:endParaRPr>
          </a:p>
          <a:p>
            <a:r>
              <a:rPr lang="en-US" b="0" i="0" dirty="0">
                <a:solidFill>
                  <a:srgbClr val="000000"/>
                </a:solidFill>
                <a:effectLst/>
                <a:latin typeface="Tahoma" panose="020B0604030504040204" pitchFamily="34" charset="0"/>
              </a:rPr>
              <a:t>This gift is made possible by the human person's essential "capacity for transcendence".</a:t>
            </a:r>
          </a:p>
          <a:p>
            <a:r>
              <a:rPr lang="en-US" b="0" i="0" dirty="0">
                <a:solidFill>
                  <a:srgbClr val="000000"/>
                </a:solidFill>
                <a:effectLst/>
                <a:latin typeface="Tahoma" panose="020B0604030504040204" pitchFamily="34" charset="0"/>
              </a:rPr>
              <a:t>Man cannot give himself to a purely human plan for reality, to an abstract ideal or to a false utopia.</a:t>
            </a:r>
          </a:p>
          <a:p>
            <a:r>
              <a:rPr lang="en-US" b="0" i="0" dirty="0">
                <a:solidFill>
                  <a:srgbClr val="000000"/>
                </a:solidFill>
                <a:effectLst/>
                <a:latin typeface="Tahoma" panose="020B0604030504040204" pitchFamily="34" charset="0"/>
              </a:rPr>
              <a:t>As a person, he can give himself to another person or to other persons, and ultimately to God, who is the author of his being and who alone can fully accept his gift.</a:t>
            </a:r>
            <a:r>
              <a:rPr lang="en-US" b="0" i="0" baseline="30000" dirty="0">
                <a:solidFill>
                  <a:srgbClr val="663300"/>
                </a:solidFill>
                <a:effectLst/>
                <a:latin typeface="Verdana" panose="020B0604030504040204" pitchFamily="34" charset="0"/>
              </a:rPr>
              <a:t> </a:t>
            </a:r>
            <a:endParaRPr lang="en-US" baseline="30000" dirty="0">
              <a:solidFill>
                <a:srgbClr val="000000"/>
              </a:solidFill>
              <a:latin typeface="Tahoma" panose="020B0604030504040204" pitchFamily="34" charset="0"/>
            </a:endParaRPr>
          </a:p>
          <a:p>
            <a:r>
              <a:rPr lang="en-US" b="0" i="0" dirty="0">
                <a:solidFill>
                  <a:srgbClr val="000000"/>
                </a:solidFill>
                <a:effectLst/>
                <a:latin typeface="Tahoma" panose="020B0604030504040204" pitchFamily="34" charset="0"/>
              </a:rPr>
              <a:t>A man is alienated if he refuses to transcend himself and to live the experience of self-giving and of the formation of an authentic human community oriented towards his final destiny, which is God.</a:t>
            </a:r>
          </a:p>
          <a:p>
            <a:r>
              <a:rPr lang="en-US" b="0" i="0" dirty="0">
                <a:solidFill>
                  <a:srgbClr val="000000"/>
                </a:solidFill>
                <a:effectLst/>
                <a:latin typeface="Tahoma" panose="020B0604030504040204" pitchFamily="34" charset="0"/>
              </a:rPr>
              <a:t>A society is alienated if its forms of social organization, production and consumption make it more difficult to offer this gift of self and to establish this solidarity between people.</a:t>
            </a:r>
            <a:endParaRPr lang="en-US" dirty="0"/>
          </a:p>
        </p:txBody>
      </p:sp>
    </p:spTree>
    <p:extLst>
      <p:ext uri="{BB962C8B-B14F-4D97-AF65-F5344CB8AC3E}">
        <p14:creationId xmlns:p14="http://schemas.microsoft.com/office/powerpoint/2010/main" val="7632363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A3600-9831-403D-852A-8C1093AC50C4}"/>
              </a:ext>
            </a:extLst>
          </p:cNvPr>
          <p:cNvSpPr>
            <a:spLocks noGrp="1"/>
          </p:cNvSpPr>
          <p:nvPr>
            <p:ph type="title"/>
          </p:nvPr>
        </p:nvSpPr>
        <p:spPr/>
        <p:txBody>
          <a:bodyPr/>
          <a:lstStyle/>
          <a:p>
            <a:r>
              <a:rPr lang="en-US" dirty="0"/>
              <a:t>Implications for Private Property</a:t>
            </a:r>
          </a:p>
        </p:txBody>
      </p:sp>
      <p:sp>
        <p:nvSpPr>
          <p:cNvPr id="3" name="Content Placeholder 2">
            <a:extLst>
              <a:ext uri="{FF2B5EF4-FFF2-40B4-BE49-F238E27FC236}">
                <a16:creationId xmlns:a16="http://schemas.microsoft.com/office/drawing/2014/main" id="{87553F1F-578F-45E1-969F-16A44FD627C4}"/>
              </a:ext>
            </a:extLst>
          </p:cNvPr>
          <p:cNvSpPr>
            <a:spLocks noGrp="1"/>
          </p:cNvSpPr>
          <p:nvPr>
            <p:ph idx="1"/>
          </p:nvPr>
        </p:nvSpPr>
        <p:spPr/>
        <p:txBody>
          <a:bodyPr>
            <a:normAutofit fontScale="77500" lnSpcReduction="20000"/>
          </a:bodyPr>
          <a:lstStyle/>
          <a:p>
            <a:r>
              <a:rPr lang="en-US" b="0" i="0" dirty="0">
                <a:solidFill>
                  <a:srgbClr val="000000"/>
                </a:solidFill>
                <a:effectLst/>
                <a:latin typeface="Tahoma" panose="020B0604030504040204" pitchFamily="34" charset="0"/>
              </a:rPr>
              <a:t>In the light of today's "new things", we have re-read </a:t>
            </a:r>
            <a:r>
              <a:rPr lang="en-US" b="0" i="1" dirty="0">
                <a:solidFill>
                  <a:srgbClr val="000000"/>
                </a:solidFill>
                <a:effectLst/>
                <a:latin typeface="Tahoma" panose="020B0604030504040204" pitchFamily="34" charset="0"/>
              </a:rPr>
              <a:t>the relationship between individual or private property and the universal destination of material wealth.</a:t>
            </a:r>
          </a:p>
          <a:p>
            <a:r>
              <a:rPr lang="en-US" b="0" i="0" dirty="0">
                <a:solidFill>
                  <a:srgbClr val="000000"/>
                </a:solidFill>
                <a:effectLst/>
                <a:latin typeface="Tahoma" panose="020B0604030504040204" pitchFamily="34" charset="0"/>
              </a:rPr>
              <a:t>Man fulfils himself by using his intelligence and freedom. In so doing he utilizes the things of this world as objects and instruments and makes them his own.</a:t>
            </a:r>
          </a:p>
          <a:p>
            <a:r>
              <a:rPr lang="en-US" b="0" i="0" dirty="0">
                <a:solidFill>
                  <a:srgbClr val="000000"/>
                </a:solidFill>
                <a:effectLst/>
                <a:latin typeface="Tahoma" panose="020B0604030504040204" pitchFamily="34" charset="0"/>
              </a:rPr>
              <a:t>The foundation of the right to private initiative and ownership is to be found in this activity.</a:t>
            </a:r>
          </a:p>
          <a:p>
            <a:r>
              <a:rPr lang="en-US" b="0" i="0" dirty="0">
                <a:solidFill>
                  <a:srgbClr val="000000"/>
                </a:solidFill>
                <a:effectLst/>
                <a:latin typeface="Tahoma" panose="020B0604030504040204" pitchFamily="34" charset="0"/>
              </a:rPr>
              <a:t>By means of his work man commits himself, not only for his own sake but also </a:t>
            </a:r>
            <a:r>
              <a:rPr lang="en-US" b="0" i="1" dirty="0">
                <a:solidFill>
                  <a:srgbClr val="000000"/>
                </a:solidFill>
                <a:effectLst/>
                <a:latin typeface="Tahoma" panose="020B0604030504040204" pitchFamily="34" charset="0"/>
              </a:rPr>
              <a:t>for others </a:t>
            </a:r>
            <a:r>
              <a:rPr lang="en-US" b="0" i="0" dirty="0">
                <a:solidFill>
                  <a:srgbClr val="000000"/>
                </a:solidFill>
                <a:effectLst/>
                <a:latin typeface="Tahoma" panose="020B0604030504040204" pitchFamily="34" charset="0"/>
              </a:rPr>
              <a:t>and </a:t>
            </a:r>
            <a:r>
              <a:rPr lang="en-US" b="0" i="1" dirty="0">
                <a:solidFill>
                  <a:srgbClr val="000000"/>
                </a:solidFill>
                <a:effectLst/>
                <a:latin typeface="Tahoma" panose="020B0604030504040204" pitchFamily="34" charset="0"/>
              </a:rPr>
              <a:t>with others. </a:t>
            </a:r>
            <a:r>
              <a:rPr lang="en-US" b="0" i="0" dirty="0">
                <a:solidFill>
                  <a:srgbClr val="000000"/>
                </a:solidFill>
                <a:effectLst/>
                <a:latin typeface="Tahoma" panose="020B0604030504040204" pitchFamily="34" charset="0"/>
              </a:rPr>
              <a:t>Each person collaborates in the work of others and for their good.</a:t>
            </a:r>
          </a:p>
          <a:p>
            <a:r>
              <a:rPr lang="en-US" b="0" i="0" dirty="0">
                <a:solidFill>
                  <a:srgbClr val="000000"/>
                </a:solidFill>
                <a:effectLst/>
                <a:latin typeface="Tahoma" panose="020B0604030504040204" pitchFamily="34" charset="0"/>
              </a:rPr>
              <a:t>Man works in order to provide for the needs of his family, his community, his nation, and ultimately all humanity.</a:t>
            </a:r>
            <a:endParaRPr lang="en-US" baseline="30000" dirty="0">
              <a:solidFill>
                <a:srgbClr val="663300"/>
              </a:solidFill>
              <a:latin typeface="Verdana" panose="020B0604030504040204" pitchFamily="34" charset="0"/>
            </a:endParaRPr>
          </a:p>
          <a:p>
            <a:r>
              <a:rPr lang="en-US" b="0" i="0" dirty="0">
                <a:solidFill>
                  <a:srgbClr val="000000"/>
                </a:solidFill>
                <a:effectLst/>
                <a:latin typeface="Tahoma" panose="020B0604030504040204" pitchFamily="34" charset="0"/>
              </a:rPr>
              <a:t>Moreover, he collaborates in the work of his fellow employees, as well as in the work of suppliers and in the customers' use of goods, in a progressively expanding chain of solidarity.</a:t>
            </a:r>
          </a:p>
        </p:txBody>
      </p:sp>
    </p:spTree>
    <p:extLst>
      <p:ext uri="{BB962C8B-B14F-4D97-AF65-F5344CB8AC3E}">
        <p14:creationId xmlns:p14="http://schemas.microsoft.com/office/powerpoint/2010/main" val="6415324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A3600-9831-403D-852A-8C1093AC50C4}"/>
              </a:ext>
            </a:extLst>
          </p:cNvPr>
          <p:cNvSpPr>
            <a:spLocks noGrp="1"/>
          </p:cNvSpPr>
          <p:nvPr>
            <p:ph type="title"/>
          </p:nvPr>
        </p:nvSpPr>
        <p:spPr/>
        <p:txBody>
          <a:bodyPr/>
          <a:lstStyle/>
          <a:p>
            <a:r>
              <a:rPr lang="en-US" dirty="0"/>
              <a:t>Implications for Private Property</a:t>
            </a:r>
          </a:p>
        </p:txBody>
      </p:sp>
      <p:sp>
        <p:nvSpPr>
          <p:cNvPr id="3" name="Content Placeholder 2">
            <a:extLst>
              <a:ext uri="{FF2B5EF4-FFF2-40B4-BE49-F238E27FC236}">
                <a16:creationId xmlns:a16="http://schemas.microsoft.com/office/drawing/2014/main" id="{87553F1F-578F-45E1-969F-16A44FD627C4}"/>
              </a:ext>
            </a:extLst>
          </p:cNvPr>
          <p:cNvSpPr>
            <a:spLocks noGrp="1"/>
          </p:cNvSpPr>
          <p:nvPr>
            <p:ph idx="1"/>
          </p:nvPr>
        </p:nvSpPr>
        <p:spPr/>
        <p:txBody>
          <a:bodyPr>
            <a:normAutofit/>
          </a:bodyPr>
          <a:lstStyle/>
          <a:p>
            <a:r>
              <a:rPr lang="en-US" b="0" i="0" dirty="0">
                <a:solidFill>
                  <a:srgbClr val="000000"/>
                </a:solidFill>
                <a:effectLst/>
                <a:latin typeface="Tahoma" panose="020B0604030504040204" pitchFamily="34" charset="0"/>
              </a:rPr>
              <a:t>Ownership of the means of production, whether in industry or agriculture, is just and legitimate if it serves useful work.</a:t>
            </a:r>
          </a:p>
          <a:p>
            <a:r>
              <a:rPr lang="en-US" b="0" i="0" dirty="0">
                <a:solidFill>
                  <a:srgbClr val="000000"/>
                </a:solidFill>
                <a:effectLst/>
                <a:latin typeface="Tahoma" panose="020B0604030504040204" pitchFamily="34" charset="0"/>
              </a:rPr>
              <a:t>It becomes illegitimate, however, when it is not utilized or when it serves to impede the work of others, in an effort to gain a profit which is not the result of the overall expansion of work and the wealth of society, but rather is the result of curbing them or of illicit exploitation, speculation or the breaking of solidarity among working people.</a:t>
            </a:r>
            <a:r>
              <a:rPr lang="en-US" b="0" i="0" baseline="30000" dirty="0">
                <a:solidFill>
                  <a:srgbClr val="663300"/>
                </a:solidFill>
                <a:effectLst/>
                <a:latin typeface="Verdana" panose="020B0604030504040204" pitchFamily="34" charset="0"/>
              </a:rPr>
              <a:t> </a:t>
            </a:r>
          </a:p>
          <a:p>
            <a:r>
              <a:rPr lang="en-US" b="0" i="0" dirty="0">
                <a:solidFill>
                  <a:srgbClr val="000000"/>
                </a:solidFill>
                <a:effectLst/>
                <a:latin typeface="Tahoma" panose="020B0604030504040204" pitchFamily="34" charset="0"/>
              </a:rPr>
              <a:t>Ownership of this kind has no justification, and represents an abuse in the sight of God and man.</a:t>
            </a:r>
            <a:endParaRPr lang="en-US" dirty="0"/>
          </a:p>
        </p:txBody>
      </p:sp>
    </p:spTree>
    <p:extLst>
      <p:ext uri="{BB962C8B-B14F-4D97-AF65-F5344CB8AC3E}">
        <p14:creationId xmlns:p14="http://schemas.microsoft.com/office/powerpoint/2010/main" val="202176496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BDD6E-ECE5-4630-9ED8-851F6AC12289}"/>
              </a:ext>
            </a:extLst>
          </p:cNvPr>
          <p:cNvSpPr>
            <a:spLocks noGrp="1"/>
          </p:cNvSpPr>
          <p:nvPr>
            <p:ph type="title"/>
          </p:nvPr>
        </p:nvSpPr>
        <p:spPr/>
        <p:txBody>
          <a:bodyPr/>
          <a:lstStyle/>
          <a:p>
            <a:r>
              <a:rPr lang="en-US" dirty="0"/>
              <a:t>Consumerism, Alienation, and the three necessary societies</a:t>
            </a:r>
          </a:p>
        </p:txBody>
      </p:sp>
      <p:sp>
        <p:nvSpPr>
          <p:cNvPr id="3" name="Content Placeholder 2">
            <a:extLst>
              <a:ext uri="{FF2B5EF4-FFF2-40B4-BE49-F238E27FC236}">
                <a16:creationId xmlns:a16="http://schemas.microsoft.com/office/drawing/2014/main" id="{D162209E-9C97-4826-B7EE-7AB7E3C777F2}"/>
              </a:ext>
            </a:extLst>
          </p:cNvPr>
          <p:cNvSpPr>
            <a:spLocks noGrp="1"/>
          </p:cNvSpPr>
          <p:nvPr>
            <p:ph idx="1"/>
          </p:nvPr>
        </p:nvSpPr>
        <p:spPr/>
        <p:txBody>
          <a:bodyPr/>
          <a:lstStyle/>
          <a:p>
            <a:r>
              <a:rPr lang="en-US" dirty="0"/>
              <a:t>Economic Freedom divorced from Authentic Freedom </a:t>
            </a:r>
            <a:r>
              <a:rPr lang="en-US" dirty="0">
                <a:sym typeface="Wingdings" panose="05000000000000000000" pitchFamily="2" charset="2"/>
              </a:rPr>
              <a:t> Consumerism</a:t>
            </a:r>
          </a:p>
          <a:p>
            <a:r>
              <a:rPr lang="en-US" dirty="0">
                <a:sym typeface="Wingdings" panose="05000000000000000000" pitchFamily="2" charset="2"/>
              </a:rPr>
              <a:t>Consumerism =&gt; structures of sin that make alienation hard to avoid</a:t>
            </a:r>
          </a:p>
          <a:p>
            <a:r>
              <a:rPr lang="en-US" dirty="0">
                <a:sym typeface="Wingdings" panose="05000000000000000000" pitchFamily="2" charset="2"/>
              </a:rPr>
              <a:t>These structures of sin degrade the three necessary societies: family, church, and state</a:t>
            </a:r>
          </a:p>
          <a:p>
            <a:r>
              <a:rPr lang="en-US" dirty="0">
                <a:sym typeface="Wingdings" panose="05000000000000000000" pitchFamily="2" charset="2"/>
              </a:rPr>
              <a:t>By working to reinforce the proper role of these three societies, we can provide for common goods and order human loves to provide what the market cannot provide, and prevent the market from providing what it must not provide.</a:t>
            </a:r>
            <a:endParaRPr lang="en-US" dirty="0"/>
          </a:p>
        </p:txBody>
      </p:sp>
    </p:spTree>
    <p:extLst>
      <p:ext uri="{BB962C8B-B14F-4D97-AF65-F5344CB8AC3E}">
        <p14:creationId xmlns:p14="http://schemas.microsoft.com/office/powerpoint/2010/main" val="10382610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FB331-57A3-476F-92B8-713BFDC559A4}"/>
              </a:ext>
            </a:extLst>
          </p:cNvPr>
          <p:cNvSpPr>
            <a:spLocks noGrp="1"/>
          </p:cNvSpPr>
          <p:nvPr>
            <p:ph type="title"/>
          </p:nvPr>
        </p:nvSpPr>
        <p:spPr/>
        <p:txBody>
          <a:bodyPr/>
          <a:lstStyle/>
          <a:p>
            <a:r>
              <a:rPr lang="en-US" dirty="0"/>
              <a:t>One Order</a:t>
            </a:r>
          </a:p>
        </p:txBody>
      </p:sp>
      <p:sp>
        <p:nvSpPr>
          <p:cNvPr id="3" name="Content Placeholder 2">
            <a:extLst>
              <a:ext uri="{FF2B5EF4-FFF2-40B4-BE49-F238E27FC236}">
                <a16:creationId xmlns:a16="http://schemas.microsoft.com/office/drawing/2014/main" id="{2F751290-91DF-4764-8DBD-BE076802E9F6}"/>
              </a:ext>
            </a:extLst>
          </p:cNvPr>
          <p:cNvSpPr>
            <a:spLocks noGrp="1"/>
          </p:cNvSpPr>
          <p:nvPr>
            <p:ph idx="1"/>
          </p:nvPr>
        </p:nvSpPr>
        <p:spPr/>
        <p:txBody>
          <a:bodyPr/>
          <a:lstStyle/>
          <a:p>
            <a:r>
              <a:rPr lang="en-US" dirty="0"/>
              <a:t>Many authors write about “the market” as if it could be considered in isolation from other aspects of the order in society.</a:t>
            </a:r>
          </a:p>
          <a:p>
            <a:r>
              <a:rPr lang="en-US" dirty="0"/>
              <a:t>Other authors, noting that this is impossible, believe that the market can be influenced by society to produce nearly any kind of order.</a:t>
            </a:r>
          </a:p>
          <a:p>
            <a:r>
              <a:rPr lang="en-US" dirty="0"/>
              <a:t>In reality, the order in markets only exists in a stable and self-reinforcing way in the context of other aspects of the order in society.</a:t>
            </a:r>
          </a:p>
          <a:p>
            <a:r>
              <a:rPr lang="en-US" dirty="0"/>
              <a:t>But this market order is not therefore infinitely malleable.</a:t>
            </a:r>
          </a:p>
          <a:p>
            <a:r>
              <a:rPr lang="en-US" dirty="0"/>
              <a:t>The four economic laws cannot change.</a:t>
            </a:r>
          </a:p>
        </p:txBody>
      </p:sp>
    </p:spTree>
    <p:extLst>
      <p:ext uri="{BB962C8B-B14F-4D97-AF65-F5344CB8AC3E}">
        <p14:creationId xmlns:p14="http://schemas.microsoft.com/office/powerpoint/2010/main" val="33929915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FB331-57A3-476F-92B8-713BFDC559A4}"/>
              </a:ext>
            </a:extLst>
          </p:cNvPr>
          <p:cNvSpPr>
            <a:spLocks noGrp="1"/>
          </p:cNvSpPr>
          <p:nvPr>
            <p:ph type="title"/>
          </p:nvPr>
        </p:nvSpPr>
        <p:spPr/>
        <p:txBody>
          <a:bodyPr/>
          <a:lstStyle/>
          <a:p>
            <a:r>
              <a:rPr lang="en-US" dirty="0"/>
              <a:t>One Order</a:t>
            </a:r>
          </a:p>
        </p:txBody>
      </p:sp>
      <p:sp>
        <p:nvSpPr>
          <p:cNvPr id="3" name="Content Placeholder 2">
            <a:extLst>
              <a:ext uri="{FF2B5EF4-FFF2-40B4-BE49-F238E27FC236}">
                <a16:creationId xmlns:a16="http://schemas.microsoft.com/office/drawing/2014/main" id="{2F751290-91DF-4764-8DBD-BE076802E9F6}"/>
              </a:ext>
            </a:extLst>
          </p:cNvPr>
          <p:cNvSpPr>
            <a:spLocks noGrp="1"/>
          </p:cNvSpPr>
          <p:nvPr>
            <p:ph idx="1"/>
          </p:nvPr>
        </p:nvSpPr>
        <p:spPr/>
        <p:txBody>
          <a:bodyPr/>
          <a:lstStyle/>
          <a:p>
            <a:r>
              <a:rPr lang="en-US" dirty="0"/>
              <a:t>What can change is:</a:t>
            </a:r>
          </a:p>
          <a:p>
            <a:pPr lvl="1"/>
            <a:r>
              <a:rPr lang="en-US" dirty="0"/>
              <a:t>How people order what they love: God &gt; human persons &gt; things</a:t>
            </a:r>
          </a:p>
          <a:p>
            <a:pPr lvl="1"/>
            <a:r>
              <a:rPr lang="en-US" dirty="0"/>
              <a:t>How people order where they aim: Truth, Beauty, Goodness &gt; having things</a:t>
            </a:r>
          </a:p>
          <a:p>
            <a:pPr lvl="1"/>
            <a:r>
              <a:rPr lang="en-US" dirty="0"/>
              <a:t>How much love people put into their relationships: justice and charity</a:t>
            </a:r>
          </a:p>
          <a:p>
            <a:pPr lvl="1"/>
            <a:r>
              <a:rPr lang="en-US" dirty="0"/>
              <a:t>How much love societies put into their relationships: solidarity, subsidiarity</a:t>
            </a:r>
          </a:p>
          <a:p>
            <a:r>
              <a:rPr lang="en-US" dirty="0"/>
              <a:t>Church argues that when we change what we can change, and accept the natural laws (including of economics!) that we cannot change, then we can bring about communion with each other and with God </a:t>
            </a:r>
            <a:r>
              <a:rPr lang="en-US" dirty="0">
                <a:sym typeface="Wingdings" panose="05000000000000000000" pitchFamily="2" charset="2"/>
              </a:rPr>
              <a:t> Human Flourishing!!!</a:t>
            </a:r>
            <a:endParaRPr lang="en-US" dirty="0"/>
          </a:p>
          <a:p>
            <a:endParaRPr lang="en-US" dirty="0"/>
          </a:p>
        </p:txBody>
      </p:sp>
    </p:spTree>
    <p:extLst>
      <p:ext uri="{BB962C8B-B14F-4D97-AF65-F5344CB8AC3E}">
        <p14:creationId xmlns:p14="http://schemas.microsoft.com/office/powerpoint/2010/main" val="23911762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58B5E-4C7E-4BBB-8D06-2C40FDE4B198}"/>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74E1EB7-442D-4003-864C-9FAB15008074}"/>
              </a:ext>
            </a:extLst>
          </p:cNvPr>
          <p:cNvSpPr>
            <a:spLocks noGrp="1"/>
          </p:cNvSpPr>
          <p:nvPr>
            <p:ph idx="1"/>
          </p:nvPr>
        </p:nvSpPr>
        <p:spPr/>
        <p:txBody>
          <a:bodyPr/>
          <a:lstStyle/>
          <a:p>
            <a:r>
              <a:rPr lang="en-US" dirty="0"/>
              <a:t>And that brings us to our final question in this course:</a:t>
            </a:r>
          </a:p>
          <a:p>
            <a:r>
              <a:rPr lang="en-US" dirty="0"/>
              <a:t>How does all this relate to the Divine Economy of God’s grace</a:t>
            </a:r>
          </a:p>
          <a:p>
            <a:r>
              <a:rPr lang="en-US" dirty="0"/>
              <a:t>And ultimately to our communion with God and each other </a:t>
            </a:r>
            <a:r>
              <a:rPr lang="en-US"/>
              <a:t>in Heaven!</a:t>
            </a:r>
          </a:p>
        </p:txBody>
      </p:sp>
    </p:spTree>
    <p:extLst>
      <p:ext uri="{BB962C8B-B14F-4D97-AF65-F5344CB8AC3E}">
        <p14:creationId xmlns:p14="http://schemas.microsoft.com/office/powerpoint/2010/main" val="2265562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AD4E7-92BB-4D82-9340-1F573F2C0A47}"/>
              </a:ext>
            </a:extLst>
          </p:cNvPr>
          <p:cNvSpPr>
            <a:spLocks noGrp="1"/>
          </p:cNvSpPr>
          <p:nvPr>
            <p:ph type="title"/>
          </p:nvPr>
        </p:nvSpPr>
        <p:spPr/>
        <p:txBody>
          <a:bodyPr/>
          <a:lstStyle/>
          <a:p>
            <a:r>
              <a:rPr lang="en-US" dirty="0"/>
              <a:t>Socialism </a:t>
            </a:r>
            <a:r>
              <a:rPr lang="en-US" dirty="0">
                <a:sym typeface="Wingdings" panose="05000000000000000000" pitchFamily="2" charset="2"/>
              </a:rPr>
              <a:t> economic inefficiency &amp; cultural degradation</a:t>
            </a:r>
            <a:endParaRPr lang="en-US" dirty="0"/>
          </a:p>
        </p:txBody>
      </p:sp>
      <p:sp>
        <p:nvSpPr>
          <p:cNvPr id="3" name="Content Placeholder 2">
            <a:extLst>
              <a:ext uri="{FF2B5EF4-FFF2-40B4-BE49-F238E27FC236}">
                <a16:creationId xmlns:a16="http://schemas.microsoft.com/office/drawing/2014/main" id="{3BAA2004-2B5C-4CC8-9AFF-ADDB6C45F258}"/>
              </a:ext>
            </a:extLst>
          </p:cNvPr>
          <p:cNvSpPr>
            <a:spLocks noGrp="1"/>
          </p:cNvSpPr>
          <p:nvPr>
            <p:ph idx="1"/>
          </p:nvPr>
        </p:nvSpPr>
        <p:spPr/>
        <p:txBody>
          <a:bodyPr>
            <a:normAutofit fontScale="62500" lnSpcReduction="20000"/>
          </a:bodyPr>
          <a:lstStyle/>
          <a:p>
            <a:r>
              <a:rPr lang="en-US" b="0" i="0" dirty="0">
                <a:solidFill>
                  <a:srgbClr val="000000"/>
                </a:solidFill>
                <a:effectLst/>
                <a:latin typeface="Tahoma" panose="020B0604030504040204" pitchFamily="34" charset="0"/>
              </a:rPr>
              <a:t>The second factor in the crisis was certainly the inefficiency of the economic system, which is not to be considered simply as a technical problem, but rather a consequence of the violation of the human rights to private initiative, to ownership of property and to freedom in the economic sector.</a:t>
            </a:r>
          </a:p>
          <a:p>
            <a:r>
              <a:rPr lang="en-US" b="0" i="0" dirty="0">
                <a:solidFill>
                  <a:srgbClr val="000000"/>
                </a:solidFill>
                <a:effectLst/>
                <a:latin typeface="Tahoma" panose="020B0604030504040204" pitchFamily="34" charset="0"/>
              </a:rPr>
              <a:t>To this must be added the cultural and national dimension: it is not possible to understand man on the basis of economics alone, nor to define him simply on the basis of class membership.</a:t>
            </a:r>
          </a:p>
          <a:p>
            <a:r>
              <a:rPr lang="en-US" b="0" i="0" dirty="0">
                <a:solidFill>
                  <a:srgbClr val="000000"/>
                </a:solidFill>
                <a:effectLst/>
                <a:latin typeface="Tahoma" panose="020B0604030504040204" pitchFamily="34" charset="0"/>
              </a:rPr>
              <a:t>Man is understood in a more complete way when he is situated within the sphere of culture through his language, history, and the position he takes towards the fundamental events of life, such as birth, love, work and death.</a:t>
            </a:r>
          </a:p>
          <a:p>
            <a:r>
              <a:rPr lang="en-US" b="0" i="0" dirty="0">
                <a:solidFill>
                  <a:srgbClr val="000000"/>
                </a:solidFill>
                <a:effectLst/>
                <a:latin typeface="Tahoma" panose="020B0604030504040204" pitchFamily="34" charset="0"/>
              </a:rPr>
              <a:t>At the heart of every culture lies the attitude man takes to the greatest mystery: the mystery of God.</a:t>
            </a:r>
          </a:p>
          <a:p>
            <a:r>
              <a:rPr lang="en-US" b="0" i="0" dirty="0">
                <a:solidFill>
                  <a:srgbClr val="000000"/>
                </a:solidFill>
                <a:effectLst/>
                <a:latin typeface="Tahoma" panose="020B0604030504040204" pitchFamily="34" charset="0"/>
              </a:rPr>
              <a:t>Different cultures are basically different ways of facing the question of the meaning of personal existence.</a:t>
            </a:r>
          </a:p>
          <a:p>
            <a:r>
              <a:rPr lang="en-US" b="0" i="0" dirty="0">
                <a:solidFill>
                  <a:srgbClr val="000000"/>
                </a:solidFill>
                <a:effectLst/>
                <a:latin typeface="Tahoma" panose="020B0604030504040204" pitchFamily="34" charset="0"/>
              </a:rPr>
              <a:t>When this question is eliminated, the culture and moral life of nations are corrupted.</a:t>
            </a:r>
          </a:p>
          <a:p>
            <a:r>
              <a:rPr lang="en-US" b="0" i="0" dirty="0">
                <a:solidFill>
                  <a:srgbClr val="000000"/>
                </a:solidFill>
                <a:effectLst/>
                <a:latin typeface="Tahoma" panose="020B0604030504040204" pitchFamily="34" charset="0"/>
              </a:rPr>
              <a:t>For this reason the struggle to defend work was spontaneously linked to the struggle for culture and for national rights.</a:t>
            </a:r>
            <a:endParaRPr lang="en-US" dirty="0"/>
          </a:p>
        </p:txBody>
      </p:sp>
    </p:spTree>
    <p:extLst>
      <p:ext uri="{BB962C8B-B14F-4D97-AF65-F5344CB8AC3E}">
        <p14:creationId xmlns:p14="http://schemas.microsoft.com/office/powerpoint/2010/main" val="342897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AD4E7-92BB-4D82-9340-1F573F2C0A47}"/>
              </a:ext>
            </a:extLst>
          </p:cNvPr>
          <p:cNvSpPr>
            <a:spLocks noGrp="1"/>
          </p:cNvSpPr>
          <p:nvPr>
            <p:ph type="title"/>
          </p:nvPr>
        </p:nvSpPr>
        <p:spPr/>
        <p:txBody>
          <a:bodyPr/>
          <a:lstStyle/>
          <a:p>
            <a:r>
              <a:rPr lang="en-US" dirty="0"/>
              <a:t>How socialism fell: fruit of prayer</a:t>
            </a:r>
          </a:p>
        </p:txBody>
      </p:sp>
      <p:sp>
        <p:nvSpPr>
          <p:cNvPr id="3" name="Content Placeholder 2">
            <a:extLst>
              <a:ext uri="{FF2B5EF4-FFF2-40B4-BE49-F238E27FC236}">
                <a16:creationId xmlns:a16="http://schemas.microsoft.com/office/drawing/2014/main" id="{3BAA2004-2B5C-4CC8-9AFF-ADDB6C45F258}"/>
              </a:ext>
            </a:extLst>
          </p:cNvPr>
          <p:cNvSpPr>
            <a:spLocks noGrp="1"/>
          </p:cNvSpPr>
          <p:nvPr>
            <p:ph idx="1"/>
          </p:nvPr>
        </p:nvSpPr>
        <p:spPr/>
        <p:txBody>
          <a:bodyPr>
            <a:normAutofit fontScale="77500" lnSpcReduction="20000"/>
          </a:bodyPr>
          <a:lstStyle/>
          <a:p>
            <a:r>
              <a:rPr lang="en-US" b="0" i="0" dirty="0">
                <a:solidFill>
                  <a:srgbClr val="000000"/>
                </a:solidFill>
                <a:effectLst/>
                <a:latin typeface="Tahoma" panose="020B0604030504040204" pitchFamily="34" charset="0"/>
              </a:rPr>
              <a:t>The events of 1989 are an example of the success of willingness to negotiate and of the Gospel spirit in the face of an adversary determined not to be bound by moral principles.</a:t>
            </a:r>
          </a:p>
          <a:p>
            <a:r>
              <a:rPr lang="en-US" b="0" i="0" dirty="0">
                <a:solidFill>
                  <a:srgbClr val="000000"/>
                </a:solidFill>
                <a:effectLst/>
                <a:latin typeface="Tahoma" panose="020B0604030504040204" pitchFamily="34" charset="0"/>
              </a:rPr>
              <a:t>These events are a warning to those who, in the name of political realism, wish to banish law and morality from the political arena.</a:t>
            </a:r>
          </a:p>
          <a:p>
            <a:r>
              <a:rPr lang="en-US" b="0" i="0" dirty="0">
                <a:solidFill>
                  <a:srgbClr val="000000"/>
                </a:solidFill>
                <a:effectLst/>
                <a:latin typeface="Tahoma" panose="020B0604030504040204" pitchFamily="34" charset="0"/>
              </a:rPr>
              <a:t>Undoubtedly, the struggle which led to the changes of 1989 called for clarity, moderation, suffering and sacrifice.</a:t>
            </a:r>
          </a:p>
          <a:p>
            <a:r>
              <a:rPr lang="en-US" b="0" i="0" dirty="0">
                <a:solidFill>
                  <a:srgbClr val="000000"/>
                </a:solidFill>
                <a:effectLst/>
                <a:latin typeface="Tahoma" panose="020B0604030504040204" pitchFamily="34" charset="0"/>
              </a:rPr>
              <a:t>In a certain sense, it was a struggle born of prayer, and it would have been unthinkable without immense trust in God, the Lord of history, who carries the human heart in his hands.</a:t>
            </a:r>
          </a:p>
          <a:p>
            <a:r>
              <a:rPr lang="en-US" b="0" i="0" dirty="0">
                <a:solidFill>
                  <a:srgbClr val="000000"/>
                </a:solidFill>
                <a:effectLst/>
                <a:latin typeface="Tahoma" panose="020B0604030504040204" pitchFamily="34" charset="0"/>
              </a:rPr>
              <a:t>It is by uniting his own sufferings for the sake of truth and freedom to the sufferings of Christ on the Cross that man is able to accomplish the miracle of peace and is in a position to discern the often narrow path between the cowardice which gives in to evil and the violence which, under the illusion of fighting evil, only makes it worse.</a:t>
            </a:r>
            <a:endParaRPr lang="en-US" dirty="0"/>
          </a:p>
        </p:txBody>
      </p:sp>
    </p:spTree>
    <p:extLst>
      <p:ext uri="{BB962C8B-B14F-4D97-AF65-F5344CB8AC3E}">
        <p14:creationId xmlns:p14="http://schemas.microsoft.com/office/powerpoint/2010/main" val="3617430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6A781-AFF2-485F-91E2-BA74D951B7FC}"/>
              </a:ext>
            </a:extLst>
          </p:cNvPr>
          <p:cNvSpPr>
            <a:spLocks noGrp="1"/>
          </p:cNvSpPr>
          <p:nvPr>
            <p:ph type="title"/>
          </p:nvPr>
        </p:nvSpPr>
        <p:spPr/>
        <p:txBody>
          <a:bodyPr/>
          <a:lstStyle/>
          <a:p>
            <a:r>
              <a:rPr lang="en-US" dirty="0"/>
              <a:t>How socialism fell: freedom must not be suppressed, or even reduced arbitrarily</a:t>
            </a:r>
          </a:p>
        </p:txBody>
      </p:sp>
      <p:sp>
        <p:nvSpPr>
          <p:cNvPr id="3" name="Content Placeholder 2">
            <a:extLst>
              <a:ext uri="{FF2B5EF4-FFF2-40B4-BE49-F238E27FC236}">
                <a16:creationId xmlns:a16="http://schemas.microsoft.com/office/drawing/2014/main" id="{56A6AC6B-E2EA-4B53-B573-60314A49066A}"/>
              </a:ext>
            </a:extLst>
          </p:cNvPr>
          <p:cNvSpPr>
            <a:spLocks noGrp="1"/>
          </p:cNvSpPr>
          <p:nvPr>
            <p:ph idx="1"/>
          </p:nvPr>
        </p:nvSpPr>
        <p:spPr/>
        <p:txBody>
          <a:bodyPr>
            <a:normAutofit fontScale="92500" lnSpcReduction="10000"/>
          </a:bodyPr>
          <a:lstStyle/>
          <a:p>
            <a:r>
              <a:rPr lang="en-US" b="0" i="0" dirty="0">
                <a:solidFill>
                  <a:srgbClr val="000000"/>
                </a:solidFill>
                <a:effectLst/>
                <a:latin typeface="Tahoma" panose="020B0604030504040204" pitchFamily="34" charset="0"/>
              </a:rPr>
              <a:t>Nevertheless, it cannot be forgotten that the manner in which the individual exercises his freedom is conditioned in innumerable ways.</a:t>
            </a:r>
          </a:p>
          <a:p>
            <a:r>
              <a:rPr lang="en-US" b="0" i="0" dirty="0">
                <a:solidFill>
                  <a:srgbClr val="000000"/>
                </a:solidFill>
                <a:effectLst/>
                <a:latin typeface="Tahoma" panose="020B0604030504040204" pitchFamily="34" charset="0"/>
              </a:rPr>
              <a:t>While these certainly have an influence on freedom, they do not determine it; they make the exercise of freedom more difficult or less difficult, but they cannot destroy it.</a:t>
            </a:r>
          </a:p>
          <a:p>
            <a:r>
              <a:rPr lang="en-US" b="0" i="0" dirty="0">
                <a:solidFill>
                  <a:srgbClr val="000000"/>
                </a:solidFill>
                <a:effectLst/>
                <a:latin typeface="Tahoma" panose="020B0604030504040204" pitchFamily="34" charset="0"/>
              </a:rPr>
              <a:t>Not only is it wrong from the ethical point of view to disregard human nature, which is made for freedom, but in practice it is impossible to do so.</a:t>
            </a:r>
          </a:p>
          <a:p>
            <a:r>
              <a:rPr lang="en-US" b="0" i="0" dirty="0">
                <a:solidFill>
                  <a:srgbClr val="000000"/>
                </a:solidFill>
                <a:effectLst/>
                <a:latin typeface="Tahoma" panose="020B0604030504040204" pitchFamily="34" charset="0"/>
              </a:rPr>
              <a:t>Where society is so organized as to reduce arbitrarily or even suppress the sphere in which freedom is legitimately exercised, the result is that the life of society becomes progressively disorganized and goes into decline.</a:t>
            </a:r>
            <a:endParaRPr lang="en-US" dirty="0"/>
          </a:p>
        </p:txBody>
      </p:sp>
    </p:spTree>
    <p:extLst>
      <p:ext uri="{BB962C8B-B14F-4D97-AF65-F5344CB8AC3E}">
        <p14:creationId xmlns:p14="http://schemas.microsoft.com/office/powerpoint/2010/main" val="1757871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EF2FF-FA25-40F2-B060-F9F1FECB2B3E}"/>
              </a:ext>
            </a:extLst>
          </p:cNvPr>
          <p:cNvSpPr>
            <a:spLocks noGrp="1"/>
          </p:cNvSpPr>
          <p:nvPr>
            <p:ph type="title"/>
          </p:nvPr>
        </p:nvSpPr>
        <p:spPr/>
        <p:txBody>
          <a:bodyPr/>
          <a:lstStyle/>
          <a:p>
            <a:r>
              <a:rPr lang="en-US" dirty="0"/>
              <a:t>How socialism fell: violent suppression of self-interest cannot succeed and is corrupting</a:t>
            </a:r>
          </a:p>
        </p:txBody>
      </p:sp>
      <p:sp>
        <p:nvSpPr>
          <p:cNvPr id="3" name="Content Placeholder 2">
            <a:extLst>
              <a:ext uri="{FF2B5EF4-FFF2-40B4-BE49-F238E27FC236}">
                <a16:creationId xmlns:a16="http://schemas.microsoft.com/office/drawing/2014/main" id="{B7101C09-83CB-4EC5-87A3-745D28AFD0F7}"/>
              </a:ext>
            </a:extLst>
          </p:cNvPr>
          <p:cNvSpPr>
            <a:spLocks noGrp="1"/>
          </p:cNvSpPr>
          <p:nvPr>
            <p:ph idx="1"/>
          </p:nvPr>
        </p:nvSpPr>
        <p:spPr/>
        <p:txBody>
          <a:bodyPr>
            <a:normAutofit fontScale="55000" lnSpcReduction="20000"/>
          </a:bodyPr>
          <a:lstStyle/>
          <a:p>
            <a:r>
              <a:rPr lang="en-US" b="0" i="0" dirty="0">
                <a:solidFill>
                  <a:srgbClr val="000000"/>
                </a:solidFill>
                <a:effectLst/>
                <a:latin typeface="Tahoma" panose="020B0604030504040204" pitchFamily="34" charset="0"/>
              </a:rPr>
              <a:t>Moreover, man, who was created for freedom, bears within himself the wound of original sin, which constantly draws him towards evil and puts him in need of redemption.</a:t>
            </a:r>
          </a:p>
          <a:p>
            <a:r>
              <a:rPr lang="en-US" b="0" i="0" dirty="0">
                <a:solidFill>
                  <a:srgbClr val="000000"/>
                </a:solidFill>
                <a:effectLst/>
                <a:latin typeface="Tahoma" panose="020B0604030504040204" pitchFamily="34" charset="0"/>
              </a:rPr>
              <a:t>Not only is </a:t>
            </a:r>
            <a:r>
              <a:rPr lang="en-US" b="0" i="1" dirty="0">
                <a:solidFill>
                  <a:srgbClr val="000000"/>
                </a:solidFill>
                <a:effectLst/>
                <a:latin typeface="Tahoma" panose="020B0604030504040204" pitchFamily="34" charset="0"/>
              </a:rPr>
              <a:t>this doctrine an integral part of Christian revelation; </a:t>
            </a:r>
            <a:r>
              <a:rPr lang="en-US" b="0" i="0" dirty="0">
                <a:solidFill>
                  <a:srgbClr val="000000"/>
                </a:solidFill>
                <a:effectLst/>
                <a:latin typeface="Tahoma" panose="020B0604030504040204" pitchFamily="34" charset="0"/>
              </a:rPr>
              <a:t>it also has great hermeneutical value insofar as it helps one to understand human reality.</a:t>
            </a:r>
          </a:p>
          <a:p>
            <a:r>
              <a:rPr lang="en-US" b="0" i="0" dirty="0">
                <a:solidFill>
                  <a:srgbClr val="000000"/>
                </a:solidFill>
                <a:effectLst/>
                <a:latin typeface="Tahoma" panose="020B0604030504040204" pitchFamily="34" charset="0"/>
              </a:rPr>
              <a:t>Man tends towards good, but he is also capable of evil. </a:t>
            </a:r>
          </a:p>
          <a:p>
            <a:r>
              <a:rPr lang="en-US" b="0" i="0" dirty="0">
                <a:solidFill>
                  <a:srgbClr val="000000"/>
                </a:solidFill>
                <a:effectLst/>
                <a:latin typeface="Tahoma" panose="020B0604030504040204" pitchFamily="34" charset="0"/>
              </a:rPr>
              <a:t>He can transcend his immediate interest and still remain bound to it. </a:t>
            </a:r>
          </a:p>
          <a:p>
            <a:r>
              <a:rPr lang="en-US" dirty="0">
                <a:solidFill>
                  <a:srgbClr val="000000"/>
                </a:solidFill>
                <a:latin typeface="Tahoma" panose="020B0604030504040204" pitchFamily="34" charset="0"/>
              </a:rPr>
              <a:t>T</a:t>
            </a:r>
            <a:r>
              <a:rPr lang="en-US" b="0" i="0" dirty="0">
                <a:solidFill>
                  <a:srgbClr val="000000"/>
                </a:solidFill>
                <a:effectLst/>
                <a:latin typeface="Tahoma" panose="020B0604030504040204" pitchFamily="34" charset="0"/>
              </a:rPr>
              <a:t>he social order will be all the more stable, the more it takes this fact into account and does not place in opposition personal interest and the interests of society as a whole, but rather seeks ways to bring them into fruitful harmony.</a:t>
            </a:r>
          </a:p>
          <a:p>
            <a:r>
              <a:rPr lang="en-US" b="0" i="0" dirty="0">
                <a:solidFill>
                  <a:srgbClr val="000000"/>
                </a:solidFill>
                <a:effectLst/>
                <a:latin typeface="Tahoma" panose="020B0604030504040204" pitchFamily="34" charset="0"/>
              </a:rPr>
              <a:t>In fact, where self-interest is violently suppressed, it is replaced by a burdensome system of bureaucratic control which dries up the wellsprings of initiative and creativity.</a:t>
            </a:r>
          </a:p>
          <a:p>
            <a:r>
              <a:rPr lang="en-US" b="0" i="0" dirty="0">
                <a:solidFill>
                  <a:srgbClr val="000000"/>
                </a:solidFill>
                <a:effectLst/>
                <a:latin typeface="Tahoma" panose="020B0604030504040204" pitchFamily="34" charset="0"/>
              </a:rPr>
              <a:t>When people think they possess the secret of a perfect social organization which makes evil impossible, they also think that they can use any means, including violence and deceit, in order to bring that organization into being. Politics then becomes a "secular religion" which operates under the illusion of creating paradise in this world.</a:t>
            </a:r>
          </a:p>
          <a:p>
            <a:r>
              <a:rPr lang="en-US" b="0" i="0" dirty="0">
                <a:solidFill>
                  <a:srgbClr val="000000"/>
                </a:solidFill>
                <a:effectLst/>
                <a:latin typeface="Tahoma" panose="020B0604030504040204" pitchFamily="34" charset="0"/>
              </a:rPr>
              <a:t>But no political society — which possesses its own autonomy and laws</a:t>
            </a:r>
            <a:r>
              <a:rPr lang="en-US" b="0" i="0" baseline="30000" dirty="0">
                <a:solidFill>
                  <a:srgbClr val="663300"/>
                </a:solidFill>
                <a:effectLst/>
                <a:latin typeface="Verdana" panose="020B0604030504040204" pitchFamily="34" charset="0"/>
                <a:hlinkClick r:id="rId2"/>
              </a:rPr>
              <a:t>55</a:t>
            </a:r>
            <a:r>
              <a:rPr lang="en-US" b="0" i="0" dirty="0">
                <a:solidFill>
                  <a:srgbClr val="000000"/>
                </a:solidFill>
                <a:effectLst/>
                <a:latin typeface="Tahoma" panose="020B0604030504040204" pitchFamily="34" charset="0"/>
              </a:rPr>
              <a:t> — can ever be confused with the Kingdom of God. The Gospel parable of the weeds among the wheat (cf. Mt 13:24-30; 36-43) teaches that it is for God alone to separate the subjects of the Kingdom from the subjects of the Evil One, and that this judgment will take place at the end of time.</a:t>
            </a:r>
          </a:p>
          <a:p>
            <a:r>
              <a:rPr lang="en-US" b="0" i="0" dirty="0">
                <a:solidFill>
                  <a:srgbClr val="000000"/>
                </a:solidFill>
                <a:effectLst/>
                <a:latin typeface="Tahoma" panose="020B0604030504040204" pitchFamily="34" charset="0"/>
              </a:rPr>
              <a:t>By presuming to anticipate judgment here and now, man puts himself in the place of God and sets himself against the patience of God.</a:t>
            </a:r>
            <a:endParaRPr lang="en-US" dirty="0"/>
          </a:p>
        </p:txBody>
      </p:sp>
    </p:spTree>
    <p:extLst>
      <p:ext uri="{BB962C8B-B14F-4D97-AF65-F5344CB8AC3E}">
        <p14:creationId xmlns:p14="http://schemas.microsoft.com/office/powerpoint/2010/main" val="3569963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53EB6-4A23-464C-A7A1-03F0E6AB3278}"/>
              </a:ext>
            </a:extLst>
          </p:cNvPr>
          <p:cNvSpPr>
            <a:spLocks noGrp="1"/>
          </p:cNvSpPr>
          <p:nvPr>
            <p:ph type="title"/>
          </p:nvPr>
        </p:nvSpPr>
        <p:spPr/>
        <p:txBody>
          <a:bodyPr/>
          <a:lstStyle/>
          <a:p>
            <a:r>
              <a:rPr lang="en-US" dirty="0"/>
              <a:t>Force must not dominate reason!</a:t>
            </a:r>
          </a:p>
        </p:txBody>
      </p:sp>
      <p:sp>
        <p:nvSpPr>
          <p:cNvPr id="3" name="Content Placeholder 2">
            <a:extLst>
              <a:ext uri="{FF2B5EF4-FFF2-40B4-BE49-F238E27FC236}">
                <a16:creationId xmlns:a16="http://schemas.microsoft.com/office/drawing/2014/main" id="{8598D131-4012-4061-929B-A7A77174C6C7}"/>
              </a:ext>
            </a:extLst>
          </p:cNvPr>
          <p:cNvSpPr>
            <a:spLocks noGrp="1"/>
          </p:cNvSpPr>
          <p:nvPr>
            <p:ph idx="1"/>
          </p:nvPr>
        </p:nvSpPr>
        <p:spPr/>
        <p:txBody>
          <a:bodyPr>
            <a:normAutofit fontScale="70000" lnSpcReduction="20000"/>
          </a:bodyPr>
          <a:lstStyle/>
          <a:p>
            <a:pPr algn="l"/>
            <a:r>
              <a:rPr lang="en-US" b="0" i="0" dirty="0">
                <a:solidFill>
                  <a:srgbClr val="000000"/>
                </a:solidFill>
                <a:effectLst/>
                <a:latin typeface="Tahoma" panose="020B0604030504040204" pitchFamily="34" charset="0"/>
              </a:rPr>
              <a:t>29. Finally, development must not be understood solely in economic terms, but in a way that is fully human.</a:t>
            </a:r>
            <a:endParaRPr lang="en-US" b="0" i="0" baseline="30000" dirty="0">
              <a:solidFill>
                <a:srgbClr val="663300"/>
              </a:solidFill>
              <a:effectLst/>
              <a:latin typeface="Verdana" panose="020B0604030504040204" pitchFamily="34" charset="0"/>
            </a:endParaRPr>
          </a:p>
          <a:p>
            <a:pPr algn="l"/>
            <a:r>
              <a:rPr lang="en-US" b="0" i="0" dirty="0">
                <a:solidFill>
                  <a:srgbClr val="000000"/>
                </a:solidFill>
                <a:effectLst/>
                <a:latin typeface="Tahoma" panose="020B0604030504040204" pitchFamily="34" charset="0"/>
              </a:rPr>
              <a:t>It is not only a question of raising all peoples to the level currently enjoyed by the richest countries, but rather of building up a more decent life through united </a:t>
            </a:r>
            <a:r>
              <a:rPr lang="en-US" b="0" i="0" dirty="0" err="1">
                <a:solidFill>
                  <a:srgbClr val="000000"/>
                </a:solidFill>
                <a:effectLst/>
                <a:latin typeface="Tahoma" panose="020B0604030504040204" pitchFamily="34" charset="0"/>
              </a:rPr>
              <a:t>labour</a:t>
            </a:r>
            <a:r>
              <a:rPr lang="en-US" b="0" i="0" dirty="0">
                <a:solidFill>
                  <a:srgbClr val="000000"/>
                </a:solidFill>
                <a:effectLst/>
                <a:latin typeface="Tahoma" panose="020B0604030504040204" pitchFamily="34" charset="0"/>
              </a:rPr>
              <a:t>, of concretely enhancing every individual's dignity and creativity, as well as his capacity to respond to his personal vocation, and thus to God's call.</a:t>
            </a:r>
          </a:p>
          <a:p>
            <a:pPr algn="l"/>
            <a:r>
              <a:rPr lang="en-US" b="0" i="0" dirty="0">
                <a:solidFill>
                  <a:srgbClr val="000000"/>
                </a:solidFill>
                <a:effectLst/>
                <a:latin typeface="Tahoma" panose="020B0604030504040204" pitchFamily="34" charset="0"/>
              </a:rPr>
              <a:t>The apex of development is the exercise of the right and duty to seek God, to know him and to live in accordance with that knowledge.</a:t>
            </a:r>
            <a:endParaRPr lang="en-US" b="0" i="0" baseline="30000" dirty="0">
              <a:solidFill>
                <a:srgbClr val="663300"/>
              </a:solidFill>
              <a:effectLst/>
              <a:latin typeface="Verdana" panose="020B0604030504040204" pitchFamily="34" charset="0"/>
            </a:endParaRPr>
          </a:p>
          <a:p>
            <a:pPr algn="l"/>
            <a:r>
              <a:rPr lang="en-US" b="0" i="0" dirty="0">
                <a:solidFill>
                  <a:srgbClr val="000000"/>
                </a:solidFill>
                <a:effectLst/>
                <a:latin typeface="Tahoma" panose="020B0604030504040204" pitchFamily="34" charset="0"/>
              </a:rPr>
              <a:t>In the totalitarian and authoritarian regimes, the principle that force predominates over reason was carried to the extreme.</a:t>
            </a:r>
          </a:p>
          <a:p>
            <a:pPr algn="l"/>
            <a:r>
              <a:rPr lang="en-US" b="0" i="0" dirty="0">
                <a:solidFill>
                  <a:srgbClr val="000000"/>
                </a:solidFill>
                <a:effectLst/>
                <a:latin typeface="Tahoma" panose="020B0604030504040204" pitchFamily="34" charset="0"/>
              </a:rPr>
              <a:t>Man was compelled to submit to a conception of reality imposed on him by coercion, and not reached by virtue of his own reason and the exercise of his own freedom.</a:t>
            </a:r>
          </a:p>
          <a:p>
            <a:pPr algn="l"/>
            <a:r>
              <a:rPr lang="en-US" b="0" i="0" dirty="0">
                <a:solidFill>
                  <a:srgbClr val="000000"/>
                </a:solidFill>
                <a:effectLst/>
                <a:latin typeface="Tahoma" panose="020B0604030504040204" pitchFamily="34" charset="0"/>
              </a:rPr>
              <a:t>This principle must be overturned and total recognition must be given to </a:t>
            </a:r>
            <a:r>
              <a:rPr lang="en-US" b="0" i="1" dirty="0">
                <a:solidFill>
                  <a:srgbClr val="000000"/>
                </a:solidFill>
                <a:effectLst/>
                <a:latin typeface="Tahoma" panose="020B0604030504040204" pitchFamily="34" charset="0"/>
              </a:rPr>
              <a:t>the rights of the human conscience, </a:t>
            </a:r>
            <a:r>
              <a:rPr lang="en-US" b="0" i="0" dirty="0">
                <a:solidFill>
                  <a:srgbClr val="000000"/>
                </a:solidFill>
                <a:effectLst/>
                <a:latin typeface="Tahoma" panose="020B0604030504040204" pitchFamily="34" charset="0"/>
              </a:rPr>
              <a:t>which is bound only to the truth, both natural and revealed. The recognition of these rights represents the primary foundation of every authentically free political order.</a:t>
            </a:r>
            <a:endParaRPr lang="en-US" dirty="0"/>
          </a:p>
        </p:txBody>
      </p:sp>
    </p:spTree>
    <p:extLst>
      <p:ext uri="{BB962C8B-B14F-4D97-AF65-F5344CB8AC3E}">
        <p14:creationId xmlns:p14="http://schemas.microsoft.com/office/powerpoint/2010/main" val="19846964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53EB6-4A23-464C-A7A1-03F0E6AB3278}"/>
              </a:ext>
            </a:extLst>
          </p:cNvPr>
          <p:cNvSpPr>
            <a:spLocks noGrp="1"/>
          </p:cNvSpPr>
          <p:nvPr>
            <p:ph type="title"/>
          </p:nvPr>
        </p:nvSpPr>
        <p:spPr/>
        <p:txBody>
          <a:bodyPr/>
          <a:lstStyle/>
          <a:p>
            <a:r>
              <a:rPr lang="en-US" dirty="0"/>
              <a:t>Force must not dominate reason!</a:t>
            </a:r>
          </a:p>
        </p:txBody>
      </p:sp>
      <p:sp>
        <p:nvSpPr>
          <p:cNvPr id="3" name="Content Placeholder 2">
            <a:extLst>
              <a:ext uri="{FF2B5EF4-FFF2-40B4-BE49-F238E27FC236}">
                <a16:creationId xmlns:a16="http://schemas.microsoft.com/office/drawing/2014/main" id="{8598D131-4012-4061-929B-A7A77174C6C7}"/>
              </a:ext>
            </a:extLst>
          </p:cNvPr>
          <p:cNvSpPr>
            <a:spLocks noGrp="1"/>
          </p:cNvSpPr>
          <p:nvPr>
            <p:ph idx="1"/>
          </p:nvPr>
        </p:nvSpPr>
        <p:spPr/>
        <p:txBody>
          <a:bodyPr>
            <a:normAutofit fontScale="70000" lnSpcReduction="20000"/>
          </a:bodyPr>
          <a:lstStyle/>
          <a:p>
            <a:pPr algn="l"/>
            <a:r>
              <a:rPr lang="en-US" b="0" i="0" dirty="0">
                <a:solidFill>
                  <a:srgbClr val="000000"/>
                </a:solidFill>
                <a:effectLst/>
                <a:latin typeface="Tahoma" panose="020B0604030504040204" pitchFamily="34" charset="0"/>
              </a:rPr>
              <a:t>It is important to reaffirm this latter principle for several reasons:</a:t>
            </a:r>
          </a:p>
          <a:p>
            <a:pPr algn="l"/>
            <a:r>
              <a:rPr lang="en-US" b="0" i="1" dirty="0">
                <a:solidFill>
                  <a:srgbClr val="000000"/>
                </a:solidFill>
                <a:effectLst/>
                <a:latin typeface="Tahoma" panose="020B0604030504040204" pitchFamily="34" charset="0"/>
              </a:rPr>
              <a:t>a</a:t>
            </a:r>
            <a:r>
              <a:rPr lang="en-US" b="0" i="0" dirty="0">
                <a:solidFill>
                  <a:srgbClr val="000000"/>
                </a:solidFill>
                <a:effectLst/>
                <a:latin typeface="Tahoma" panose="020B0604030504040204" pitchFamily="34" charset="0"/>
              </a:rPr>
              <a:t>) because the old forms of totalitarianism and authoritarianism are not yet completely vanquished; indeed there is a risk that they will regain their strength. This demands renewed efforts of cooperation and solidarity between all countries;</a:t>
            </a:r>
          </a:p>
          <a:p>
            <a:pPr algn="l"/>
            <a:r>
              <a:rPr lang="en-US" b="0" i="1" dirty="0">
                <a:solidFill>
                  <a:srgbClr val="000000"/>
                </a:solidFill>
                <a:effectLst/>
                <a:latin typeface="Tahoma" panose="020B0604030504040204" pitchFamily="34" charset="0"/>
              </a:rPr>
              <a:t>b</a:t>
            </a:r>
            <a:r>
              <a:rPr lang="en-US" b="0" i="0" dirty="0">
                <a:solidFill>
                  <a:srgbClr val="000000"/>
                </a:solidFill>
                <a:effectLst/>
                <a:latin typeface="Tahoma" panose="020B0604030504040204" pitchFamily="34" charset="0"/>
              </a:rPr>
              <a:t>) because in the developed countries there is sometimes an excessive promotion of purely utilitarian values, with an appeal to the appetites and inclinations towards immediate gratification, making it difficult to recognize and respect the hierarchy of the true values of human existence;</a:t>
            </a:r>
          </a:p>
          <a:p>
            <a:pPr algn="l"/>
            <a:r>
              <a:rPr lang="en-US" b="0" i="1" dirty="0">
                <a:solidFill>
                  <a:srgbClr val="000000"/>
                </a:solidFill>
                <a:effectLst/>
                <a:latin typeface="Tahoma" panose="020B0604030504040204" pitchFamily="34" charset="0"/>
              </a:rPr>
              <a:t>c</a:t>
            </a:r>
            <a:r>
              <a:rPr lang="en-US" b="0" i="0" dirty="0">
                <a:solidFill>
                  <a:srgbClr val="000000"/>
                </a:solidFill>
                <a:effectLst/>
                <a:latin typeface="Tahoma" panose="020B0604030504040204" pitchFamily="34" charset="0"/>
              </a:rPr>
              <a:t>) because in some countries new forms of religious fundamentalism are emerging which covertly, or even openly, deny to citizens of faiths other than that of the majority the full exercise of their civil and religious rights, preventing them from taking part in the cultural process, and restricting both the Church's right to preach the Gospel and the rights of those who hear this preaching to accept it and to be converted to Christ. No authentic progress is possible without respect for the natural and fundamental right to know the truth and live according to that truth. The exercise and development of this right includes the right to discover and freely to accept Jesus Christ, who is man's true good.</a:t>
            </a:r>
          </a:p>
          <a:p>
            <a:endParaRPr lang="en-US" dirty="0"/>
          </a:p>
        </p:txBody>
      </p:sp>
    </p:spTree>
    <p:extLst>
      <p:ext uri="{BB962C8B-B14F-4D97-AF65-F5344CB8AC3E}">
        <p14:creationId xmlns:p14="http://schemas.microsoft.com/office/powerpoint/2010/main" val="5811955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3029</TotalTime>
  <Words>5626</Words>
  <Application>Microsoft Office PowerPoint</Application>
  <PresentationFormat>Widescreen</PresentationFormat>
  <Paragraphs>206</Paragraphs>
  <Slides>39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Arial</vt:lpstr>
      <vt:lpstr>Calibri</vt:lpstr>
      <vt:lpstr>Calibri Light</vt:lpstr>
      <vt:lpstr>Tahoma</vt:lpstr>
      <vt:lpstr>Verdana</vt:lpstr>
      <vt:lpstr>Office Theme</vt:lpstr>
      <vt:lpstr>Economy, Divine and Human</vt:lpstr>
      <vt:lpstr>Outline</vt:lpstr>
      <vt:lpstr>Philosophical Errors of Socialism</vt:lpstr>
      <vt:lpstr>Socialism  economic inefficiency &amp; cultural degradation</vt:lpstr>
      <vt:lpstr>How socialism fell: fruit of prayer</vt:lpstr>
      <vt:lpstr>How socialism fell: freedom must not be suppressed, or even reduced arbitrarily</vt:lpstr>
      <vt:lpstr>How socialism fell: violent suppression of self-interest cannot succeed and is corrupting</vt:lpstr>
      <vt:lpstr>Force must not dominate reason!</vt:lpstr>
      <vt:lpstr>Force must not dominate reason!</vt:lpstr>
      <vt:lpstr>The Defeat of Classical Socialism</vt:lpstr>
      <vt:lpstr>Work &gt; land; work depends on knowledge and relationships</vt:lpstr>
      <vt:lpstr>Economic growth depends on knowledge</vt:lpstr>
      <vt:lpstr>Knowledge and community are linked!</vt:lpstr>
      <vt:lpstr>This is fertile ground for the development of virtue</vt:lpstr>
      <vt:lpstr>Rights and duties of Freedom </vt:lpstr>
      <vt:lpstr>Problems in a world where relationships and knowledge are preeminent: marginalization</vt:lpstr>
      <vt:lpstr>Problems in a world where relationships and knowledge are preeminent: marginalization</vt:lpstr>
      <vt:lpstr>Duties in a world where relationships and knowledge are preeminent</vt:lpstr>
      <vt:lpstr>Knowledge, Virtue, and Marginalized people</vt:lpstr>
      <vt:lpstr>Is Economic Freedom Enough?</vt:lpstr>
      <vt:lpstr>Is Economic Freedom Enough?</vt:lpstr>
      <vt:lpstr>Drugs and Pornography</vt:lpstr>
      <vt:lpstr>Being &gt; Having; What augments being?</vt:lpstr>
      <vt:lpstr>Philosophical Errors =&gt; Ecological Problems</vt:lpstr>
      <vt:lpstr>Philosophical Errors =&gt; Ecological Problems</vt:lpstr>
      <vt:lpstr>Human Environment</vt:lpstr>
      <vt:lpstr>Human Environment</vt:lpstr>
      <vt:lpstr>Human Freedom &gt; Economic Freedom</vt:lpstr>
      <vt:lpstr>Need for Common Goods!</vt:lpstr>
      <vt:lpstr>Need for Common Goods!</vt:lpstr>
      <vt:lpstr>Alienation comes from Absence of Common Goods!!!</vt:lpstr>
      <vt:lpstr>Alienation comes from Absence of Common Goods!!!</vt:lpstr>
      <vt:lpstr>Alienation comes from Absence of Common Goods!!!</vt:lpstr>
      <vt:lpstr>Implications for Private Property</vt:lpstr>
      <vt:lpstr>Implications for Private Property</vt:lpstr>
      <vt:lpstr>Consumerism, Alienation, and the three necessary societies</vt:lpstr>
      <vt:lpstr>One Order</vt:lpstr>
      <vt:lpstr>One Order</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Economy, Divine and Human</dc:title>
  <dc:creator>Kirk Doran</dc:creator>
  <cp:lastModifiedBy>Kirk Doran</cp:lastModifiedBy>
  <cp:revision>144</cp:revision>
  <dcterms:created xsi:type="dcterms:W3CDTF">2023-12-01T20:52:42Z</dcterms:created>
  <dcterms:modified xsi:type="dcterms:W3CDTF">2023-12-04T15:29:07Z</dcterms:modified>
</cp:coreProperties>
</file>