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70" r:id="rId6"/>
    <p:sldId id="277" r:id="rId7"/>
    <p:sldId id="262" r:id="rId8"/>
    <p:sldId id="275" r:id="rId9"/>
    <p:sldId id="276" r:id="rId10"/>
    <p:sldId id="259" r:id="rId11"/>
    <p:sldId id="268" r:id="rId12"/>
    <p:sldId id="260" r:id="rId13"/>
    <p:sldId id="261" r:id="rId14"/>
    <p:sldId id="263" r:id="rId15"/>
    <p:sldId id="264" r:id="rId16"/>
    <p:sldId id="265" r:id="rId17"/>
    <p:sldId id="266" r:id="rId18"/>
    <p:sldId id="269" r:id="rId19"/>
    <p:sldId id="271" r:id="rId20"/>
    <p:sldId id="273" r:id="rId21"/>
    <p:sldId id="274" r:id="rId22"/>
    <p:sldId id="27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doran\Downloads\world%20economic%20output%20growth.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doran\Downloads\world_trade_growth.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doran\Downloads\world_trade_growth.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Sheet1!$I$1:$I$21</c:f>
              <c:numCache>
                <c:formatCode>General</c:formatCode>
                <c:ptCount val="21"/>
                <c:pt idx="0">
                  <c:v>1700</c:v>
                </c:pt>
                <c:pt idx="1">
                  <c:v>1750</c:v>
                </c:pt>
                <c:pt idx="2">
                  <c:v>1800</c:v>
                </c:pt>
                <c:pt idx="3">
                  <c:v>1850</c:v>
                </c:pt>
                <c:pt idx="4">
                  <c:v>1875</c:v>
                </c:pt>
                <c:pt idx="5">
                  <c:v>1900</c:v>
                </c:pt>
                <c:pt idx="6">
                  <c:v>1920</c:v>
                </c:pt>
                <c:pt idx="7">
                  <c:v>1925</c:v>
                </c:pt>
                <c:pt idx="8">
                  <c:v>1930</c:v>
                </c:pt>
                <c:pt idx="9">
                  <c:v>1940</c:v>
                </c:pt>
                <c:pt idx="10">
                  <c:v>1950</c:v>
                </c:pt>
                <c:pt idx="11">
                  <c:v>1955</c:v>
                </c:pt>
                <c:pt idx="12">
                  <c:v>1960</c:v>
                </c:pt>
                <c:pt idx="13">
                  <c:v>1965</c:v>
                </c:pt>
                <c:pt idx="14">
                  <c:v>1970</c:v>
                </c:pt>
                <c:pt idx="15">
                  <c:v>1975</c:v>
                </c:pt>
                <c:pt idx="16">
                  <c:v>1980</c:v>
                </c:pt>
                <c:pt idx="17">
                  <c:v>1985</c:v>
                </c:pt>
                <c:pt idx="18">
                  <c:v>1990</c:v>
                </c:pt>
                <c:pt idx="19">
                  <c:v>1995</c:v>
                </c:pt>
                <c:pt idx="20">
                  <c:v>2000</c:v>
                </c:pt>
              </c:numCache>
            </c:numRef>
          </c:xVal>
          <c:yVal>
            <c:numRef>
              <c:f>Sheet1!$J$1:$J$21</c:f>
              <c:numCache>
                <c:formatCode>0.00%</c:formatCode>
                <c:ptCount val="21"/>
                <c:pt idx="0">
                  <c:v>4.0000000000000001E-3</c:v>
                </c:pt>
                <c:pt idx="1">
                  <c:v>5.1000000000000004E-3</c:v>
                </c:pt>
                <c:pt idx="2">
                  <c:v>6.1999999999999998E-3</c:v>
                </c:pt>
                <c:pt idx="3">
                  <c:v>1.4500000000000001E-2</c:v>
                </c:pt>
                <c:pt idx="4">
                  <c:v>1.84E-2</c:v>
                </c:pt>
                <c:pt idx="5">
                  <c:v>2.69E-2</c:v>
                </c:pt>
                <c:pt idx="6">
                  <c:v>2.29E-2</c:v>
                </c:pt>
                <c:pt idx="7">
                  <c:v>3.9399999999999998E-2</c:v>
                </c:pt>
                <c:pt idx="8">
                  <c:v>1.4E-2</c:v>
                </c:pt>
                <c:pt idx="9">
                  <c:v>2.9100000000000001E-2</c:v>
                </c:pt>
                <c:pt idx="10">
                  <c:v>3.1199999999999999E-2</c:v>
                </c:pt>
                <c:pt idx="11">
                  <c:v>5.8799999999999998E-2</c:v>
                </c:pt>
                <c:pt idx="12">
                  <c:v>4.7699999999999999E-2</c:v>
                </c:pt>
                <c:pt idx="13">
                  <c:v>5.8900000000000001E-2</c:v>
                </c:pt>
                <c:pt idx="14">
                  <c:v>5.8700000000000002E-2</c:v>
                </c:pt>
                <c:pt idx="15">
                  <c:v>4.53E-2</c:v>
                </c:pt>
                <c:pt idx="16">
                  <c:v>4.4299999999999999E-2</c:v>
                </c:pt>
                <c:pt idx="17">
                  <c:v>3.6200000000000003E-2</c:v>
                </c:pt>
                <c:pt idx="18">
                  <c:v>4.1399999999999999E-2</c:v>
                </c:pt>
                <c:pt idx="19">
                  <c:v>4.0899999999999999E-2</c:v>
                </c:pt>
                <c:pt idx="20">
                  <c:v>4.0399999999999998E-2</c:v>
                </c:pt>
              </c:numCache>
            </c:numRef>
          </c:yVal>
          <c:smooth val="0"/>
          <c:extLst>
            <c:ext xmlns:c16="http://schemas.microsoft.com/office/drawing/2014/chart" uri="{C3380CC4-5D6E-409C-BE32-E72D297353CC}">
              <c16:uniqueId val="{00000000-7395-44F3-882B-B993308CD64E}"/>
            </c:ext>
          </c:extLst>
        </c:ser>
        <c:dLbls>
          <c:showLegendKey val="0"/>
          <c:showVal val="0"/>
          <c:showCatName val="0"/>
          <c:showSerName val="0"/>
          <c:showPercent val="0"/>
          <c:showBubbleSize val="0"/>
        </c:dLbls>
        <c:axId val="1309325375"/>
        <c:axId val="1309326207"/>
      </c:scatterChart>
      <c:valAx>
        <c:axId val="1309325375"/>
        <c:scaling>
          <c:orientation val="minMax"/>
          <c:max val="2000"/>
          <c:min val="17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09326207"/>
        <c:crosses val="autoZero"/>
        <c:crossBetween val="midCat"/>
      </c:valAx>
      <c:valAx>
        <c:axId val="13093262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dirty="0"/>
                  <a:t>Output Growth Rate (annual)</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09325375"/>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GB"/>
              <a:t>Evolution of world trade, 1950-2022</a:t>
            </a:r>
          </a:p>
          <a:p>
            <a:pPr>
              <a:defRPr/>
            </a:pPr>
            <a:r>
              <a:rPr lang="en-GB"/>
              <a:t>Volume index, 1950=100</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dLbls>
          <c:showLegendKey val="0"/>
          <c:showVal val="0"/>
          <c:showCatName val="0"/>
          <c:showSerName val="0"/>
          <c:showPercent val="0"/>
          <c:showBubbleSize val="0"/>
        </c:dLbls>
        <c:marker val="1"/>
        <c:smooth val="0"/>
        <c:axId val="1026170056"/>
        <c:axId val="1026180224"/>
      </c:lineChart>
      <c:catAx>
        <c:axId val="1026170056"/>
        <c:scaling>
          <c:orientation val="minMax"/>
        </c:scaling>
        <c:delete val="0"/>
        <c:axPos val="b"/>
        <c:numFmt formatCode="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026180224"/>
        <c:crosses val="autoZero"/>
        <c:auto val="0"/>
        <c:lblAlgn val="ctr"/>
        <c:lblOffset val="100"/>
        <c:tickLblSkip val="8"/>
        <c:noMultiLvlLbl val="1"/>
      </c:catAx>
      <c:valAx>
        <c:axId val="10261802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261700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baseline="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GB" dirty="0"/>
              <a:t>Evolution of world trade, 1950-20272</a:t>
            </a:r>
          </a:p>
          <a:p>
            <a:pPr>
              <a:defRPr/>
            </a:pPr>
            <a:r>
              <a:rPr lang="en-GB" dirty="0"/>
              <a:t>Volume index, 1950=100</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3"/>
          <c:order val="0"/>
          <c:tx>
            <c:strRef>
              <c:f>'Chart Volume'!$D$1</c:f>
              <c:strCache>
                <c:ptCount val="1"/>
                <c:pt idx="0">
                  <c:v>Volume (Total)</c:v>
                </c:pt>
              </c:strCache>
            </c:strRef>
          </c:tx>
          <c:spPr>
            <a:ln w="28575" cap="rnd">
              <a:solidFill>
                <a:schemeClr val="accent1"/>
              </a:solidFill>
              <a:round/>
            </a:ln>
            <a:effectLst/>
          </c:spPr>
          <c:marker>
            <c:symbol val="none"/>
          </c:marker>
          <c:cat>
            <c:numRef>
              <c:f>'Chart Volume'!$A$3:$A$75</c:f>
              <c:numCache>
                <c:formatCode>yyyy</c:formatCode>
                <c:ptCount val="73"/>
                <c:pt idx="0">
                  <c:v>18628</c:v>
                </c:pt>
                <c:pt idx="1">
                  <c:v>18629</c:v>
                </c:pt>
                <c:pt idx="2">
                  <c:v>18994</c:v>
                </c:pt>
                <c:pt idx="3">
                  <c:v>19360</c:v>
                </c:pt>
                <c:pt idx="4">
                  <c:v>19725</c:v>
                </c:pt>
                <c:pt idx="5">
                  <c:v>20090</c:v>
                </c:pt>
                <c:pt idx="6">
                  <c:v>20455</c:v>
                </c:pt>
                <c:pt idx="7">
                  <c:v>20821</c:v>
                </c:pt>
                <c:pt idx="8">
                  <c:v>21186</c:v>
                </c:pt>
                <c:pt idx="9">
                  <c:v>21551</c:v>
                </c:pt>
                <c:pt idx="10">
                  <c:v>21916</c:v>
                </c:pt>
                <c:pt idx="11">
                  <c:v>22282</c:v>
                </c:pt>
                <c:pt idx="12">
                  <c:v>22647</c:v>
                </c:pt>
                <c:pt idx="13">
                  <c:v>23012</c:v>
                </c:pt>
                <c:pt idx="14">
                  <c:v>23377</c:v>
                </c:pt>
                <c:pt idx="15">
                  <c:v>23743</c:v>
                </c:pt>
                <c:pt idx="16">
                  <c:v>24108</c:v>
                </c:pt>
                <c:pt idx="17">
                  <c:v>24473</c:v>
                </c:pt>
                <c:pt idx="18">
                  <c:v>24838</c:v>
                </c:pt>
                <c:pt idx="19">
                  <c:v>25204</c:v>
                </c:pt>
                <c:pt idx="20">
                  <c:v>25569</c:v>
                </c:pt>
                <c:pt idx="21">
                  <c:v>25934</c:v>
                </c:pt>
                <c:pt idx="22">
                  <c:v>26299</c:v>
                </c:pt>
                <c:pt idx="23">
                  <c:v>26665</c:v>
                </c:pt>
                <c:pt idx="24">
                  <c:v>27030</c:v>
                </c:pt>
                <c:pt idx="25">
                  <c:v>27395</c:v>
                </c:pt>
                <c:pt idx="26">
                  <c:v>27760</c:v>
                </c:pt>
                <c:pt idx="27">
                  <c:v>28126</c:v>
                </c:pt>
                <c:pt idx="28">
                  <c:v>28491</c:v>
                </c:pt>
                <c:pt idx="29">
                  <c:v>28856</c:v>
                </c:pt>
                <c:pt idx="30">
                  <c:v>29221</c:v>
                </c:pt>
                <c:pt idx="31">
                  <c:v>29587</c:v>
                </c:pt>
                <c:pt idx="32">
                  <c:v>29952</c:v>
                </c:pt>
                <c:pt idx="33">
                  <c:v>30317</c:v>
                </c:pt>
                <c:pt idx="34">
                  <c:v>30682</c:v>
                </c:pt>
                <c:pt idx="35">
                  <c:v>31048</c:v>
                </c:pt>
                <c:pt idx="36">
                  <c:v>31413</c:v>
                </c:pt>
                <c:pt idx="37">
                  <c:v>31778</c:v>
                </c:pt>
                <c:pt idx="38">
                  <c:v>32143</c:v>
                </c:pt>
                <c:pt idx="39">
                  <c:v>32509</c:v>
                </c:pt>
                <c:pt idx="40">
                  <c:v>32874</c:v>
                </c:pt>
                <c:pt idx="41">
                  <c:v>33239</c:v>
                </c:pt>
                <c:pt idx="42">
                  <c:v>33604</c:v>
                </c:pt>
                <c:pt idx="43">
                  <c:v>33970</c:v>
                </c:pt>
                <c:pt idx="44">
                  <c:v>34335</c:v>
                </c:pt>
                <c:pt idx="45">
                  <c:v>34700</c:v>
                </c:pt>
                <c:pt idx="46">
                  <c:v>35065</c:v>
                </c:pt>
                <c:pt idx="47">
                  <c:v>35431</c:v>
                </c:pt>
                <c:pt idx="48">
                  <c:v>35796</c:v>
                </c:pt>
                <c:pt idx="49">
                  <c:v>36161</c:v>
                </c:pt>
                <c:pt idx="50">
                  <c:v>36526</c:v>
                </c:pt>
                <c:pt idx="51">
                  <c:v>36892</c:v>
                </c:pt>
                <c:pt idx="52">
                  <c:v>37257</c:v>
                </c:pt>
                <c:pt idx="53">
                  <c:v>37622</c:v>
                </c:pt>
                <c:pt idx="54">
                  <c:v>37987</c:v>
                </c:pt>
                <c:pt idx="55">
                  <c:v>38353</c:v>
                </c:pt>
                <c:pt idx="56">
                  <c:v>38718</c:v>
                </c:pt>
                <c:pt idx="57">
                  <c:v>39083</c:v>
                </c:pt>
                <c:pt idx="58">
                  <c:v>39448</c:v>
                </c:pt>
                <c:pt idx="59">
                  <c:v>39814</c:v>
                </c:pt>
                <c:pt idx="60">
                  <c:v>40179</c:v>
                </c:pt>
                <c:pt idx="61">
                  <c:v>40544</c:v>
                </c:pt>
                <c:pt idx="62">
                  <c:v>40909</c:v>
                </c:pt>
                <c:pt idx="63">
                  <c:v>41275</c:v>
                </c:pt>
                <c:pt idx="64">
                  <c:v>41640</c:v>
                </c:pt>
                <c:pt idx="65">
                  <c:v>42005</c:v>
                </c:pt>
                <c:pt idx="66">
                  <c:v>42370</c:v>
                </c:pt>
                <c:pt idx="67">
                  <c:v>42736</c:v>
                </c:pt>
                <c:pt idx="68">
                  <c:v>43101</c:v>
                </c:pt>
                <c:pt idx="69">
                  <c:v>43466</c:v>
                </c:pt>
                <c:pt idx="70">
                  <c:v>43831</c:v>
                </c:pt>
                <c:pt idx="71">
                  <c:v>44198</c:v>
                </c:pt>
                <c:pt idx="72">
                  <c:v>44565</c:v>
                </c:pt>
              </c:numCache>
            </c:numRef>
          </c:cat>
          <c:val>
            <c:numRef>
              <c:f>'Chart Volume'!$D$3:$D$25</c:f>
              <c:numCache>
                <c:formatCode>0</c:formatCode>
                <c:ptCount val="23"/>
                <c:pt idx="0">
                  <c:v>100</c:v>
                </c:pt>
                <c:pt idx="1">
                  <c:v>109.52380952381</c:v>
                </c:pt>
                <c:pt idx="2">
                  <c:v>114.28571428571531</c:v>
                </c:pt>
                <c:pt idx="3">
                  <c:v>123.80952380952455</c:v>
                </c:pt>
                <c:pt idx="4">
                  <c:v>133.33333333333451</c:v>
                </c:pt>
                <c:pt idx="5">
                  <c:v>147.6190476190493</c:v>
                </c:pt>
                <c:pt idx="6">
                  <c:v>157.14285714285924</c:v>
                </c:pt>
                <c:pt idx="7">
                  <c:v>171.42857142857355</c:v>
                </c:pt>
                <c:pt idx="8">
                  <c:v>166.66666666666868</c:v>
                </c:pt>
                <c:pt idx="9">
                  <c:v>185.71428571428726</c:v>
                </c:pt>
                <c:pt idx="10">
                  <c:v>209.52380952381162</c:v>
                </c:pt>
                <c:pt idx="11">
                  <c:v>219.04761904762222</c:v>
                </c:pt>
                <c:pt idx="12">
                  <c:v>233.33333333333718</c:v>
                </c:pt>
                <c:pt idx="13">
                  <c:v>261.90476190476699</c:v>
                </c:pt>
                <c:pt idx="14">
                  <c:v>290.47619047619634</c:v>
                </c:pt>
                <c:pt idx="15">
                  <c:v>309.5238095238148</c:v>
                </c:pt>
                <c:pt idx="16">
                  <c:v>333.33333333333997</c:v>
                </c:pt>
                <c:pt idx="17">
                  <c:v>352.38095238096037</c:v>
                </c:pt>
                <c:pt idx="18">
                  <c:v>390.47619047619997</c:v>
                </c:pt>
                <c:pt idx="19">
                  <c:v>438.09523809525069</c:v>
                </c:pt>
                <c:pt idx="20">
                  <c:v>476.19047619048973</c:v>
                </c:pt>
                <c:pt idx="21">
                  <c:v>509.52380952382401</c:v>
                </c:pt>
                <c:pt idx="22">
                  <c:v>552.38095238096798</c:v>
                </c:pt>
              </c:numCache>
            </c:numRef>
          </c:val>
          <c:smooth val="0"/>
          <c:extLst>
            <c:ext xmlns:c16="http://schemas.microsoft.com/office/drawing/2014/chart" uri="{C3380CC4-5D6E-409C-BE32-E72D297353CC}">
              <c16:uniqueId val="{00000000-A5A8-451C-B433-15CCC0FBD76C}"/>
            </c:ext>
          </c:extLst>
        </c:ser>
        <c:dLbls>
          <c:showLegendKey val="0"/>
          <c:showVal val="0"/>
          <c:showCatName val="0"/>
          <c:showSerName val="0"/>
          <c:showPercent val="0"/>
          <c:showBubbleSize val="0"/>
        </c:dLbls>
        <c:smooth val="0"/>
        <c:axId val="1026170056"/>
        <c:axId val="1026180224"/>
      </c:lineChart>
      <c:catAx>
        <c:axId val="1026170056"/>
        <c:scaling>
          <c:orientation val="minMax"/>
        </c:scaling>
        <c:delete val="0"/>
        <c:axPos val="b"/>
        <c:numFmt formatCode="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026180224"/>
        <c:crosses val="autoZero"/>
        <c:auto val="0"/>
        <c:lblAlgn val="ctr"/>
        <c:lblOffset val="100"/>
        <c:tickLblSkip val="8"/>
        <c:noMultiLvlLbl val="1"/>
      </c:catAx>
      <c:valAx>
        <c:axId val="10261802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261700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baseline="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C86BC-E237-46ED-A2DA-4E10019FA0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DC720BE-4C73-4605-A67B-A5A034F068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8F3118-1E6F-493A-A9CE-4DB1D7E0E8BF}"/>
              </a:ext>
            </a:extLst>
          </p:cNvPr>
          <p:cNvSpPr>
            <a:spLocks noGrp="1"/>
          </p:cNvSpPr>
          <p:nvPr>
            <p:ph type="dt" sz="half" idx="10"/>
          </p:nvPr>
        </p:nvSpPr>
        <p:spPr/>
        <p:txBody>
          <a:bodyPr/>
          <a:lstStyle/>
          <a:p>
            <a:fld id="{84FC0FB4-339C-4DE3-9390-A21FDE8CC24C}" type="datetimeFigureOut">
              <a:rPr lang="en-US" smtClean="0"/>
              <a:t>11/27/2023</a:t>
            </a:fld>
            <a:endParaRPr lang="en-US"/>
          </a:p>
        </p:txBody>
      </p:sp>
      <p:sp>
        <p:nvSpPr>
          <p:cNvPr id="5" name="Footer Placeholder 4">
            <a:extLst>
              <a:ext uri="{FF2B5EF4-FFF2-40B4-BE49-F238E27FC236}">
                <a16:creationId xmlns:a16="http://schemas.microsoft.com/office/drawing/2014/main" id="{6D6F98E4-5ADC-4140-BD87-355337504B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570A85-657E-4B10-BCEF-7EBDCFBA2D95}"/>
              </a:ext>
            </a:extLst>
          </p:cNvPr>
          <p:cNvSpPr>
            <a:spLocks noGrp="1"/>
          </p:cNvSpPr>
          <p:nvPr>
            <p:ph type="sldNum" sz="quarter" idx="12"/>
          </p:nvPr>
        </p:nvSpPr>
        <p:spPr/>
        <p:txBody>
          <a:bodyPr/>
          <a:lstStyle/>
          <a:p>
            <a:fld id="{14A337D1-370E-4267-BEA3-5EDF5AD958F4}" type="slidenum">
              <a:rPr lang="en-US" smtClean="0"/>
              <a:t>‹#›</a:t>
            </a:fld>
            <a:endParaRPr lang="en-US"/>
          </a:p>
        </p:txBody>
      </p:sp>
    </p:spTree>
    <p:extLst>
      <p:ext uri="{BB962C8B-B14F-4D97-AF65-F5344CB8AC3E}">
        <p14:creationId xmlns:p14="http://schemas.microsoft.com/office/powerpoint/2010/main" val="1282332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AD4B2-0DB7-4B1F-9826-E06F1B3B3B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3D50793-0337-45CA-90F7-2576BBFADF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C1EA3F-0FD7-463A-8E62-0CE9385554F2}"/>
              </a:ext>
            </a:extLst>
          </p:cNvPr>
          <p:cNvSpPr>
            <a:spLocks noGrp="1"/>
          </p:cNvSpPr>
          <p:nvPr>
            <p:ph type="dt" sz="half" idx="10"/>
          </p:nvPr>
        </p:nvSpPr>
        <p:spPr/>
        <p:txBody>
          <a:bodyPr/>
          <a:lstStyle/>
          <a:p>
            <a:fld id="{84FC0FB4-339C-4DE3-9390-A21FDE8CC24C}" type="datetimeFigureOut">
              <a:rPr lang="en-US" smtClean="0"/>
              <a:t>11/27/2023</a:t>
            </a:fld>
            <a:endParaRPr lang="en-US"/>
          </a:p>
        </p:txBody>
      </p:sp>
      <p:sp>
        <p:nvSpPr>
          <p:cNvPr id="5" name="Footer Placeholder 4">
            <a:extLst>
              <a:ext uri="{FF2B5EF4-FFF2-40B4-BE49-F238E27FC236}">
                <a16:creationId xmlns:a16="http://schemas.microsoft.com/office/drawing/2014/main" id="{76A7A83F-E719-4A9B-89DE-54C9B3196E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7C210C-C5DE-4574-AB45-E066F08EFA59}"/>
              </a:ext>
            </a:extLst>
          </p:cNvPr>
          <p:cNvSpPr>
            <a:spLocks noGrp="1"/>
          </p:cNvSpPr>
          <p:nvPr>
            <p:ph type="sldNum" sz="quarter" idx="12"/>
          </p:nvPr>
        </p:nvSpPr>
        <p:spPr/>
        <p:txBody>
          <a:bodyPr/>
          <a:lstStyle/>
          <a:p>
            <a:fld id="{14A337D1-370E-4267-BEA3-5EDF5AD958F4}" type="slidenum">
              <a:rPr lang="en-US" smtClean="0"/>
              <a:t>‹#›</a:t>
            </a:fld>
            <a:endParaRPr lang="en-US"/>
          </a:p>
        </p:txBody>
      </p:sp>
    </p:spTree>
    <p:extLst>
      <p:ext uri="{BB962C8B-B14F-4D97-AF65-F5344CB8AC3E}">
        <p14:creationId xmlns:p14="http://schemas.microsoft.com/office/powerpoint/2010/main" val="4089214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173895-E786-40FE-BDC9-C89ED12FC7B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937793-5A5D-4D99-8DD6-CB13D77CB6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CD8FB4-105F-41A8-AF6F-54735E928CBF}"/>
              </a:ext>
            </a:extLst>
          </p:cNvPr>
          <p:cNvSpPr>
            <a:spLocks noGrp="1"/>
          </p:cNvSpPr>
          <p:nvPr>
            <p:ph type="dt" sz="half" idx="10"/>
          </p:nvPr>
        </p:nvSpPr>
        <p:spPr/>
        <p:txBody>
          <a:bodyPr/>
          <a:lstStyle/>
          <a:p>
            <a:fld id="{84FC0FB4-339C-4DE3-9390-A21FDE8CC24C}" type="datetimeFigureOut">
              <a:rPr lang="en-US" smtClean="0"/>
              <a:t>11/27/2023</a:t>
            </a:fld>
            <a:endParaRPr lang="en-US"/>
          </a:p>
        </p:txBody>
      </p:sp>
      <p:sp>
        <p:nvSpPr>
          <p:cNvPr id="5" name="Footer Placeholder 4">
            <a:extLst>
              <a:ext uri="{FF2B5EF4-FFF2-40B4-BE49-F238E27FC236}">
                <a16:creationId xmlns:a16="http://schemas.microsoft.com/office/drawing/2014/main" id="{851A8EBB-600D-4E1D-BAE1-2ACBCBC414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F6C5CE-B2DE-4248-8CA7-76B937EE48C9}"/>
              </a:ext>
            </a:extLst>
          </p:cNvPr>
          <p:cNvSpPr>
            <a:spLocks noGrp="1"/>
          </p:cNvSpPr>
          <p:nvPr>
            <p:ph type="sldNum" sz="quarter" idx="12"/>
          </p:nvPr>
        </p:nvSpPr>
        <p:spPr/>
        <p:txBody>
          <a:bodyPr/>
          <a:lstStyle/>
          <a:p>
            <a:fld id="{14A337D1-370E-4267-BEA3-5EDF5AD958F4}" type="slidenum">
              <a:rPr lang="en-US" smtClean="0"/>
              <a:t>‹#›</a:t>
            </a:fld>
            <a:endParaRPr lang="en-US"/>
          </a:p>
        </p:txBody>
      </p:sp>
    </p:spTree>
    <p:extLst>
      <p:ext uri="{BB962C8B-B14F-4D97-AF65-F5344CB8AC3E}">
        <p14:creationId xmlns:p14="http://schemas.microsoft.com/office/powerpoint/2010/main" val="3882973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64394-448D-4DDE-A86F-FECB96267E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5CAA63-9E91-43CA-BD00-68BF135093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26CC79-0907-414D-9FD6-3C2200F9C694}"/>
              </a:ext>
            </a:extLst>
          </p:cNvPr>
          <p:cNvSpPr>
            <a:spLocks noGrp="1"/>
          </p:cNvSpPr>
          <p:nvPr>
            <p:ph type="dt" sz="half" idx="10"/>
          </p:nvPr>
        </p:nvSpPr>
        <p:spPr/>
        <p:txBody>
          <a:bodyPr/>
          <a:lstStyle/>
          <a:p>
            <a:fld id="{84FC0FB4-339C-4DE3-9390-A21FDE8CC24C}" type="datetimeFigureOut">
              <a:rPr lang="en-US" smtClean="0"/>
              <a:t>11/27/2023</a:t>
            </a:fld>
            <a:endParaRPr lang="en-US"/>
          </a:p>
        </p:txBody>
      </p:sp>
      <p:sp>
        <p:nvSpPr>
          <p:cNvPr id="5" name="Footer Placeholder 4">
            <a:extLst>
              <a:ext uri="{FF2B5EF4-FFF2-40B4-BE49-F238E27FC236}">
                <a16:creationId xmlns:a16="http://schemas.microsoft.com/office/drawing/2014/main" id="{6CD31FC6-97A6-4D86-A278-AFD7387A2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22DCFB-5455-49B2-8AEF-F6B2F65B603B}"/>
              </a:ext>
            </a:extLst>
          </p:cNvPr>
          <p:cNvSpPr>
            <a:spLocks noGrp="1"/>
          </p:cNvSpPr>
          <p:nvPr>
            <p:ph type="sldNum" sz="quarter" idx="12"/>
          </p:nvPr>
        </p:nvSpPr>
        <p:spPr/>
        <p:txBody>
          <a:bodyPr/>
          <a:lstStyle/>
          <a:p>
            <a:fld id="{14A337D1-370E-4267-BEA3-5EDF5AD958F4}" type="slidenum">
              <a:rPr lang="en-US" smtClean="0"/>
              <a:t>‹#›</a:t>
            </a:fld>
            <a:endParaRPr lang="en-US"/>
          </a:p>
        </p:txBody>
      </p:sp>
    </p:spTree>
    <p:extLst>
      <p:ext uri="{BB962C8B-B14F-4D97-AF65-F5344CB8AC3E}">
        <p14:creationId xmlns:p14="http://schemas.microsoft.com/office/powerpoint/2010/main" val="1637375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7B22-F0F8-4C12-B800-0681CCA011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6ABB50-595E-4EA4-A6D7-5BA82E6530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957442-F862-4A7B-A6ED-0729DCBC31A7}"/>
              </a:ext>
            </a:extLst>
          </p:cNvPr>
          <p:cNvSpPr>
            <a:spLocks noGrp="1"/>
          </p:cNvSpPr>
          <p:nvPr>
            <p:ph type="dt" sz="half" idx="10"/>
          </p:nvPr>
        </p:nvSpPr>
        <p:spPr/>
        <p:txBody>
          <a:bodyPr/>
          <a:lstStyle/>
          <a:p>
            <a:fld id="{84FC0FB4-339C-4DE3-9390-A21FDE8CC24C}" type="datetimeFigureOut">
              <a:rPr lang="en-US" smtClean="0"/>
              <a:t>11/27/2023</a:t>
            </a:fld>
            <a:endParaRPr lang="en-US"/>
          </a:p>
        </p:txBody>
      </p:sp>
      <p:sp>
        <p:nvSpPr>
          <p:cNvPr id="5" name="Footer Placeholder 4">
            <a:extLst>
              <a:ext uri="{FF2B5EF4-FFF2-40B4-BE49-F238E27FC236}">
                <a16:creationId xmlns:a16="http://schemas.microsoft.com/office/drawing/2014/main" id="{8F77FBBE-9380-444A-8916-D7D71A3A83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3BF766-A99E-4408-8B78-C44C557A1EF3}"/>
              </a:ext>
            </a:extLst>
          </p:cNvPr>
          <p:cNvSpPr>
            <a:spLocks noGrp="1"/>
          </p:cNvSpPr>
          <p:nvPr>
            <p:ph type="sldNum" sz="quarter" idx="12"/>
          </p:nvPr>
        </p:nvSpPr>
        <p:spPr/>
        <p:txBody>
          <a:bodyPr/>
          <a:lstStyle/>
          <a:p>
            <a:fld id="{14A337D1-370E-4267-BEA3-5EDF5AD958F4}" type="slidenum">
              <a:rPr lang="en-US" smtClean="0"/>
              <a:t>‹#›</a:t>
            </a:fld>
            <a:endParaRPr lang="en-US"/>
          </a:p>
        </p:txBody>
      </p:sp>
    </p:spTree>
    <p:extLst>
      <p:ext uri="{BB962C8B-B14F-4D97-AF65-F5344CB8AC3E}">
        <p14:creationId xmlns:p14="http://schemas.microsoft.com/office/powerpoint/2010/main" val="3474172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2095B-5192-4449-9195-9E2622E376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49AC90-DFB1-425E-9AA9-B155879276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FB9A42-7C29-4B4B-9832-7C17C08B30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93A9A1-70A8-4D8C-901F-2BBF16C1E215}"/>
              </a:ext>
            </a:extLst>
          </p:cNvPr>
          <p:cNvSpPr>
            <a:spLocks noGrp="1"/>
          </p:cNvSpPr>
          <p:nvPr>
            <p:ph type="dt" sz="half" idx="10"/>
          </p:nvPr>
        </p:nvSpPr>
        <p:spPr/>
        <p:txBody>
          <a:bodyPr/>
          <a:lstStyle/>
          <a:p>
            <a:fld id="{84FC0FB4-339C-4DE3-9390-A21FDE8CC24C}" type="datetimeFigureOut">
              <a:rPr lang="en-US" smtClean="0"/>
              <a:t>11/27/2023</a:t>
            </a:fld>
            <a:endParaRPr lang="en-US"/>
          </a:p>
        </p:txBody>
      </p:sp>
      <p:sp>
        <p:nvSpPr>
          <p:cNvPr id="6" name="Footer Placeholder 5">
            <a:extLst>
              <a:ext uri="{FF2B5EF4-FFF2-40B4-BE49-F238E27FC236}">
                <a16:creationId xmlns:a16="http://schemas.microsoft.com/office/drawing/2014/main" id="{CB71A117-513C-4DCA-8D5D-5D75BCD2AA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71AB12-A179-4D9E-B975-C854EC99D63E}"/>
              </a:ext>
            </a:extLst>
          </p:cNvPr>
          <p:cNvSpPr>
            <a:spLocks noGrp="1"/>
          </p:cNvSpPr>
          <p:nvPr>
            <p:ph type="sldNum" sz="quarter" idx="12"/>
          </p:nvPr>
        </p:nvSpPr>
        <p:spPr/>
        <p:txBody>
          <a:bodyPr/>
          <a:lstStyle/>
          <a:p>
            <a:fld id="{14A337D1-370E-4267-BEA3-5EDF5AD958F4}" type="slidenum">
              <a:rPr lang="en-US" smtClean="0"/>
              <a:t>‹#›</a:t>
            </a:fld>
            <a:endParaRPr lang="en-US"/>
          </a:p>
        </p:txBody>
      </p:sp>
    </p:spTree>
    <p:extLst>
      <p:ext uri="{BB962C8B-B14F-4D97-AF65-F5344CB8AC3E}">
        <p14:creationId xmlns:p14="http://schemas.microsoft.com/office/powerpoint/2010/main" val="4107291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904A-95CA-4F95-9380-107CF8C4E5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D9D88A-0597-490E-9845-8950A55C49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DB04A0-EB2C-428E-B1CE-6AF371E0A4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4449E5-A866-49B8-9251-298C09E1E9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6ACF86-87E2-426B-84F3-F85F22DABF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866229-6BE0-43AE-95E2-BFEE0EDBF0B3}"/>
              </a:ext>
            </a:extLst>
          </p:cNvPr>
          <p:cNvSpPr>
            <a:spLocks noGrp="1"/>
          </p:cNvSpPr>
          <p:nvPr>
            <p:ph type="dt" sz="half" idx="10"/>
          </p:nvPr>
        </p:nvSpPr>
        <p:spPr/>
        <p:txBody>
          <a:bodyPr/>
          <a:lstStyle/>
          <a:p>
            <a:fld id="{84FC0FB4-339C-4DE3-9390-A21FDE8CC24C}" type="datetimeFigureOut">
              <a:rPr lang="en-US" smtClean="0"/>
              <a:t>11/27/2023</a:t>
            </a:fld>
            <a:endParaRPr lang="en-US"/>
          </a:p>
        </p:txBody>
      </p:sp>
      <p:sp>
        <p:nvSpPr>
          <p:cNvPr id="8" name="Footer Placeholder 7">
            <a:extLst>
              <a:ext uri="{FF2B5EF4-FFF2-40B4-BE49-F238E27FC236}">
                <a16:creationId xmlns:a16="http://schemas.microsoft.com/office/drawing/2014/main" id="{27DBCACE-E4F2-427D-AECD-C12DDECCD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9937D5-8B6E-47CA-BC1C-D5B0987357AE}"/>
              </a:ext>
            </a:extLst>
          </p:cNvPr>
          <p:cNvSpPr>
            <a:spLocks noGrp="1"/>
          </p:cNvSpPr>
          <p:nvPr>
            <p:ph type="sldNum" sz="quarter" idx="12"/>
          </p:nvPr>
        </p:nvSpPr>
        <p:spPr/>
        <p:txBody>
          <a:bodyPr/>
          <a:lstStyle/>
          <a:p>
            <a:fld id="{14A337D1-370E-4267-BEA3-5EDF5AD958F4}" type="slidenum">
              <a:rPr lang="en-US" smtClean="0"/>
              <a:t>‹#›</a:t>
            </a:fld>
            <a:endParaRPr lang="en-US"/>
          </a:p>
        </p:txBody>
      </p:sp>
    </p:spTree>
    <p:extLst>
      <p:ext uri="{BB962C8B-B14F-4D97-AF65-F5344CB8AC3E}">
        <p14:creationId xmlns:p14="http://schemas.microsoft.com/office/powerpoint/2010/main" val="586069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1CFE8-BB18-4DB4-A74D-FE66D8C1A4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565739-3F03-4F78-A5A8-E826E0E8E4A9}"/>
              </a:ext>
            </a:extLst>
          </p:cNvPr>
          <p:cNvSpPr>
            <a:spLocks noGrp="1"/>
          </p:cNvSpPr>
          <p:nvPr>
            <p:ph type="dt" sz="half" idx="10"/>
          </p:nvPr>
        </p:nvSpPr>
        <p:spPr/>
        <p:txBody>
          <a:bodyPr/>
          <a:lstStyle/>
          <a:p>
            <a:fld id="{84FC0FB4-339C-4DE3-9390-A21FDE8CC24C}" type="datetimeFigureOut">
              <a:rPr lang="en-US" smtClean="0"/>
              <a:t>11/27/2023</a:t>
            </a:fld>
            <a:endParaRPr lang="en-US"/>
          </a:p>
        </p:txBody>
      </p:sp>
      <p:sp>
        <p:nvSpPr>
          <p:cNvPr id="4" name="Footer Placeholder 3">
            <a:extLst>
              <a:ext uri="{FF2B5EF4-FFF2-40B4-BE49-F238E27FC236}">
                <a16:creationId xmlns:a16="http://schemas.microsoft.com/office/drawing/2014/main" id="{0C7512C4-8DDF-40C8-BF99-6AF131323D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834B54-59A3-4138-8E0B-84B8B2D52D23}"/>
              </a:ext>
            </a:extLst>
          </p:cNvPr>
          <p:cNvSpPr>
            <a:spLocks noGrp="1"/>
          </p:cNvSpPr>
          <p:nvPr>
            <p:ph type="sldNum" sz="quarter" idx="12"/>
          </p:nvPr>
        </p:nvSpPr>
        <p:spPr/>
        <p:txBody>
          <a:bodyPr/>
          <a:lstStyle/>
          <a:p>
            <a:fld id="{14A337D1-370E-4267-BEA3-5EDF5AD958F4}" type="slidenum">
              <a:rPr lang="en-US" smtClean="0"/>
              <a:t>‹#›</a:t>
            </a:fld>
            <a:endParaRPr lang="en-US"/>
          </a:p>
        </p:txBody>
      </p:sp>
    </p:spTree>
    <p:extLst>
      <p:ext uri="{BB962C8B-B14F-4D97-AF65-F5344CB8AC3E}">
        <p14:creationId xmlns:p14="http://schemas.microsoft.com/office/powerpoint/2010/main" val="4187688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047FA7-BAAA-4DC8-90D6-0E8AD3D2C6D5}"/>
              </a:ext>
            </a:extLst>
          </p:cNvPr>
          <p:cNvSpPr>
            <a:spLocks noGrp="1"/>
          </p:cNvSpPr>
          <p:nvPr>
            <p:ph type="dt" sz="half" idx="10"/>
          </p:nvPr>
        </p:nvSpPr>
        <p:spPr/>
        <p:txBody>
          <a:bodyPr/>
          <a:lstStyle/>
          <a:p>
            <a:fld id="{84FC0FB4-339C-4DE3-9390-A21FDE8CC24C}" type="datetimeFigureOut">
              <a:rPr lang="en-US" smtClean="0"/>
              <a:t>11/27/2023</a:t>
            </a:fld>
            <a:endParaRPr lang="en-US"/>
          </a:p>
        </p:txBody>
      </p:sp>
      <p:sp>
        <p:nvSpPr>
          <p:cNvPr id="3" name="Footer Placeholder 2">
            <a:extLst>
              <a:ext uri="{FF2B5EF4-FFF2-40B4-BE49-F238E27FC236}">
                <a16:creationId xmlns:a16="http://schemas.microsoft.com/office/drawing/2014/main" id="{5E643FE4-CB69-4EA3-B956-11BEE08E7B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DEAE04-8113-4764-9767-86EBDB41D1DD}"/>
              </a:ext>
            </a:extLst>
          </p:cNvPr>
          <p:cNvSpPr>
            <a:spLocks noGrp="1"/>
          </p:cNvSpPr>
          <p:nvPr>
            <p:ph type="sldNum" sz="quarter" idx="12"/>
          </p:nvPr>
        </p:nvSpPr>
        <p:spPr/>
        <p:txBody>
          <a:bodyPr/>
          <a:lstStyle/>
          <a:p>
            <a:fld id="{14A337D1-370E-4267-BEA3-5EDF5AD958F4}" type="slidenum">
              <a:rPr lang="en-US" smtClean="0"/>
              <a:t>‹#›</a:t>
            </a:fld>
            <a:endParaRPr lang="en-US"/>
          </a:p>
        </p:txBody>
      </p:sp>
    </p:spTree>
    <p:extLst>
      <p:ext uri="{BB962C8B-B14F-4D97-AF65-F5344CB8AC3E}">
        <p14:creationId xmlns:p14="http://schemas.microsoft.com/office/powerpoint/2010/main" val="1815032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46239-E6A5-4782-BB62-5BD2D50974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F2D11B-DAB1-4AFC-8F92-3657363BBE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DC616C-0D55-45BC-9608-DF06E7C9FE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0CD513-1641-4621-A9E2-21018A21D043}"/>
              </a:ext>
            </a:extLst>
          </p:cNvPr>
          <p:cNvSpPr>
            <a:spLocks noGrp="1"/>
          </p:cNvSpPr>
          <p:nvPr>
            <p:ph type="dt" sz="half" idx="10"/>
          </p:nvPr>
        </p:nvSpPr>
        <p:spPr/>
        <p:txBody>
          <a:bodyPr/>
          <a:lstStyle/>
          <a:p>
            <a:fld id="{84FC0FB4-339C-4DE3-9390-A21FDE8CC24C}" type="datetimeFigureOut">
              <a:rPr lang="en-US" smtClean="0"/>
              <a:t>11/27/2023</a:t>
            </a:fld>
            <a:endParaRPr lang="en-US"/>
          </a:p>
        </p:txBody>
      </p:sp>
      <p:sp>
        <p:nvSpPr>
          <p:cNvPr id="6" name="Footer Placeholder 5">
            <a:extLst>
              <a:ext uri="{FF2B5EF4-FFF2-40B4-BE49-F238E27FC236}">
                <a16:creationId xmlns:a16="http://schemas.microsoft.com/office/drawing/2014/main" id="{CCD96255-A6BD-4779-B4D7-B72C50908A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F8328B-350D-49C3-88BE-98AD2A652A20}"/>
              </a:ext>
            </a:extLst>
          </p:cNvPr>
          <p:cNvSpPr>
            <a:spLocks noGrp="1"/>
          </p:cNvSpPr>
          <p:nvPr>
            <p:ph type="sldNum" sz="quarter" idx="12"/>
          </p:nvPr>
        </p:nvSpPr>
        <p:spPr/>
        <p:txBody>
          <a:bodyPr/>
          <a:lstStyle/>
          <a:p>
            <a:fld id="{14A337D1-370E-4267-BEA3-5EDF5AD958F4}" type="slidenum">
              <a:rPr lang="en-US" smtClean="0"/>
              <a:t>‹#›</a:t>
            </a:fld>
            <a:endParaRPr lang="en-US"/>
          </a:p>
        </p:txBody>
      </p:sp>
    </p:spTree>
    <p:extLst>
      <p:ext uri="{BB962C8B-B14F-4D97-AF65-F5344CB8AC3E}">
        <p14:creationId xmlns:p14="http://schemas.microsoft.com/office/powerpoint/2010/main" val="791669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888B1-222A-4049-BEC4-42261A199C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CC112C-3611-4195-A9D2-754B9E8214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E8D93D-C8CF-4267-B0F0-91AE74FE6C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B76A48-39B7-4A76-B172-14C6F8ECB419}"/>
              </a:ext>
            </a:extLst>
          </p:cNvPr>
          <p:cNvSpPr>
            <a:spLocks noGrp="1"/>
          </p:cNvSpPr>
          <p:nvPr>
            <p:ph type="dt" sz="half" idx="10"/>
          </p:nvPr>
        </p:nvSpPr>
        <p:spPr/>
        <p:txBody>
          <a:bodyPr/>
          <a:lstStyle/>
          <a:p>
            <a:fld id="{84FC0FB4-339C-4DE3-9390-A21FDE8CC24C}" type="datetimeFigureOut">
              <a:rPr lang="en-US" smtClean="0"/>
              <a:t>11/27/2023</a:t>
            </a:fld>
            <a:endParaRPr lang="en-US"/>
          </a:p>
        </p:txBody>
      </p:sp>
      <p:sp>
        <p:nvSpPr>
          <p:cNvPr id="6" name="Footer Placeholder 5">
            <a:extLst>
              <a:ext uri="{FF2B5EF4-FFF2-40B4-BE49-F238E27FC236}">
                <a16:creationId xmlns:a16="http://schemas.microsoft.com/office/drawing/2014/main" id="{4BC90EF8-F6F1-4C29-B900-4CB1D14CFA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5F796-7CE6-4285-A6FD-89B78A9FC86C}"/>
              </a:ext>
            </a:extLst>
          </p:cNvPr>
          <p:cNvSpPr>
            <a:spLocks noGrp="1"/>
          </p:cNvSpPr>
          <p:nvPr>
            <p:ph type="sldNum" sz="quarter" idx="12"/>
          </p:nvPr>
        </p:nvSpPr>
        <p:spPr/>
        <p:txBody>
          <a:bodyPr/>
          <a:lstStyle/>
          <a:p>
            <a:fld id="{14A337D1-370E-4267-BEA3-5EDF5AD958F4}" type="slidenum">
              <a:rPr lang="en-US" smtClean="0"/>
              <a:t>‹#›</a:t>
            </a:fld>
            <a:endParaRPr lang="en-US"/>
          </a:p>
        </p:txBody>
      </p:sp>
    </p:spTree>
    <p:extLst>
      <p:ext uri="{BB962C8B-B14F-4D97-AF65-F5344CB8AC3E}">
        <p14:creationId xmlns:p14="http://schemas.microsoft.com/office/powerpoint/2010/main" val="2207062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E8C40F-24E1-49A2-B328-4A0ECBA482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8D89A6-AEDC-4EF2-B105-D18312579C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0257F7-DB79-42B4-A90A-2DAE9C662D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FC0FB4-339C-4DE3-9390-A21FDE8CC24C}" type="datetimeFigureOut">
              <a:rPr lang="en-US" smtClean="0"/>
              <a:t>11/27/2023</a:t>
            </a:fld>
            <a:endParaRPr lang="en-US"/>
          </a:p>
        </p:txBody>
      </p:sp>
      <p:sp>
        <p:nvSpPr>
          <p:cNvPr id="5" name="Footer Placeholder 4">
            <a:extLst>
              <a:ext uri="{FF2B5EF4-FFF2-40B4-BE49-F238E27FC236}">
                <a16:creationId xmlns:a16="http://schemas.microsoft.com/office/drawing/2014/main" id="{F32AFA58-DD8A-4406-8F01-6663040BFB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AD9197-A0CA-4108-8AA2-813F3B15BB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A337D1-370E-4267-BEA3-5EDF5AD958F4}" type="slidenum">
              <a:rPr lang="en-US" smtClean="0"/>
              <a:t>‹#›</a:t>
            </a:fld>
            <a:endParaRPr lang="en-US"/>
          </a:p>
        </p:txBody>
      </p:sp>
    </p:spTree>
    <p:extLst>
      <p:ext uri="{BB962C8B-B14F-4D97-AF65-F5344CB8AC3E}">
        <p14:creationId xmlns:p14="http://schemas.microsoft.com/office/powerpoint/2010/main" val="1607763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FA46E-7E5C-4406-88E8-3E19775E519C}"/>
              </a:ext>
            </a:extLst>
          </p:cNvPr>
          <p:cNvSpPr>
            <a:spLocks noGrp="1"/>
          </p:cNvSpPr>
          <p:nvPr>
            <p:ph type="ctrTitle"/>
          </p:nvPr>
        </p:nvSpPr>
        <p:spPr/>
        <p:txBody>
          <a:bodyPr/>
          <a:lstStyle/>
          <a:p>
            <a:r>
              <a:rPr lang="en-US" dirty="0"/>
              <a:t>Economy, Divine and Human</a:t>
            </a:r>
          </a:p>
        </p:txBody>
      </p:sp>
      <p:sp>
        <p:nvSpPr>
          <p:cNvPr id="3" name="Subtitle 2">
            <a:extLst>
              <a:ext uri="{FF2B5EF4-FFF2-40B4-BE49-F238E27FC236}">
                <a16:creationId xmlns:a16="http://schemas.microsoft.com/office/drawing/2014/main" id="{74791DC1-9392-490F-9F8E-786F8A80393C}"/>
              </a:ext>
            </a:extLst>
          </p:cNvPr>
          <p:cNvSpPr>
            <a:spLocks noGrp="1"/>
          </p:cNvSpPr>
          <p:nvPr>
            <p:ph type="subTitle" idx="1"/>
          </p:nvPr>
        </p:nvSpPr>
        <p:spPr/>
        <p:txBody>
          <a:bodyPr/>
          <a:lstStyle/>
          <a:p>
            <a:r>
              <a:rPr lang="en-US" dirty="0"/>
              <a:t>11/27/2023</a:t>
            </a:r>
          </a:p>
          <a:p>
            <a:r>
              <a:rPr lang="en-US" dirty="0" err="1"/>
              <a:t>Populorum</a:t>
            </a:r>
            <a:r>
              <a:rPr lang="en-US" dirty="0"/>
              <a:t> </a:t>
            </a:r>
            <a:r>
              <a:rPr lang="en-US" dirty="0" err="1"/>
              <a:t>Progressio</a:t>
            </a:r>
            <a:endParaRPr lang="en-US" dirty="0"/>
          </a:p>
        </p:txBody>
      </p:sp>
    </p:spTree>
    <p:extLst>
      <p:ext uri="{BB962C8B-B14F-4D97-AF65-F5344CB8AC3E}">
        <p14:creationId xmlns:p14="http://schemas.microsoft.com/office/powerpoint/2010/main" val="919792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DD5B8-8ACC-4196-9C40-EF31BA6DDA5D}"/>
              </a:ext>
            </a:extLst>
          </p:cNvPr>
          <p:cNvSpPr>
            <a:spLocks noGrp="1"/>
          </p:cNvSpPr>
          <p:nvPr>
            <p:ph type="title"/>
          </p:nvPr>
        </p:nvSpPr>
        <p:spPr/>
        <p:txBody>
          <a:bodyPr/>
          <a:lstStyle/>
          <a:p>
            <a:r>
              <a:rPr lang="en-US" dirty="0"/>
              <a:t>The problems</a:t>
            </a:r>
          </a:p>
        </p:txBody>
      </p:sp>
      <p:sp>
        <p:nvSpPr>
          <p:cNvPr id="3" name="Content Placeholder 2">
            <a:extLst>
              <a:ext uri="{FF2B5EF4-FFF2-40B4-BE49-F238E27FC236}">
                <a16:creationId xmlns:a16="http://schemas.microsoft.com/office/drawing/2014/main" id="{1699CD42-BA21-42BA-B072-511AA4E431B1}"/>
              </a:ext>
            </a:extLst>
          </p:cNvPr>
          <p:cNvSpPr>
            <a:spLocks noGrp="1"/>
          </p:cNvSpPr>
          <p:nvPr>
            <p:ph idx="1"/>
          </p:nvPr>
        </p:nvSpPr>
        <p:spPr/>
        <p:txBody>
          <a:bodyPr/>
          <a:lstStyle/>
          <a:p>
            <a:r>
              <a:rPr lang="en-US" dirty="0"/>
              <a:t>Inequality within nations</a:t>
            </a:r>
          </a:p>
          <a:p>
            <a:r>
              <a:rPr lang="en-US" dirty="0"/>
              <a:t>Inequality between nations</a:t>
            </a:r>
          </a:p>
          <a:p>
            <a:r>
              <a:rPr lang="en-US" dirty="0"/>
              <a:t>Loss of unique cultural heritage and insights when unique social equilibria are destroyed</a:t>
            </a:r>
          </a:p>
          <a:p>
            <a:r>
              <a:rPr lang="en-US" dirty="0"/>
              <a:t>Losing sight of what truly matters for humans and societies</a:t>
            </a:r>
          </a:p>
          <a:p>
            <a:r>
              <a:rPr lang="en-US" dirty="0"/>
              <a:t>Potential dehumanization as an end result</a:t>
            </a:r>
          </a:p>
        </p:txBody>
      </p:sp>
    </p:spTree>
    <p:extLst>
      <p:ext uri="{BB962C8B-B14F-4D97-AF65-F5344CB8AC3E}">
        <p14:creationId xmlns:p14="http://schemas.microsoft.com/office/powerpoint/2010/main" val="171997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20CC5-3756-400C-80F5-0C2E8ED70F21}"/>
              </a:ext>
            </a:extLst>
          </p:cNvPr>
          <p:cNvSpPr>
            <a:spLocks noGrp="1"/>
          </p:cNvSpPr>
          <p:nvPr>
            <p:ph type="title"/>
          </p:nvPr>
        </p:nvSpPr>
        <p:spPr/>
        <p:txBody>
          <a:bodyPr/>
          <a:lstStyle/>
          <a:p>
            <a:r>
              <a:rPr lang="en-US" dirty="0"/>
              <a:t>Pope Benedict on Pope Paul’s solution</a:t>
            </a:r>
          </a:p>
        </p:txBody>
      </p:sp>
      <p:sp>
        <p:nvSpPr>
          <p:cNvPr id="3" name="Content Placeholder 2">
            <a:extLst>
              <a:ext uri="{FF2B5EF4-FFF2-40B4-BE49-F238E27FC236}">
                <a16:creationId xmlns:a16="http://schemas.microsoft.com/office/drawing/2014/main" id="{4D863819-7965-475A-A7AA-2E04EA071DB1}"/>
              </a:ext>
            </a:extLst>
          </p:cNvPr>
          <p:cNvSpPr>
            <a:spLocks noGrp="1"/>
          </p:cNvSpPr>
          <p:nvPr>
            <p:ph idx="1"/>
          </p:nvPr>
        </p:nvSpPr>
        <p:spPr/>
        <p:txBody>
          <a:bodyPr>
            <a:normAutofit fontScale="92500" lnSpcReduction="20000"/>
          </a:bodyPr>
          <a:lstStyle/>
          <a:p>
            <a:r>
              <a:rPr lang="en-US" dirty="0"/>
              <a:t>In his own encyclical Caritas in </a:t>
            </a:r>
            <a:r>
              <a:rPr lang="en-US" dirty="0" err="1"/>
              <a:t>Veritate</a:t>
            </a:r>
            <a:r>
              <a:rPr lang="en-US" dirty="0"/>
              <a:t>, Pope Benedict explains what Pope Paul’s solution was to these problems: Integral Human Development.</a:t>
            </a:r>
          </a:p>
          <a:p>
            <a:r>
              <a:rPr lang="en-US" dirty="0"/>
              <a:t>“8. In 1967, when he issued the Encyclical </a:t>
            </a:r>
            <a:r>
              <a:rPr lang="en-US" dirty="0" err="1"/>
              <a:t>Populorum</a:t>
            </a:r>
            <a:r>
              <a:rPr lang="en-US" dirty="0"/>
              <a:t> </a:t>
            </a:r>
            <a:r>
              <a:rPr lang="en-US" dirty="0" err="1"/>
              <a:t>Progressio</a:t>
            </a:r>
            <a:r>
              <a:rPr lang="en-US" dirty="0"/>
              <a:t>, my venerable predecessor Pope Paul VI illuminated the great theme of the development of peoples with the </a:t>
            </a:r>
            <a:r>
              <a:rPr lang="en-US" dirty="0" err="1"/>
              <a:t>splendour</a:t>
            </a:r>
            <a:r>
              <a:rPr lang="en-US" dirty="0"/>
              <a:t> of truth and the gentle light of Christ's charity. He taught that life in Christ is the first and principal factor of development and he entrusted us with the task of travelling the path of development with all our heart and all our intelligence, that is to say with the </a:t>
            </a:r>
            <a:r>
              <a:rPr lang="en-US" dirty="0" err="1"/>
              <a:t>ardour</a:t>
            </a:r>
            <a:r>
              <a:rPr lang="en-US" dirty="0"/>
              <a:t> of charity and the wisdom of truth. It is the primordial truth of God's love, grace bestowed upon us, that opens our lives to gift and makes it possible to hope for a “development of the whole man and of all men”, to hope for progress “from less human conditions to those which are more human”, obtained by overcoming the difficulties that are inevitably encountered along the way.”</a:t>
            </a:r>
          </a:p>
        </p:txBody>
      </p:sp>
    </p:spTree>
    <p:extLst>
      <p:ext uri="{BB962C8B-B14F-4D97-AF65-F5344CB8AC3E}">
        <p14:creationId xmlns:p14="http://schemas.microsoft.com/office/powerpoint/2010/main" val="763437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DC5A5-ED86-42C7-83FD-9FEB2197E352}"/>
              </a:ext>
            </a:extLst>
          </p:cNvPr>
          <p:cNvSpPr>
            <a:spLocks noGrp="1"/>
          </p:cNvSpPr>
          <p:nvPr>
            <p:ph type="title"/>
          </p:nvPr>
        </p:nvSpPr>
        <p:spPr/>
        <p:txBody>
          <a:bodyPr/>
          <a:lstStyle/>
          <a:p>
            <a:r>
              <a:rPr lang="en-US" dirty="0"/>
              <a:t>The Catholic solution</a:t>
            </a:r>
          </a:p>
        </p:txBody>
      </p:sp>
      <p:sp>
        <p:nvSpPr>
          <p:cNvPr id="3" name="Content Placeholder 2">
            <a:extLst>
              <a:ext uri="{FF2B5EF4-FFF2-40B4-BE49-F238E27FC236}">
                <a16:creationId xmlns:a16="http://schemas.microsoft.com/office/drawing/2014/main" id="{ADD2A9A3-2058-41D2-8207-0E297030CD91}"/>
              </a:ext>
            </a:extLst>
          </p:cNvPr>
          <p:cNvSpPr>
            <a:spLocks noGrp="1"/>
          </p:cNvSpPr>
          <p:nvPr>
            <p:ph idx="1"/>
          </p:nvPr>
        </p:nvSpPr>
        <p:spPr/>
        <p:txBody>
          <a:bodyPr/>
          <a:lstStyle/>
          <a:p>
            <a:r>
              <a:rPr lang="en-US" dirty="0"/>
              <a:t>By now, we should have noticed what the Catholic solution is to any social problem:</a:t>
            </a:r>
          </a:p>
          <a:p>
            <a:pPr marL="457200" lvl="1" indent="0">
              <a:buNone/>
            </a:pPr>
            <a:r>
              <a:rPr lang="en-US" dirty="0"/>
              <a:t>(1) Identify the whole scope of the problem: how big, who are the agents?</a:t>
            </a:r>
          </a:p>
          <a:p>
            <a:pPr marL="457200" lvl="1" indent="0">
              <a:buNone/>
            </a:pPr>
            <a:r>
              <a:rPr lang="en-US" dirty="0"/>
              <a:t>(2) Identify the common goods which are in danger</a:t>
            </a:r>
          </a:p>
          <a:p>
            <a:pPr marL="457200" lvl="1" indent="0">
              <a:buNone/>
            </a:pPr>
            <a:r>
              <a:rPr lang="en-US" dirty="0"/>
              <a:t>(3) Encourage creation/preservation of true societies ordered towards each of these common goods</a:t>
            </a:r>
          </a:p>
          <a:p>
            <a:pPr marL="457200" lvl="1" indent="0">
              <a:buNone/>
            </a:pPr>
            <a:r>
              <a:rPr lang="en-US" dirty="0"/>
              <a:t>(4) Ask whatever polity exists at the relevant scope to use the four principles of CST to ensure social justice in the future.</a:t>
            </a:r>
          </a:p>
          <a:p>
            <a:endParaRPr lang="en-US" dirty="0"/>
          </a:p>
        </p:txBody>
      </p:sp>
    </p:spTree>
    <p:extLst>
      <p:ext uri="{BB962C8B-B14F-4D97-AF65-F5344CB8AC3E}">
        <p14:creationId xmlns:p14="http://schemas.microsoft.com/office/powerpoint/2010/main" val="1915021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DC5A5-ED86-42C7-83FD-9FEB2197E352}"/>
              </a:ext>
            </a:extLst>
          </p:cNvPr>
          <p:cNvSpPr>
            <a:spLocks noGrp="1"/>
          </p:cNvSpPr>
          <p:nvPr>
            <p:ph type="title"/>
          </p:nvPr>
        </p:nvSpPr>
        <p:spPr/>
        <p:txBody>
          <a:bodyPr/>
          <a:lstStyle/>
          <a:p>
            <a:r>
              <a:rPr lang="en-US" dirty="0"/>
              <a:t>Whole Scope of the Problem: International</a:t>
            </a:r>
          </a:p>
        </p:txBody>
      </p:sp>
      <p:sp>
        <p:nvSpPr>
          <p:cNvPr id="3" name="Content Placeholder 2">
            <a:extLst>
              <a:ext uri="{FF2B5EF4-FFF2-40B4-BE49-F238E27FC236}">
                <a16:creationId xmlns:a16="http://schemas.microsoft.com/office/drawing/2014/main" id="{ADD2A9A3-2058-41D2-8207-0E297030CD91}"/>
              </a:ext>
            </a:extLst>
          </p:cNvPr>
          <p:cNvSpPr>
            <a:spLocks noGrp="1"/>
          </p:cNvSpPr>
          <p:nvPr>
            <p:ph idx="1"/>
          </p:nvPr>
        </p:nvSpPr>
        <p:spPr/>
        <p:txBody>
          <a:bodyPr/>
          <a:lstStyle/>
          <a:p>
            <a:r>
              <a:rPr lang="en-US" dirty="0"/>
              <a:t>International Trade between nations</a:t>
            </a:r>
          </a:p>
          <a:p>
            <a:r>
              <a:rPr lang="en-US" dirty="0"/>
              <a:t>International Migration of guest workers and students</a:t>
            </a:r>
          </a:p>
          <a:p>
            <a:r>
              <a:rPr lang="en-US" dirty="0"/>
              <a:t>Permanent Immigration between nations</a:t>
            </a:r>
          </a:p>
          <a:p>
            <a:r>
              <a:rPr lang="en-US" dirty="0"/>
              <a:t>Remittances</a:t>
            </a:r>
          </a:p>
          <a:p>
            <a:r>
              <a:rPr lang="en-US" dirty="0"/>
              <a:t>Technological transfer between nations</a:t>
            </a:r>
          </a:p>
          <a:p>
            <a:r>
              <a:rPr lang="en-US" dirty="0"/>
              <a:t>Aid between governments</a:t>
            </a:r>
          </a:p>
          <a:p>
            <a:r>
              <a:rPr lang="en-US" dirty="0"/>
              <a:t>Aid workers and international development experts</a:t>
            </a:r>
          </a:p>
          <a:p>
            <a:endParaRPr lang="en-US" dirty="0"/>
          </a:p>
          <a:p>
            <a:endParaRPr lang="en-US" dirty="0"/>
          </a:p>
          <a:p>
            <a:endParaRPr lang="en-US" dirty="0"/>
          </a:p>
        </p:txBody>
      </p:sp>
    </p:spTree>
    <p:extLst>
      <p:ext uri="{BB962C8B-B14F-4D97-AF65-F5344CB8AC3E}">
        <p14:creationId xmlns:p14="http://schemas.microsoft.com/office/powerpoint/2010/main" val="2925404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2C05A-C2FD-48C3-861F-33C28D7A42C5}"/>
              </a:ext>
            </a:extLst>
          </p:cNvPr>
          <p:cNvSpPr>
            <a:spLocks noGrp="1"/>
          </p:cNvSpPr>
          <p:nvPr>
            <p:ph type="title"/>
          </p:nvPr>
        </p:nvSpPr>
        <p:spPr/>
        <p:txBody>
          <a:bodyPr/>
          <a:lstStyle/>
          <a:p>
            <a:r>
              <a:rPr lang="en-US" dirty="0"/>
              <a:t>The Common Goods which are in danger</a:t>
            </a:r>
          </a:p>
        </p:txBody>
      </p:sp>
      <p:sp>
        <p:nvSpPr>
          <p:cNvPr id="3" name="Content Placeholder 2">
            <a:extLst>
              <a:ext uri="{FF2B5EF4-FFF2-40B4-BE49-F238E27FC236}">
                <a16:creationId xmlns:a16="http://schemas.microsoft.com/office/drawing/2014/main" id="{1C9ABE78-C659-466B-B991-6BC19DD9A050}"/>
              </a:ext>
            </a:extLst>
          </p:cNvPr>
          <p:cNvSpPr>
            <a:spLocks noGrp="1"/>
          </p:cNvSpPr>
          <p:nvPr>
            <p:ph idx="1"/>
          </p:nvPr>
        </p:nvSpPr>
        <p:spPr/>
        <p:txBody>
          <a:bodyPr/>
          <a:lstStyle/>
          <a:p>
            <a:r>
              <a:rPr lang="en-US" dirty="0"/>
              <a:t>Mutual pursuit of knowledge</a:t>
            </a:r>
          </a:p>
          <a:p>
            <a:r>
              <a:rPr lang="en-US" dirty="0"/>
              <a:t>Good of the family</a:t>
            </a:r>
          </a:p>
          <a:p>
            <a:r>
              <a:rPr lang="en-US" dirty="0"/>
              <a:t>Development of workers</a:t>
            </a:r>
          </a:p>
          <a:p>
            <a:r>
              <a:rPr lang="en-US" dirty="0"/>
              <a:t>Unique cultural insights and social equilibria in developing nations</a:t>
            </a:r>
          </a:p>
          <a:p>
            <a:pPr lvl="1"/>
            <a:r>
              <a:rPr lang="en-US" dirty="0"/>
              <a:t>Why might these be connected to economic equilibria?</a:t>
            </a:r>
          </a:p>
          <a:p>
            <a:endParaRPr lang="en-US" dirty="0"/>
          </a:p>
          <a:p>
            <a:endParaRPr lang="en-US" dirty="0"/>
          </a:p>
        </p:txBody>
      </p:sp>
    </p:spTree>
    <p:extLst>
      <p:ext uri="{BB962C8B-B14F-4D97-AF65-F5344CB8AC3E}">
        <p14:creationId xmlns:p14="http://schemas.microsoft.com/office/powerpoint/2010/main" val="1201105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2C05A-C2FD-48C3-861F-33C28D7A42C5}"/>
              </a:ext>
            </a:extLst>
          </p:cNvPr>
          <p:cNvSpPr>
            <a:spLocks noGrp="1"/>
          </p:cNvSpPr>
          <p:nvPr>
            <p:ph type="title"/>
          </p:nvPr>
        </p:nvSpPr>
        <p:spPr/>
        <p:txBody>
          <a:bodyPr/>
          <a:lstStyle/>
          <a:p>
            <a:r>
              <a:rPr lang="en-US" dirty="0"/>
              <a:t>New Societies ordered towards these goods</a:t>
            </a:r>
          </a:p>
        </p:txBody>
      </p:sp>
      <p:sp>
        <p:nvSpPr>
          <p:cNvPr id="3" name="Content Placeholder 2">
            <a:extLst>
              <a:ext uri="{FF2B5EF4-FFF2-40B4-BE49-F238E27FC236}">
                <a16:creationId xmlns:a16="http://schemas.microsoft.com/office/drawing/2014/main" id="{1C9ABE78-C659-466B-B991-6BC19DD9A050}"/>
              </a:ext>
            </a:extLst>
          </p:cNvPr>
          <p:cNvSpPr>
            <a:spLocks noGrp="1"/>
          </p:cNvSpPr>
          <p:nvPr>
            <p:ph idx="1"/>
          </p:nvPr>
        </p:nvSpPr>
        <p:spPr/>
        <p:txBody>
          <a:bodyPr/>
          <a:lstStyle/>
          <a:p>
            <a:r>
              <a:rPr lang="en-US" dirty="0"/>
              <a:t>New unions and professional organizations within nations</a:t>
            </a:r>
          </a:p>
          <a:p>
            <a:r>
              <a:rPr lang="en-US" dirty="0"/>
              <a:t>New cultural institutions within nations</a:t>
            </a:r>
          </a:p>
          <a:p>
            <a:r>
              <a:rPr lang="en-US" dirty="0"/>
              <a:t>New International organizations devoted to economic aims</a:t>
            </a:r>
          </a:p>
          <a:p>
            <a:r>
              <a:rPr lang="en-US" dirty="0"/>
              <a:t>New International organizations devoted to other human aims</a:t>
            </a:r>
          </a:p>
        </p:txBody>
      </p:sp>
    </p:spTree>
    <p:extLst>
      <p:ext uri="{BB962C8B-B14F-4D97-AF65-F5344CB8AC3E}">
        <p14:creationId xmlns:p14="http://schemas.microsoft.com/office/powerpoint/2010/main" val="2711898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CEA34-DBA9-4B18-A33A-963C7B8FF9D8}"/>
              </a:ext>
            </a:extLst>
          </p:cNvPr>
          <p:cNvSpPr>
            <a:spLocks noGrp="1"/>
          </p:cNvSpPr>
          <p:nvPr>
            <p:ph type="title"/>
          </p:nvPr>
        </p:nvSpPr>
        <p:spPr/>
        <p:txBody>
          <a:bodyPr/>
          <a:lstStyle/>
          <a:p>
            <a:r>
              <a:rPr lang="en-US" dirty="0"/>
              <a:t>Is there an international polity?</a:t>
            </a:r>
          </a:p>
        </p:txBody>
      </p:sp>
      <p:sp>
        <p:nvSpPr>
          <p:cNvPr id="3" name="Content Placeholder 2">
            <a:extLst>
              <a:ext uri="{FF2B5EF4-FFF2-40B4-BE49-F238E27FC236}">
                <a16:creationId xmlns:a16="http://schemas.microsoft.com/office/drawing/2014/main" id="{C0B95952-B28A-4DBC-B52B-8A38A786F4B0}"/>
              </a:ext>
            </a:extLst>
          </p:cNvPr>
          <p:cNvSpPr>
            <a:spLocks noGrp="1"/>
          </p:cNvSpPr>
          <p:nvPr>
            <p:ph idx="1"/>
          </p:nvPr>
        </p:nvSpPr>
        <p:spPr/>
        <p:txBody>
          <a:bodyPr/>
          <a:lstStyle/>
          <a:p>
            <a:r>
              <a:rPr lang="en-US" dirty="0"/>
              <a:t>No, but that’s why Pope Paul calls for agreements between nations and a universal worldwide human solidarity.</a:t>
            </a:r>
          </a:p>
          <a:p>
            <a:r>
              <a:rPr lang="en-US" dirty="0"/>
              <a:t>Taken together, these are the next best thing. </a:t>
            </a:r>
            <a:r>
              <a:rPr lang="en-US" dirty="0">
                <a:sym typeface="Wingdings" panose="05000000000000000000" pitchFamily="2" charset="2"/>
              </a:rPr>
              <a:t></a:t>
            </a:r>
            <a:endParaRPr lang="en-US" dirty="0"/>
          </a:p>
        </p:txBody>
      </p:sp>
    </p:spTree>
    <p:extLst>
      <p:ext uri="{BB962C8B-B14F-4D97-AF65-F5344CB8AC3E}">
        <p14:creationId xmlns:p14="http://schemas.microsoft.com/office/powerpoint/2010/main" val="3471348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228D2-D6BB-486C-81A6-9ED615728E74}"/>
              </a:ext>
            </a:extLst>
          </p:cNvPr>
          <p:cNvSpPr>
            <a:spLocks noGrp="1"/>
          </p:cNvSpPr>
          <p:nvPr>
            <p:ph type="title"/>
          </p:nvPr>
        </p:nvSpPr>
        <p:spPr/>
        <p:txBody>
          <a:bodyPr/>
          <a:lstStyle/>
          <a:p>
            <a:r>
              <a:rPr lang="en-US" dirty="0"/>
              <a:t>Analogy between just wages and just trade</a:t>
            </a:r>
          </a:p>
        </p:txBody>
      </p:sp>
      <p:sp>
        <p:nvSpPr>
          <p:cNvPr id="3" name="Content Placeholder 2">
            <a:extLst>
              <a:ext uri="{FF2B5EF4-FFF2-40B4-BE49-F238E27FC236}">
                <a16:creationId xmlns:a16="http://schemas.microsoft.com/office/drawing/2014/main" id="{AD65DCF1-4B43-4E91-9DDE-F9808BDB0EDE}"/>
              </a:ext>
            </a:extLst>
          </p:cNvPr>
          <p:cNvSpPr>
            <a:spLocks noGrp="1"/>
          </p:cNvSpPr>
          <p:nvPr>
            <p:ph idx="1"/>
          </p:nvPr>
        </p:nvSpPr>
        <p:spPr/>
        <p:txBody>
          <a:bodyPr/>
          <a:lstStyle/>
          <a:p>
            <a:r>
              <a:rPr lang="en-US" dirty="0"/>
              <a:t>In RN and QA, we learned that just because a wage was mutually agreed upon, it doesn’t mean it is just.</a:t>
            </a:r>
          </a:p>
          <a:p>
            <a:r>
              <a:rPr lang="en-US" dirty="0"/>
              <a:t>One needs to consider the dignity of the worker, and one needs voluntary societies to help make sure we consider that dignity.</a:t>
            </a:r>
          </a:p>
          <a:p>
            <a:r>
              <a:rPr lang="en-US" dirty="0"/>
              <a:t>The existence of surplus value ensures that there should be something left over when necessary to address this dignity.</a:t>
            </a:r>
          </a:p>
        </p:txBody>
      </p:sp>
    </p:spTree>
    <p:extLst>
      <p:ext uri="{BB962C8B-B14F-4D97-AF65-F5344CB8AC3E}">
        <p14:creationId xmlns:p14="http://schemas.microsoft.com/office/powerpoint/2010/main" val="806511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228D2-D6BB-486C-81A6-9ED615728E74}"/>
              </a:ext>
            </a:extLst>
          </p:cNvPr>
          <p:cNvSpPr>
            <a:spLocks noGrp="1"/>
          </p:cNvSpPr>
          <p:nvPr>
            <p:ph type="title"/>
          </p:nvPr>
        </p:nvSpPr>
        <p:spPr/>
        <p:txBody>
          <a:bodyPr/>
          <a:lstStyle/>
          <a:p>
            <a:r>
              <a:rPr lang="en-US" dirty="0"/>
              <a:t>Analogy between just wages and just trade</a:t>
            </a:r>
          </a:p>
        </p:txBody>
      </p:sp>
      <p:sp>
        <p:nvSpPr>
          <p:cNvPr id="3" name="Content Placeholder 2">
            <a:extLst>
              <a:ext uri="{FF2B5EF4-FFF2-40B4-BE49-F238E27FC236}">
                <a16:creationId xmlns:a16="http://schemas.microsoft.com/office/drawing/2014/main" id="{AD65DCF1-4B43-4E91-9DDE-F9808BDB0EDE}"/>
              </a:ext>
            </a:extLst>
          </p:cNvPr>
          <p:cNvSpPr>
            <a:spLocks noGrp="1"/>
          </p:cNvSpPr>
          <p:nvPr>
            <p:ph idx="1"/>
          </p:nvPr>
        </p:nvSpPr>
        <p:spPr/>
        <p:txBody>
          <a:bodyPr/>
          <a:lstStyle/>
          <a:p>
            <a:r>
              <a:rPr lang="en-US" dirty="0"/>
              <a:t>In PP, we learn that just because an international trade agreement was mutually agreed upon, it doesn’t mean it is just.</a:t>
            </a:r>
          </a:p>
          <a:p>
            <a:r>
              <a:rPr lang="en-US" dirty="0"/>
              <a:t>One needs to consider the common goods of (especially, the weaker) nations in question, and one needs voluntary societies to help make sure we consider those common goods.</a:t>
            </a:r>
          </a:p>
          <a:p>
            <a:r>
              <a:rPr lang="en-US" dirty="0"/>
              <a:t>The existence of gains from trade ensures that there should be something left over when necessary to address these common goods.</a:t>
            </a:r>
          </a:p>
        </p:txBody>
      </p:sp>
    </p:spTree>
    <p:extLst>
      <p:ext uri="{BB962C8B-B14F-4D97-AF65-F5344CB8AC3E}">
        <p14:creationId xmlns:p14="http://schemas.microsoft.com/office/powerpoint/2010/main" val="4139648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6B7F-51AB-462F-A029-2021F9E0C449}"/>
              </a:ext>
            </a:extLst>
          </p:cNvPr>
          <p:cNvSpPr>
            <a:spLocks noGrp="1"/>
          </p:cNvSpPr>
          <p:nvPr>
            <p:ph type="title"/>
          </p:nvPr>
        </p:nvSpPr>
        <p:spPr/>
        <p:txBody>
          <a:bodyPr/>
          <a:lstStyle/>
          <a:p>
            <a:r>
              <a:rPr lang="en-US" dirty="0"/>
              <a:t>Three obligations</a:t>
            </a:r>
          </a:p>
        </p:txBody>
      </p:sp>
      <p:sp>
        <p:nvSpPr>
          <p:cNvPr id="3" name="Content Placeholder 2">
            <a:extLst>
              <a:ext uri="{FF2B5EF4-FFF2-40B4-BE49-F238E27FC236}">
                <a16:creationId xmlns:a16="http://schemas.microsoft.com/office/drawing/2014/main" id="{57CA92E6-9C07-4A96-8572-05AB5150F957}"/>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1) mutual solidarity—the aid that the richer nations must give to developing nations</a:t>
            </a:r>
          </a:p>
          <a:p>
            <a:r>
              <a:rPr lang="en-US" b="0" i="0" dirty="0">
                <a:solidFill>
                  <a:srgbClr val="000000"/>
                </a:solidFill>
                <a:effectLst/>
                <a:latin typeface="Tahoma" panose="020B0604030504040204" pitchFamily="34" charset="0"/>
              </a:rPr>
              <a:t>2) social justice—the rectification of trade relations between strong and weak nations</a:t>
            </a:r>
          </a:p>
          <a:p>
            <a:r>
              <a:rPr lang="en-US" b="0" i="0" dirty="0">
                <a:solidFill>
                  <a:srgbClr val="000000"/>
                </a:solidFill>
                <a:effectLst/>
                <a:latin typeface="Tahoma" panose="020B0604030504040204" pitchFamily="34" charset="0"/>
              </a:rPr>
              <a:t>3) universal brotherhood—the effort to build a more humane world community, where all can give and receive, and where the progress of some is not bought at the expense of others.</a:t>
            </a:r>
            <a:endParaRPr lang="en-US" dirty="0"/>
          </a:p>
        </p:txBody>
      </p:sp>
    </p:spTree>
    <p:extLst>
      <p:ext uri="{BB962C8B-B14F-4D97-AF65-F5344CB8AC3E}">
        <p14:creationId xmlns:p14="http://schemas.microsoft.com/office/powerpoint/2010/main" val="1963854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97976-C335-42F5-B2C8-845E1C0E6445}"/>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DD03665D-64C3-48AD-855A-3900081E145E}"/>
              </a:ext>
            </a:extLst>
          </p:cNvPr>
          <p:cNvSpPr>
            <a:spLocks noGrp="1"/>
          </p:cNvSpPr>
          <p:nvPr>
            <p:ph idx="1"/>
          </p:nvPr>
        </p:nvSpPr>
        <p:spPr/>
        <p:txBody>
          <a:bodyPr>
            <a:normAutofit lnSpcReduction="10000"/>
          </a:bodyPr>
          <a:lstStyle/>
          <a:p>
            <a:r>
              <a:rPr lang="en-US" dirty="0"/>
              <a:t>(1) Prayer</a:t>
            </a:r>
          </a:p>
          <a:p>
            <a:r>
              <a:rPr lang="en-US" dirty="0"/>
              <a:t>(2) Background of PP</a:t>
            </a:r>
          </a:p>
          <a:p>
            <a:r>
              <a:rPr lang="en-US" dirty="0"/>
              <a:t>(3) The Economics of Interactions</a:t>
            </a:r>
          </a:p>
          <a:p>
            <a:r>
              <a:rPr lang="en-US" dirty="0"/>
              <a:t>(4) The Economics of Rapid Change</a:t>
            </a:r>
          </a:p>
          <a:p>
            <a:r>
              <a:rPr lang="en-US" dirty="0"/>
              <a:t>(5) The problems</a:t>
            </a:r>
          </a:p>
          <a:p>
            <a:r>
              <a:rPr lang="en-US" dirty="0"/>
              <a:t>(6) The Catholic solution</a:t>
            </a:r>
          </a:p>
          <a:p>
            <a:r>
              <a:rPr lang="en-US" dirty="0"/>
              <a:t>(7) Analogy between just wages and just trade</a:t>
            </a:r>
          </a:p>
          <a:p>
            <a:r>
              <a:rPr lang="en-US" dirty="0"/>
              <a:t>(8) Three obligations</a:t>
            </a:r>
          </a:p>
          <a:p>
            <a:r>
              <a:rPr lang="en-US" dirty="0"/>
              <a:t>(9) Next steps!</a:t>
            </a:r>
          </a:p>
        </p:txBody>
      </p:sp>
    </p:spTree>
    <p:extLst>
      <p:ext uri="{BB962C8B-B14F-4D97-AF65-F5344CB8AC3E}">
        <p14:creationId xmlns:p14="http://schemas.microsoft.com/office/powerpoint/2010/main" val="1443544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0B822-5996-49EA-9D10-E03435564447}"/>
              </a:ext>
            </a:extLst>
          </p:cNvPr>
          <p:cNvSpPr>
            <a:spLocks noGrp="1"/>
          </p:cNvSpPr>
          <p:nvPr>
            <p:ph type="title"/>
          </p:nvPr>
        </p:nvSpPr>
        <p:spPr/>
        <p:txBody>
          <a:bodyPr/>
          <a:lstStyle/>
          <a:p>
            <a:r>
              <a:rPr lang="en-US" dirty="0"/>
              <a:t>These obligations form an equilibrium</a:t>
            </a:r>
          </a:p>
        </p:txBody>
      </p:sp>
      <p:sp>
        <p:nvSpPr>
          <p:cNvPr id="3" name="Content Placeholder 2">
            <a:extLst>
              <a:ext uri="{FF2B5EF4-FFF2-40B4-BE49-F238E27FC236}">
                <a16:creationId xmlns:a16="http://schemas.microsoft.com/office/drawing/2014/main" id="{39510A69-04B2-490E-A587-E97BB127BE48}"/>
              </a:ext>
            </a:extLst>
          </p:cNvPr>
          <p:cNvSpPr>
            <a:spLocks noGrp="1"/>
          </p:cNvSpPr>
          <p:nvPr>
            <p:ph idx="1"/>
          </p:nvPr>
        </p:nvSpPr>
        <p:spPr/>
        <p:txBody>
          <a:bodyPr>
            <a:normAutofit/>
          </a:bodyPr>
          <a:lstStyle/>
          <a:p>
            <a:r>
              <a:rPr lang="en-US" dirty="0"/>
              <a:t>Suppose we only did economic aid, without other aspects of solidarity, and without encouraging trade, and without the various aims of universal brotherhood.</a:t>
            </a:r>
          </a:p>
          <a:p>
            <a:r>
              <a:rPr lang="en-US" dirty="0"/>
              <a:t>Then, that aid is not a common good, it’s a divisible one.</a:t>
            </a:r>
          </a:p>
          <a:p>
            <a:r>
              <a:rPr lang="en-US" dirty="0"/>
              <a:t>Divisible goods can be fought over. </a:t>
            </a:r>
          </a:p>
          <a:p>
            <a:r>
              <a:rPr lang="en-US" dirty="0"/>
              <a:t>They might substitute for common goods, rather than reinforce them!</a:t>
            </a:r>
          </a:p>
        </p:txBody>
      </p:sp>
    </p:spTree>
    <p:extLst>
      <p:ext uri="{BB962C8B-B14F-4D97-AF65-F5344CB8AC3E}">
        <p14:creationId xmlns:p14="http://schemas.microsoft.com/office/powerpoint/2010/main" val="1416914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0B822-5996-49EA-9D10-E03435564447}"/>
              </a:ext>
            </a:extLst>
          </p:cNvPr>
          <p:cNvSpPr>
            <a:spLocks noGrp="1"/>
          </p:cNvSpPr>
          <p:nvPr>
            <p:ph type="title"/>
          </p:nvPr>
        </p:nvSpPr>
        <p:spPr/>
        <p:txBody>
          <a:bodyPr/>
          <a:lstStyle/>
          <a:p>
            <a:r>
              <a:rPr lang="en-US" dirty="0"/>
              <a:t>These obligations form an equilibrium</a:t>
            </a:r>
          </a:p>
        </p:txBody>
      </p:sp>
      <p:sp>
        <p:nvSpPr>
          <p:cNvPr id="3" name="Content Placeholder 2">
            <a:extLst>
              <a:ext uri="{FF2B5EF4-FFF2-40B4-BE49-F238E27FC236}">
                <a16:creationId xmlns:a16="http://schemas.microsoft.com/office/drawing/2014/main" id="{39510A69-04B2-490E-A587-E97BB127BE48}"/>
              </a:ext>
            </a:extLst>
          </p:cNvPr>
          <p:cNvSpPr>
            <a:spLocks noGrp="1"/>
          </p:cNvSpPr>
          <p:nvPr>
            <p:ph idx="1"/>
          </p:nvPr>
        </p:nvSpPr>
        <p:spPr/>
        <p:txBody>
          <a:bodyPr>
            <a:normAutofit fontScale="92500"/>
          </a:bodyPr>
          <a:lstStyle/>
          <a:p>
            <a:pPr marL="0" indent="0">
              <a:buNone/>
            </a:pPr>
            <a:r>
              <a:rPr lang="en-US" dirty="0"/>
              <a:t>In “The Road to Hell” by Michael Maren, the former aid worker describes:</a:t>
            </a:r>
          </a:p>
          <a:p>
            <a:r>
              <a:rPr lang="en-US" dirty="0"/>
              <a:t>the international aid industry is a big business more concerned with winning its next big government contract than helping needy people.</a:t>
            </a:r>
          </a:p>
          <a:p>
            <a:r>
              <a:rPr lang="en-US" dirty="0"/>
              <a:t>The focus of the book is Somalia.</a:t>
            </a:r>
          </a:p>
          <a:p>
            <a:r>
              <a:rPr lang="en-US" dirty="0"/>
              <a:t>Among the organizations criticized are World Vision, Save the Children, Christian Children's Fund, UNICEF, CARE, Catholic Relief Services, and USAID.</a:t>
            </a:r>
          </a:p>
          <a:p>
            <a:r>
              <a:rPr lang="en-US" dirty="0"/>
              <a:t>relief aid helped bolster the regime of </a:t>
            </a:r>
            <a:r>
              <a:rPr lang="en-US" dirty="0" err="1"/>
              <a:t>Siad</a:t>
            </a:r>
            <a:r>
              <a:rPr lang="en-US" dirty="0"/>
              <a:t> Barre.</a:t>
            </a:r>
          </a:p>
          <a:p>
            <a:r>
              <a:rPr lang="en-US" dirty="0"/>
              <a:t>violent competition for control over large-scale food aid contributed to the breakdown of government in Somalia.</a:t>
            </a:r>
          </a:p>
        </p:txBody>
      </p:sp>
    </p:spTree>
    <p:extLst>
      <p:ext uri="{BB962C8B-B14F-4D97-AF65-F5344CB8AC3E}">
        <p14:creationId xmlns:p14="http://schemas.microsoft.com/office/powerpoint/2010/main" val="2537638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12F55-6A7F-4814-A838-3B04E8195BFB}"/>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6276883B-EE5E-44A5-81B7-03D755D09958}"/>
              </a:ext>
            </a:extLst>
          </p:cNvPr>
          <p:cNvSpPr>
            <a:spLocks noGrp="1"/>
          </p:cNvSpPr>
          <p:nvPr>
            <p:ph idx="1"/>
          </p:nvPr>
        </p:nvSpPr>
        <p:spPr/>
        <p:txBody>
          <a:bodyPr/>
          <a:lstStyle/>
          <a:p>
            <a:r>
              <a:rPr lang="en-US" dirty="0"/>
              <a:t>How do these obligations change when one billion people who have never participated in this path of development are suddenly made open to the world?</a:t>
            </a:r>
          </a:p>
          <a:p>
            <a:pPr lvl="1"/>
            <a:r>
              <a:rPr lang="en-US" dirty="0"/>
              <a:t>Social openness</a:t>
            </a:r>
          </a:p>
          <a:p>
            <a:pPr lvl="1"/>
            <a:r>
              <a:rPr lang="en-US" dirty="0"/>
              <a:t>Economic openness</a:t>
            </a:r>
          </a:p>
          <a:p>
            <a:pPr lvl="1"/>
            <a:r>
              <a:rPr lang="en-US" dirty="0"/>
              <a:t>Political openness</a:t>
            </a:r>
          </a:p>
          <a:p>
            <a:r>
              <a:rPr lang="en-US" dirty="0"/>
              <a:t>Find out when we study </a:t>
            </a:r>
            <a:r>
              <a:rPr lang="en-US" dirty="0" err="1"/>
              <a:t>Centisimus</a:t>
            </a:r>
            <a:r>
              <a:rPr lang="en-US" dirty="0"/>
              <a:t> Annus, by Pope John Paul II</a:t>
            </a:r>
          </a:p>
        </p:txBody>
      </p:sp>
    </p:spTree>
    <p:extLst>
      <p:ext uri="{BB962C8B-B14F-4D97-AF65-F5344CB8AC3E}">
        <p14:creationId xmlns:p14="http://schemas.microsoft.com/office/powerpoint/2010/main" val="3940280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21B2A-6E03-4FCC-B52C-B85D9EE13AAE}"/>
              </a:ext>
            </a:extLst>
          </p:cNvPr>
          <p:cNvSpPr>
            <a:spLocks noGrp="1"/>
          </p:cNvSpPr>
          <p:nvPr>
            <p:ph type="title"/>
          </p:nvPr>
        </p:nvSpPr>
        <p:spPr/>
        <p:txBody>
          <a:bodyPr/>
          <a:lstStyle/>
          <a:p>
            <a:r>
              <a:rPr lang="en-US" dirty="0"/>
              <a:t>Background of </a:t>
            </a:r>
            <a:r>
              <a:rPr lang="en-US" dirty="0" err="1"/>
              <a:t>Populorum</a:t>
            </a:r>
            <a:r>
              <a:rPr lang="en-US" dirty="0"/>
              <a:t> </a:t>
            </a:r>
            <a:r>
              <a:rPr lang="en-US" dirty="0" err="1"/>
              <a:t>Progressio</a:t>
            </a:r>
            <a:endParaRPr lang="en-US" dirty="0"/>
          </a:p>
        </p:txBody>
      </p:sp>
      <p:sp>
        <p:nvSpPr>
          <p:cNvPr id="3" name="Content Placeholder 2">
            <a:extLst>
              <a:ext uri="{FF2B5EF4-FFF2-40B4-BE49-F238E27FC236}">
                <a16:creationId xmlns:a16="http://schemas.microsoft.com/office/drawing/2014/main" id="{1AF47858-9F07-4A8F-99AC-BBD1B2C2EFFA}"/>
              </a:ext>
            </a:extLst>
          </p:cNvPr>
          <p:cNvSpPr>
            <a:spLocks noGrp="1"/>
          </p:cNvSpPr>
          <p:nvPr>
            <p:ph idx="1"/>
          </p:nvPr>
        </p:nvSpPr>
        <p:spPr/>
        <p:txBody>
          <a:bodyPr/>
          <a:lstStyle/>
          <a:p>
            <a:r>
              <a:rPr lang="en-US" dirty="0"/>
              <a:t>When Pope Paul VI wrote </a:t>
            </a:r>
            <a:r>
              <a:rPr lang="en-US" dirty="0" err="1"/>
              <a:t>Populorum</a:t>
            </a:r>
            <a:r>
              <a:rPr lang="en-US" dirty="0"/>
              <a:t> </a:t>
            </a:r>
            <a:r>
              <a:rPr lang="en-US" dirty="0" err="1"/>
              <a:t>Progressio</a:t>
            </a:r>
            <a:r>
              <a:rPr lang="en-US" dirty="0"/>
              <a:t> circa 1966/1967, the world was in a completely unique economic situation.</a:t>
            </a:r>
          </a:p>
          <a:p>
            <a:r>
              <a:rPr lang="en-US" dirty="0"/>
              <a:t>Unprecedented times created unprecedented opportunities and unprecedented problems.</a:t>
            </a:r>
          </a:p>
          <a:p>
            <a:r>
              <a:rPr lang="en-US" dirty="0"/>
              <a:t>This lead to the Catholic Church expanding the scope and depth of Catholic Social Teaching</a:t>
            </a:r>
          </a:p>
        </p:txBody>
      </p:sp>
    </p:spTree>
    <p:extLst>
      <p:ext uri="{BB962C8B-B14F-4D97-AF65-F5344CB8AC3E}">
        <p14:creationId xmlns:p14="http://schemas.microsoft.com/office/powerpoint/2010/main" val="3784073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36555-C80D-482F-B356-A70768DA4B7B}"/>
              </a:ext>
            </a:extLst>
          </p:cNvPr>
          <p:cNvSpPr>
            <a:spLocks noGrp="1"/>
          </p:cNvSpPr>
          <p:nvPr>
            <p:ph type="title"/>
          </p:nvPr>
        </p:nvSpPr>
        <p:spPr/>
        <p:txBody>
          <a:bodyPr/>
          <a:lstStyle/>
          <a:p>
            <a:r>
              <a:rPr lang="en-US" dirty="0"/>
              <a:t>Annual Growth in World Economic Output</a:t>
            </a:r>
          </a:p>
        </p:txBody>
      </p:sp>
      <p:graphicFrame>
        <p:nvGraphicFramePr>
          <p:cNvPr id="6" name="Content Placeholder 5">
            <a:extLst>
              <a:ext uri="{FF2B5EF4-FFF2-40B4-BE49-F238E27FC236}">
                <a16:creationId xmlns:a16="http://schemas.microsoft.com/office/drawing/2014/main" id="{59DB353F-E4C2-4F20-8409-E36EEB317A48}"/>
              </a:ext>
            </a:extLst>
          </p:cNvPr>
          <p:cNvGraphicFramePr>
            <a:graphicFrameLocks noGrp="1"/>
          </p:cNvGraphicFramePr>
          <p:nvPr>
            <p:ph idx="1"/>
            <p:extLst>
              <p:ext uri="{D42A27DB-BD31-4B8C-83A1-F6EECF244321}">
                <p14:modId xmlns:p14="http://schemas.microsoft.com/office/powerpoint/2010/main" val="257972754"/>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5503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F0914-D925-4486-A619-0B22D15F8E26}"/>
              </a:ext>
            </a:extLst>
          </p:cNvPr>
          <p:cNvSpPr>
            <a:spLocks noGrp="1"/>
          </p:cNvSpPr>
          <p:nvPr>
            <p:ph type="title"/>
          </p:nvPr>
        </p:nvSpPr>
        <p:spPr/>
        <p:txBody>
          <a:bodyPr/>
          <a:lstStyle/>
          <a:p>
            <a:r>
              <a:rPr lang="en-US" dirty="0"/>
              <a:t>World Trade Volume 1950 - 2072</a:t>
            </a:r>
          </a:p>
        </p:txBody>
      </p:sp>
      <p:graphicFrame>
        <p:nvGraphicFramePr>
          <p:cNvPr id="6" name="Content Placeholder 5">
            <a:extLst>
              <a:ext uri="{FF2B5EF4-FFF2-40B4-BE49-F238E27FC236}">
                <a16:creationId xmlns:a16="http://schemas.microsoft.com/office/drawing/2014/main" id="{EF331401-C1D4-4779-BA78-CAD2AD7109E2}"/>
              </a:ext>
            </a:extLst>
          </p:cNvPr>
          <p:cNvGraphicFramePr>
            <a:graphicFrameLocks noGrp="1"/>
          </p:cNvGraphicFramePr>
          <p:nvPr>
            <p:ph idx="1"/>
            <p:extLst>
              <p:ext uri="{D42A27DB-BD31-4B8C-83A1-F6EECF244321}">
                <p14:modId xmlns:p14="http://schemas.microsoft.com/office/powerpoint/2010/main" val="173192376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0A8AB255-C447-4E69-A0DE-F5E425A8D1E4}"/>
              </a:ext>
            </a:extLst>
          </p:cNvPr>
          <p:cNvGraphicFramePr>
            <a:graphicFrameLocks/>
          </p:cNvGraphicFramePr>
          <p:nvPr>
            <p:extLst>
              <p:ext uri="{D42A27DB-BD31-4B8C-83A1-F6EECF244321}">
                <p14:modId xmlns:p14="http://schemas.microsoft.com/office/powerpoint/2010/main" val="2004587790"/>
              </p:ext>
            </p:extLst>
          </p:nvPr>
        </p:nvGraphicFramePr>
        <p:xfrm>
          <a:off x="2834179" y="1344404"/>
          <a:ext cx="5848938" cy="50569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17784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21B2A-6E03-4FCC-B52C-B85D9EE13AAE}"/>
              </a:ext>
            </a:extLst>
          </p:cNvPr>
          <p:cNvSpPr>
            <a:spLocks noGrp="1"/>
          </p:cNvSpPr>
          <p:nvPr>
            <p:ph type="title"/>
          </p:nvPr>
        </p:nvSpPr>
        <p:spPr/>
        <p:txBody>
          <a:bodyPr/>
          <a:lstStyle/>
          <a:p>
            <a:r>
              <a:rPr lang="en-US" dirty="0"/>
              <a:t>The Economics of Interactions</a:t>
            </a:r>
          </a:p>
        </p:txBody>
      </p:sp>
      <p:sp>
        <p:nvSpPr>
          <p:cNvPr id="3" name="Content Placeholder 2">
            <a:extLst>
              <a:ext uri="{FF2B5EF4-FFF2-40B4-BE49-F238E27FC236}">
                <a16:creationId xmlns:a16="http://schemas.microsoft.com/office/drawing/2014/main" id="{1AF47858-9F07-4A8F-99AC-BBD1B2C2EFFA}"/>
              </a:ext>
            </a:extLst>
          </p:cNvPr>
          <p:cNvSpPr>
            <a:spLocks noGrp="1"/>
          </p:cNvSpPr>
          <p:nvPr>
            <p:ph idx="1"/>
          </p:nvPr>
        </p:nvSpPr>
        <p:spPr/>
        <p:txBody>
          <a:bodyPr>
            <a:normAutofit lnSpcReduction="10000"/>
          </a:bodyPr>
          <a:lstStyle/>
          <a:p>
            <a:r>
              <a:rPr lang="en-US" dirty="0"/>
              <a:t>This was a big, unprecedented increase in global interactions!!!</a:t>
            </a:r>
          </a:p>
          <a:p>
            <a:r>
              <a:rPr lang="en-US" dirty="0"/>
              <a:t>Why did this happen, and what did it mean?</a:t>
            </a:r>
          </a:p>
          <a:p>
            <a:r>
              <a:rPr lang="en-US" dirty="0"/>
              <a:t>Why would there be any choice in how to instantiate these interactions?</a:t>
            </a:r>
          </a:p>
          <a:p>
            <a:r>
              <a:rPr lang="en-US" dirty="0"/>
              <a:t>How do we know that there is _economic_ scope for mutually beneficial interactions between people?</a:t>
            </a:r>
          </a:p>
          <a:p>
            <a:r>
              <a:rPr lang="en-US" dirty="0"/>
              <a:t>How do we know that binary interactions leave room for multiple equilibria? (and hence, room for choosing the socially better equilibria)</a:t>
            </a:r>
          </a:p>
          <a:p>
            <a:r>
              <a:rPr lang="en-US" dirty="0"/>
              <a:t>Let’s model this! </a:t>
            </a:r>
          </a:p>
          <a:p>
            <a:endParaRPr lang="en-US" dirty="0"/>
          </a:p>
        </p:txBody>
      </p:sp>
    </p:spTree>
    <p:extLst>
      <p:ext uri="{BB962C8B-B14F-4D97-AF65-F5344CB8AC3E}">
        <p14:creationId xmlns:p14="http://schemas.microsoft.com/office/powerpoint/2010/main" val="3151645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21B2A-6E03-4FCC-B52C-B85D9EE13AAE}"/>
              </a:ext>
            </a:extLst>
          </p:cNvPr>
          <p:cNvSpPr>
            <a:spLocks noGrp="1"/>
          </p:cNvSpPr>
          <p:nvPr>
            <p:ph type="title"/>
          </p:nvPr>
        </p:nvSpPr>
        <p:spPr/>
        <p:txBody>
          <a:bodyPr/>
          <a:lstStyle/>
          <a:p>
            <a:r>
              <a:rPr lang="en-US" dirty="0"/>
              <a:t>The Economics of Rapid Change</a:t>
            </a:r>
          </a:p>
        </p:txBody>
      </p:sp>
      <p:sp>
        <p:nvSpPr>
          <p:cNvPr id="3" name="Content Placeholder 2">
            <a:extLst>
              <a:ext uri="{FF2B5EF4-FFF2-40B4-BE49-F238E27FC236}">
                <a16:creationId xmlns:a16="http://schemas.microsoft.com/office/drawing/2014/main" id="{1AF47858-9F07-4A8F-99AC-BBD1B2C2EFFA}"/>
              </a:ext>
            </a:extLst>
          </p:cNvPr>
          <p:cNvSpPr>
            <a:spLocks noGrp="1"/>
          </p:cNvSpPr>
          <p:nvPr>
            <p:ph idx="1"/>
          </p:nvPr>
        </p:nvSpPr>
        <p:spPr/>
        <p:txBody>
          <a:bodyPr/>
          <a:lstStyle/>
          <a:p>
            <a:r>
              <a:rPr lang="en-US" dirty="0"/>
              <a:t>What are the economic reasons why there might be chaos during rapid growth?</a:t>
            </a:r>
          </a:p>
          <a:p>
            <a:r>
              <a:rPr lang="en-US" dirty="0"/>
              <a:t>One of way of conceptualizing rapid growth is rapid increases in trade</a:t>
            </a:r>
          </a:p>
          <a:p>
            <a:r>
              <a:rPr lang="en-US" dirty="0"/>
              <a:t>Model: winners and losers from trade in the short-run</a:t>
            </a:r>
          </a:p>
          <a:p>
            <a:endParaRPr lang="en-US" dirty="0"/>
          </a:p>
        </p:txBody>
      </p:sp>
    </p:spTree>
    <p:extLst>
      <p:ext uri="{BB962C8B-B14F-4D97-AF65-F5344CB8AC3E}">
        <p14:creationId xmlns:p14="http://schemas.microsoft.com/office/powerpoint/2010/main" val="585247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21B2A-6E03-4FCC-B52C-B85D9EE13AAE}"/>
              </a:ext>
            </a:extLst>
          </p:cNvPr>
          <p:cNvSpPr>
            <a:spLocks noGrp="1"/>
          </p:cNvSpPr>
          <p:nvPr>
            <p:ph type="title"/>
          </p:nvPr>
        </p:nvSpPr>
        <p:spPr/>
        <p:txBody>
          <a:bodyPr/>
          <a:lstStyle/>
          <a:p>
            <a:r>
              <a:rPr lang="en-US" dirty="0"/>
              <a:t>The Economics of Rapid Change</a:t>
            </a:r>
          </a:p>
        </p:txBody>
      </p:sp>
      <p:sp>
        <p:nvSpPr>
          <p:cNvPr id="3" name="Content Placeholder 2">
            <a:extLst>
              <a:ext uri="{FF2B5EF4-FFF2-40B4-BE49-F238E27FC236}">
                <a16:creationId xmlns:a16="http://schemas.microsoft.com/office/drawing/2014/main" id="{1AF47858-9F07-4A8F-99AC-BBD1B2C2EFFA}"/>
              </a:ext>
            </a:extLst>
          </p:cNvPr>
          <p:cNvSpPr>
            <a:spLocks noGrp="1"/>
          </p:cNvSpPr>
          <p:nvPr>
            <p:ph idx="1"/>
          </p:nvPr>
        </p:nvSpPr>
        <p:spPr/>
        <p:txBody>
          <a:bodyPr/>
          <a:lstStyle/>
          <a:p>
            <a:r>
              <a:rPr lang="en-US" dirty="0"/>
              <a:t>what does it take for the losers to finally win?</a:t>
            </a:r>
          </a:p>
          <a:p>
            <a:r>
              <a:rPr lang="en-US" dirty="0"/>
              <a:t>What might bring about these things?</a:t>
            </a:r>
          </a:p>
          <a:p>
            <a:r>
              <a:rPr lang="en-US" dirty="0"/>
              <a:t>How long might it take for these things to happen?</a:t>
            </a:r>
          </a:p>
          <a:p>
            <a:endParaRPr lang="en-US" dirty="0"/>
          </a:p>
        </p:txBody>
      </p:sp>
    </p:spTree>
    <p:extLst>
      <p:ext uri="{BB962C8B-B14F-4D97-AF65-F5344CB8AC3E}">
        <p14:creationId xmlns:p14="http://schemas.microsoft.com/office/powerpoint/2010/main" val="1544226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21B2A-6E03-4FCC-B52C-B85D9EE13AAE}"/>
              </a:ext>
            </a:extLst>
          </p:cNvPr>
          <p:cNvSpPr>
            <a:spLocks noGrp="1"/>
          </p:cNvSpPr>
          <p:nvPr>
            <p:ph type="title"/>
          </p:nvPr>
        </p:nvSpPr>
        <p:spPr/>
        <p:txBody>
          <a:bodyPr/>
          <a:lstStyle/>
          <a:p>
            <a:r>
              <a:rPr lang="en-US" dirty="0"/>
              <a:t>The Economics of Rapid Change</a:t>
            </a:r>
          </a:p>
        </p:txBody>
      </p:sp>
      <p:sp>
        <p:nvSpPr>
          <p:cNvPr id="3" name="Content Placeholder 2">
            <a:extLst>
              <a:ext uri="{FF2B5EF4-FFF2-40B4-BE49-F238E27FC236}">
                <a16:creationId xmlns:a16="http://schemas.microsoft.com/office/drawing/2014/main" id="{1AF47858-9F07-4A8F-99AC-BBD1B2C2EFFA}"/>
              </a:ext>
            </a:extLst>
          </p:cNvPr>
          <p:cNvSpPr>
            <a:spLocks noGrp="1"/>
          </p:cNvSpPr>
          <p:nvPr>
            <p:ph idx="1"/>
          </p:nvPr>
        </p:nvSpPr>
        <p:spPr/>
        <p:txBody>
          <a:bodyPr/>
          <a:lstStyle/>
          <a:p>
            <a:r>
              <a:rPr lang="en-US" dirty="0"/>
              <a:t>what happens to the losers if these adjustments don’t take place?</a:t>
            </a:r>
          </a:p>
          <a:p>
            <a:r>
              <a:rPr lang="en-US" dirty="0"/>
              <a:t>What could ameliorate these problems?</a:t>
            </a:r>
          </a:p>
          <a:p>
            <a:endParaRPr lang="en-US" dirty="0"/>
          </a:p>
        </p:txBody>
      </p:sp>
    </p:spTree>
    <p:extLst>
      <p:ext uri="{BB962C8B-B14F-4D97-AF65-F5344CB8AC3E}">
        <p14:creationId xmlns:p14="http://schemas.microsoft.com/office/powerpoint/2010/main" val="23103427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1249</Words>
  <Application>Microsoft Office PowerPoint</Application>
  <PresentationFormat>Widescreen</PresentationFormat>
  <Paragraphs>110</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Tahoma</vt:lpstr>
      <vt:lpstr>Office Theme</vt:lpstr>
      <vt:lpstr>Economy, Divine and Human</vt:lpstr>
      <vt:lpstr>Outline</vt:lpstr>
      <vt:lpstr>Background of Populorum Progressio</vt:lpstr>
      <vt:lpstr>Annual Growth in World Economic Output</vt:lpstr>
      <vt:lpstr>World Trade Volume 1950 - 2072</vt:lpstr>
      <vt:lpstr>The Economics of Interactions</vt:lpstr>
      <vt:lpstr>The Economics of Rapid Change</vt:lpstr>
      <vt:lpstr>The Economics of Rapid Change</vt:lpstr>
      <vt:lpstr>The Economics of Rapid Change</vt:lpstr>
      <vt:lpstr>The problems</vt:lpstr>
      <vt:lpstr>Pope Benedict on Pope Paul’s solution</vt:lpstr>
      <vt:lpstr>The Catholic solution</vt:lpstr>
      <vt:lpstr>Whole Scope of the Problem: International</vt:lpstr>
      <vt:lpstr>The Common Goods which are in danger</vt:lpstr>
      <vt:lpstr>New Societies ordered towards these goods</vt:lpstr>
      <vt:lpstr>Is there an international polity?</vt:lpstr>
      <vt:lpstr>Analogy between just wages and just trade</vt:lpstr>
      <vt:lpstr>Analogy between just wages and just trade</vt:lpstr>
      <vt:lpstr>Three obligations</vt:lpstr>
      <vt:lpstr>These obligations form an equilibrium</vt:lpstr>
      <vt:lpstr>These obligations form an equilibrium</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Economy, Divine and Human</dc:title>
  <dc:creator>Kirk Doran</dc:creator>
  <cp:lastModifiedBy>Kirk Doran</cp:lastModifiedBy>
  <cp:revision>127</cp:revision>
  <dcterms:created xsi:type="dcterms:W3CDTF">2023-11-27T12:44:28Z</dcterms:created>
  <dcterms:modified xsi:type="dcterms:W3CDTF">2023-11-27T16:00:25Z</dcterms:modified>
</cp:coreProperties>
</file>