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71" r:id="rId6"/>
    <p:sldId id="272" r:id="rId7"/>
    <p:sldId id="273" r:id="rId8"/>
    <p:sldId id="274" r:id="rId9"/>
    <p:sldId id="275" r:id="rId10"/>
    <p:sldId id="260" r:id="rId11"/>
    <p:sldId id="261" r:id="rId12"/>
    <p:sldId id="262" r:id="rId13"/>
    <p:sldId id="263" r:id="rId14"/>
    <p:sldId id="264" r:id="rId15"/>
    <p:sldId id="276" r:id="rId16"/>
    <p:sldId id="277" r:id="rId17"/>
    <p:sldId id="278" r:id="rId18"/>
    <p:sldId id="279" r:id="rId19"/>
    <p:sldId id="280" r:id="rId20"/>
    <p:sldId id="265" r:id="rId21"/>
    <p:sldId id="266" r:id="rId22"/>
    <p:sldId id="267" r:id="rId23"/>
    <p:sldId id="270" r:id="rId24"/>
    <p:sldId id="26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B9414-3454-42BC-931A-C62B117BD4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672C16-E8C2-459B-9174-1D3A29F20D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DDD335-8987-4FBC-8BC0-4AE87604AE18}"/>
              </a:ext>
            </a:extLst>
          </p:cNvPr>
          <p:cNvSpPr>
            <a:spLocks noGrp="1"/>
          </p:cNvSpPr>
          <p:nvPr>
            <p:ph type="dt" sz="half" idx="10"/>
          </p:nvPr>
        </p:nvSpPr>
        <p:spPr/>
        <p:txBody>
          <a:bodyPr/>
          <a:lstStyle/>
          <a:p>
            <a:fld id="{DF2DA01E-EC05-4577-9A9F-3D2C78BAB7A1}" type="datetimeFigureOut">
              <a:rPr lang="en-US" smtClean="0"/>
              <a:t>11/20/2023</a:t>
            </a:fld>
            <a:endParaRPr lang="en-US"/>
          </a:p>
        </p:txBody>
      </p:sp>
      <p:sp>
        <p:nvSpPr>
          <p:cNvPr id="5" name="Footer Placeholder 4">
            <a:extLst>
              <a:ext uri="{FF2B5EF4-FFF2-40B4-BE49-F238E27FC236}">
                <a16:creationId xmlns:a16="http://schemas.microsoft.com/office/drawing/2014/main" id="{28F88DF0-9F22-49F4-9159-7F78CD2E0A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E6D616-2503-4EC5-B500-2F175161EB78}"/>
              </a:ext>
            </a:extLst>
          </p:cNvPr>
          <p:cNvSpPr>
            <a:spLocks noGrp="1"/>
          </p:cNvSpPr>
          <p:nvPr>
            <p:ph type="sldNum" sz="quarter" idx="12"/>
          </p:nvPr>
        </p:nvSpPr>
        <p:spPr/>
        <p:txBody>
          <a:bodyPr/>
          <a:lstStyle/>
          <a:p>
            <a:fld id="{ABB82AC0-C075-4EA7-B12C-8F5896215F7D}" type="slidenum">
              <a:rPr lang="en-US" smtClean="0"/>
              <a:t>‹#›</a:t>
            </a:fld>
            <a:endParaRPr lang="en-US"/>
          </a:p>
        </p:txBody>
      </p:sp>
    </p:spTree>
    <p:extLst>
      <p:ext uri="{BB962C8B-B14F-4D97-AF65-F5344CB8AC3E}">
        <p14:creationId xmlns:p14="http://schemas.microsoft.com/office/powerpoint/2010/main" val="3776641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12158-F036-4572-B462-1003FCC65F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A9918D-1650-4A9D-8B5C-1B2E4A1E5F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393F72-1466-454A-BBDC-84B38537A69C}"/>
              </a:ext>
            </a:extLst>
          </p:cNvPr>
          <p:cNvSpPr>
            <a:spLocks noGrp="1"/>
          </p:cNvSpPr>
          <p:nvPr>
            <p:ph type="dt" sz="half" idx="10"/>
          </p:nvPr>
        </p:nvSpPr>
        <p:spPr/>
        <p:txBody>
          <a:bodyPr/>
          <a:lstStyle/>
          <a:p>
            <a:fld id="{DF2DA01E-EC05-4577-9A9F-3D2C78BAB7A1}" type="datetimeFigureOut">
              <a:rPr lang="en-US" smtClean="0"/>
              <a:t>11/20/2023</a:t>
            </a:fld>
            <a:endParaRPr lang="en-US"/>
          </a:p>
        </p:txBody>
      </p:sp>
      <p:sp>
        <p:nvSpPr>
          <p:cNvPr id="5" name="Footer Placeholder 4">
            <a:extLst>
              <a:ext uri="{FF2B5EF4-FFF2-40B4-BE49-F238E27FC236}">
                <a16:creationId xmlns:a16="http://schemas.microsoft.com/office/drawing/2014/main" id="{DAFD62F2-F4E6-4B4A-B82E-7BFB64F209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1D0188-BF29-408D-8B6E-22080500CDC5}"/>
              </a:ext>
            </a:extLst>
          </p:cNvPr>
          <p:cNvSpPr>
            <a:spLocks noGrp="1"/>
          </p:cNvSpPr>
          <p:nvPr>
            <p:ph type="sldNum" sz="quarter" idx="12"/>
          </p:nvPr>
        </p:nvSpPr>
        <p:spPr/>
        <p:txBody>
          <a:bodyPr/>
          <a:lstStyle/>
          <a:p>
            <a:fld id="{ABB82AC0-C075-4EA7-B12C-8F5896215F7D}" type="slidenum">
              <a:rPr lang="en-US" smtClean="0"/>
              <a:t>‹#›</a:t>
            </a:fld>
            <a:endParaRPr lang="en-US"/>
          </a:p>
        </p:txBody>
      </p:sp>
    </p:spTree>
    <p:extLst>
      <p:ext uri="{BB962C8B-B14F-4D97-AF65-F5344CB8AC3E}">
        <p14:creationId xmlns:p14="http://schemas.microsoft.com/office/powerpoint/2010/main" val="2417337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9A04F3F-48CB-4BDA-9E16-1C3A9E3F48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DAE037-21D0-4180-A565-0A053BEC12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DA27BA-0C51-4D64-91FE-59413F9F7642}"/>
              </a:ext>
            </a:extLst>
          </p:cNvPr>
          <p:cNvSpPr>
            <a:spLocks noGrp="1"/>
          </p:cNvSpPr>
          <p:nvPr>
            <p:ph type="dt" sz="half" idx="10"/>
          </p:nvPr>
        </p:nvSpPr>
        <p:spPr/>
        <p:txBody>
          <a:bodyPr/>
          <a:lstStyle/>
          <a:p>
            <a:fld id="{DF2DA01E-EC05-4577-9A9F-3D2C78BAB7A1}" type="datetimeFigureOut">
              <a:rPr lang="en-US" smtClean="0"/>
              <a:t>11/20/2023</a:t>
            </a:fld>
            <a:endParaRPr lang="en-US"/>
          </a:p>
        </p:txBody>
      </p:sp>
      <p:sp>
        <p:nvSpPr>
          <p:cNvPr id="5" name="Footer Placeholder 4">
            <a:extLst>
              <a:ext uri="{FF2B5EF4-FFF2-40B4-BE49-F238E27FC236}">
                <a16:creationId xmlns:a16="http://schemas.microsoft.com/office/drawing/2014/main" id="{DD63403F-66C2-49FB-A88A-57818A8A7B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8D294F-59C2-49AC-813A-CC759A0344D2}"/>
              </a:ext>
            </a:extLst>
          </p:cNvPr>
          <p:cNvSpPr>
            <a:spLocks noGrp="1"/>
          </p:cNvSpPr>
          <p:nvPr>
            <p:ph type="sldNum" sz="quarter" idx="12"/>
          </p:nvPr>
        </p:nvSpPr>
        <p:spPr/>
        <p:txBody>
          <a:bodyPr/>
          <a:lstStyle/>
          <a:p>
            <a:fld id="{ABB82AC0-C075-4EA7-B12C-8F5896215F7D}" type="slidenum">
              <a:rPr lang="en-US" smtClean="0"/>
              <a:t>‹#›</a:t>
            </a:fld>
            <a:endParaRPr lang="en-US"/>
          </a:p>
        </p:txBody>
      </p:sp>
    </p:spTree>
    <p:extLst>
      <p:ext uri="{BB962C8B-B14F-4D97-AF65-F5344CB8AC3E}">
        <p14:creationId xmlns:p14="http://schemas.microsoft.com/office/powerpoint/2010/main" val="4055994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0073A-E665-49EC-AF27-C484FF497E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8A1813-17D1-42DB-9956-0174646CFC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173956-5950-45A7-8A1A-6128A5948992}"/>
              </a:ext>
            </a:extLst>
          </p:cNvPr>
          <p:cNvSpPr>
            <a:spLocks noGrp="1"/>
          </p:cNvSpPr>
          <p:nvPr>
            <p:ph type="dt" sz="half" idx="10"/>
          </p:nvPr>
        </p:nvSpPr>
        <p:spPr/>
        <p:txBody>
          <a:bodyPr/>
          <a:lstStyle/>
          <a:p>
            <a:fld id="{DF2DA01E-EC05-4577-9A9F-3D2C78BAB7A1}" type="datetimeFigureOut">
              <a:rPr lang="en-US" smtClean="0"/>
              <a:t>11/20/2023</a:t>
            </a:fld>
            <a:endParaRPr lang="en-US"/>
          </a:p>
        </p:txBody>
      </p:sp>
      <p:sp>
        <p:nvSpPr>
          <p:cNvPr id="5" name="Footer Placeholder 4">
            <a:extLst>
              <a:ext uri="{FF2B5EF4-FFF2-40B4-BE49-F238E27FC236}">
                <a16:creationId xmlns:a16="http://schemas.microsoft.com/office/drawing/2014/main" id="{4970F1C5-ECC9-4F2F-943A-4EC6647E28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585094-E7CD-427F-B31F-6C19872D59BA}"/>
              </a:ext>
            </a:extLst>
          </p:cNvPr>
          <p:cNvSpPr>
            <a:spLocks noGrp="1"/>
          </p:cNvSpPr>
          <p:nvPr>
            <p:ph type="sldNum" sz="quarter" idx="12"/>
          </p:nvPr>
        </p:nvSpPr>
        <p:spPr/>
        <p:txBody>
          <a:bodyPr/>
          <a:lstStyle/>
          <a:p>
            <a:fld id="{ABB82AC0-C075-4EA7-B12C-8F5896215F7D}" type="slidenum">
              <a:rPr lang="en-US" smtClean="0"/>
              <a:t>‹#›</a:t>
            </a:fld>
            <a:endParaRPr lang="en-US"/>
          </a:p>
        </p:txBody>
      </p:sp>
    </p:spTree>
    <p:extLst>
      <p:ext uri="{BB962C8B-B14F-4D97-AF65-F5344CB8AC3E}">
        <p14:creationId xmlns:p14="http://schemas.microsoft.com/office/powerpoint/2010/main" val="2328710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B5E9B-3FAE-4B75-AA71-F014E9793A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5B97DF-86A5-46BC-B727-B80F08B050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48A222-D486-45F6-8A6E-24ADAF28C956}"/>
              </a:ext>
            </a:extLst>
          </p:cNvPr>
          <p:cNvSpPr>
            <a:spLocks noGrp="1"/>
          </p:cNvSpPr>
          <p:nvPr>
            <p:ph type="dt" sz="half" idx="10"/>
          </p:nvPr>
        </p:nvSpPr>
        <p:spPr/>
        <p:txBody>
          <a:bodyPr/>
          <a:lstStyle/>
          <a:p>
            <a:fld id="{DF2DA01E-EC05-4577-9A9F-3D2C78BAB7A1}" type="datetimeFigureOut">
              <a:rPr lang="en-US" smtClean="0"/>
              <a:t>11/20/2023</a:t>
            </a:fld>
            <a:endParaRPr lang="en-US"/>
          </a:p>
        </p:txBody>
      </p:sp>
      <p:sp>
        <p:nvSpPr>
          <p:cNvPr id="5" name="Footer Placeholder 4">
            <a:extLst>
              <a:ext uri="{FF2B5EF4-FFF2-40B4-BE49-F238E27FC236}">
                <a16:creationId xmlns:a16="http://schemas.microsoft.com/office/drawing/2014/main" id="{B34EBBC3-DD38-44AA-BB9F-250B528130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6F3B1D-8EAA-485D-BEF9-514F5F3B8174}"/>
              </a:ext>
            </a:extLst>
          </p:cNvPr>
          <p:cNvSpPr>
            <a:spLocks noGrp="1"/>
          </p:cNvSpPr>
          <p:nvPr>
            <p:ph type="sldNum" sz="quarter" idx="12"/>
          </p:nvPr>
        </p:nvSpPr>
        <p:spPr/>
        <p:txBody>
          <a:bodyPr/>
          <a:lstStyle/>
          <a:p>
            <a:fld id="{ABB82AC0-C075-4EA7-B12C-8F5896215F7D}" type="slidenum">
              <a:rPr lang="en-US" smtClean="0"/>
              <a:t>‹#›</a:t>
            </a:fld>
            <a:endParaRPr lang="en-US"/>
          </a:p>
        </p:txBody>
      </p:sp>
    </p:spTree>
    <p:extLst>
      <p:ext uri="{BB962C8B-B14F-4D97-AF65-F5344CB8AC3E}">
        <p14:creationId xmlns:p14="http://schemas.microsoft.com/office/powerpoint/2010/main" val="3775180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7F72D-9740-49FA-A260-DA67970C53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5959DB-6EE4-4C13-9F0C-11F6A3E0E59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4B404FC-8ED9-4E8D-9AE3-AD79A8AE568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48FB5E-A2CD-4403-A501-BD7065014E5D}"/>
              </a:ext>
            </a:extLst>
          </p:cNvPr>
          <p:cNvSpPr>
            <a:spLocks noGrp="1"/>
          </p:cNvSpPr>
          <p:nvPr>
            <p:ph type="dt" sz="half" idx="10"/>
          </p:nvPr>
        </p:nvSpPr>
        <p:spPr/>
        <p:txBody>
          <a:bodyPr/>
          <a:lstStyle/>
          <a:p>
            <a:fld id="{DF2DA01E-EC05-4577-9A9F-3D2C78BAB7A1}" type="datetimeFigureOut">
              <a:rPr lang="en-US" smtClean="0"/>
              <a:t>11/20/2023</a:t>
            </a:fld>
            <a:endParaRPr lang="en-US"/>
          </a:p>
        </p:txBody>
      </p:sp>
      <p:sp>
        <p:nvSpPr>
          <p:cNvPr id="6" name="Footer Placeholder 5">
            <a:extLst>
              <a:ext uri="{FF2B5EF4-FFF2-40B4-BE49-F238E27FC236}">
                <a16:creationId xmlns:a16="http://schemas.microsoft.com/office/drawing/2014/main" id="{7C785DB0-006D-41A6-8D69-CC891861DC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6F311E-B67C-418A-B1C8-5187FC196097}"/>
              </a:ext>
            </a:extLst>
          </p:cNvPr>
          <p:cNvSpPr>
            <a:spLocks noGrp="1"/>
          </p:cNvSpPr>
          <p:nvPr>
            <p:ph type="sldNum" sz="quarter" idx="12"/>
          </p:nvPr>
        </p:nvSpPr>
        <p:spPr/>
        <p:txBody>
          <a:bodyPr/>
          <a:lstStyle/>
          <a:p>
            <a:fld id="{ABB82AC0-C075-4EA7-B12C-8F5896215F7D}" type="slidenum">
              <a:rPr lang="en-US" smtClean="0"/>
              <a:t>‹#›</a:t>
            </a:fld>
            <a:endParaRPr lang="en-US"/>
          </a:p>
        </p:txBody>
      </p:sp>
    </p:spTree>
    <p:extLst>
      <p:ext uri="{BB962C8B-B14F-4D97-AF65-F5344CB8AC3E}">
        <p14:creationId xmlns:p14="http://schemas.microsoft.com/office/powerpoint/2010/main" val="2246306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32E5B-F44F-495D-9B29-CA60426C45E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19CCCD-15A9-4023-BF5B-76B13AAE25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6B1B6F-B5C0-4128-8C66-54DAAD7DF5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D308D6D-158E-4DC3-93B0-972A3DA8E4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E88267-D28A-4833-A281-63DCE7E484A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90603C-4720-421A-AF9A-BBDCC1354CCA}"/>
              </a:ext>
            </a:extLst>
          </p:cNvPr>
          <p:cNvSpPr>
            <a:spLocks noGrp="1"/>
          </p:cNvSpPr>
          <p:nvPr>
            <p:ph type="dt" sz="half" idx="10"/>
          </p:nvPr>
        </p:nvSpPr>
        <p:spPr/>
        <p:txBody>
          <a:bodyPr/>
          <a:lstStyle/>
          <a:p>
            <a:fld id="{DF2DA01E-EC05-4577-9A9F-3D2C78BAB7A1}" type="datetimeFigureOut">
              <a:rPr lang="en-US" smtClean="0"/>
              <a:t>11/20/2023</a:t>
            </a:fld>
            <a:endParaRPr lang="en-US"/>
          </a:p>
        </p:txBody>
      </p:sp>
      <p:sp>
        <p:nvSpPr>
          <p:cNvPr id="8" name="Footer Placeholder 7">
            <a:extLst>
              <a:ext uri="{FF2B5EF4-FFF2-40B4-BE49-F238E27FC236}">
                <a16:creationId xmlns:a16="http://schemas.microsoft.com/office/drawing/2014/main" id="{C4436C06-8FB4-47D9-BC69-08CA5C17D9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4E51A66-75B0-4B9B-8F52-7E18A64432D0}"/>
              </a:ext>
            </a:extLst>
          </p:cNvPr>
          <p:cNvSpPr>
            <a:spLocks noGrp="1"/>
          </p:cNvSpPr>
          <p:nvPr>
            <p:ph type="sldNum" sz="quarter" idx="12"/>
          </p:nvPr>
        </p:nvSpPr>
        <p:spPr/>
        <p:txBody>
          <a:bodyPr/>
          <a:lstStyle/>
          <a:p>
            <a:fld id="{ABB82AC0-C075-4EA7-B12C-8F5896215F7D}" type="slidenum">
              <a:rPr lang="en-US" smtClean="0"/>
              <a:t>‹#›</a:t>
            </a:fld>
            <a:endParaRPr lang="en-US"/>
          </a:p>
        </p:txBody>
      </p:sp>
    </p:spTree>
    <p:extLst>
      <p:ext uri="{BB962C8B-B14F-4D97-AF65-F5344CB8AC3E}">
        <p14:creationId xmlns:p14="http://schemas.microsoft.com/office/powerpoint/2010/main" val="2957335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A0F85-6A04-4880-AA7E-29B1CEA64D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39953D1-781B-4F9B-97A9-D76E39E89E75}"/>
              </a:ext>
            </a:extLst>
          </p:cNvPr>
          <p:cNvSpPr>
            <a:spLocks noGrp="1"/>
          </p:cNvSpPr>
          <p:nvPr>
            <p:ph type="dt" sz="half" idx="10"/>
          </p:nvPr>
        </p:nvSpPr>
        <p:spPr/>
        <p:txBody>
          <a:bodyPr/>
          <a:lstStyle/>
          <a:p>
            <a:fld id="{DF2DA01E-EC05-4577-9A9F-3D2C78BAB7A1}" type="datetimeFigureOut">
              <a:rPr lang="en-US" smtClean="0"/>
              <a:t>11/20/2023</a:t>
            </a:fld>
            <a:endParaRPr lang="en-US"/>
          </a:p>
        </p:txBody>
      </p:sp>
      <p:sp>
        <p:nvSpPr>
          <p:cNvPr id="4" name="Footer Placeholder 3">
            <a:extLst>
              <a:ext uri="{FF2B5EF4-FFF2-40B4-BE49-F238E27FC236}">
                <a16:creationId xmlns:a16="http://schemas.microsoft.com/office/drawing/2014/main" id="{F738CE54-26C5-4583-9FEA-2AE59F1A127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24E530B-DA0F-4669-8707-1FDAB3A0F24C}"/>
              </a:ext>
            </a:extLst>
          </p:cNvPr>
          <p:cNvSpPr>
            <a:spLocks noGrp="1"/>
          </p:cNvSpPr>
          <p:nvPr>
            <p:ph type="sldNum" sz="quarter" idx="12"/>
          </p:nvPr>
        </p:nvSpPr>
        <p:spPr/>
        <p:txBody>
          <a:bodyPr/>
          <a:lstStyle/>
          <a:p>
            <a:fld id="{ABB82AC0-C075-4EA7-B12C-8F5896215F7D}" type="slidenum">
              <a:rPr lang="en-US" smtClean="0"/>
              <a:t>‹#›</a:t>
            </a:fld>
            <a:endParaRPr lang="en-US"/>
          </a:p>
        </p:txBody>
      </p:sp>
    </p:spTree>
    <p:extLst>
      <p:ext uri="{BB962C8B-B14F-4D97-AF65-F5344CB8AC3E}">
        <p14:creationId xmlns:p14="http://schemas.microsoft.com/office/powerpoint/2010/main" val="3131681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07B374-5A35-400A-889F-1DF5FD2066B7}"/>
              </a:ext>
            </a:extLst>
          </p:cNvPr>
          <p:cNvSpPr>
            <a:spLocks noGrp="1"/>
          </p:cNvSpPr>
          <p:nvPr>
            <p:ph type="dt" sz="half" idx="10"/>
          </p:nvPr>
        </p:nvSpPr>
        <p:spPr/>
        <p:txBody>
          <a:bodyPr/>
          <a:lstStyle/>
          <a:p>
            <a:fld id="{DF2DA01E-EC05-4577-9A9F-3D2C78BAB7A1}" type="datetimeFigureOut">
              <a:rPr lang="en-US" smtClean="0"/>
              <a:t>11/20/2023</a:t>
            </a:fld>
            <a:endParaRPr lang="en-US"/>
          </a:p>
        </p:txBody>
      </p:sp>
      <p:sp>
        <p:nvSpPr>
          <p:cNvPr id="3" name="Footer Placeholder 2">
            <a:extLst>
              <a:ext uri="{FF2B5EF4-FFF2-40B4-BE49-F238E27FC236}">
                <a16:creationId xmlns:a16="http://schemas.microsoft.com/office/drawing/2014/main" id="{4FB7D138-11EF-4422-B0DF-9822B210E2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ECB9A52-7180-4889-952A-8EBE238B94C0}"/>
              </a:ext>
            </a:extLst>
          </p:cNvPr>
          <p:cNvSpPr>
            <a:spLocks noGrp="1"/>
          </p:cNvSpPr>
          <p:nvPr>
            <p:ph type="sldNum" sz="quarter" idx="12"/>
          </p:nvPr>
        </p:nvSpPr>
        <p:spPr/>
        <p:txBody>
          <a:bodyPr/>
          <a:lstStyle/>
          <a:p>
            <a:fld id="{ABB82AC0-C075-4EA7-B12C-8F5896215F7D}" type="slidenum">
              <a:rPr lang="en-US" smtClean="0"/>
              <a:t>‹#›</a:t>
            </a:fld>
            <a:endParaRPr lang="en-US"/>
          </a:p>
        </p:txBody>
      </p:sp>
    </p:spTree>
    <p:extLst>
      <p:ext uri="{BB962C8B-B14F-4D97-AF65-F5344CB8AC3E}">
        <p14:creationId xmlns:p14="http://schemas.microsoft.com/office/powerpoint/2010/main" val="2611177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E0144-02C3-4DEE-B63D-627BAD2482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5FF10B5-E82A-424B-9B06-D3B2C6C27A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F1C2F45-B00F-4E6B-A97D-5B98C573C0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17186A-6A7B-4FF6-91E2-73DA285803E3}"/>
              </a:ext>
            </a:extLst>
          </p:cNvPr>
          <p:cNvSpPr>
            <a:spLocks noGrp="1"/>
          </p:cNvSpPr>
          <p:nvPr>
            <p:ph type="dt" sz="half" idx="10"/>
          </p:nvPr>
        </p:nvSpPr>
        <p:spPr/>
        <p:txBody>
          <a:bodyPr/>
          <a:lstStyle/>
          <a:p>
            <a:fld id="{DF2DA01E-EC05-4577-9A9F-3D2C78BAB7A1}" type="datetimeFigureOut">
              <a:rPr lang="en-US" smtClean="0"/>
              <a:t>11/20/2023</a:t>
            </a:fld>
            <a:endParaRPr lang="en-US"/>
          </a:p>
        </p:txBody>
      </p:sp>
      <p:sp>
        <p:nvSpPr>
          <p:cNvPr id="6" name="Footer Placeholder 5">
            <a:extLst>
              <a:ext uri="{FF2B5EF4-FFF2-40B4-BE49-F238E27FC236}">
                <a16:creationId xmlns:a16="http://schemas.microsoft.com/office/drawing/2014/main" id="{716EFD84-FD5B-4EC9-AB41-85D06DEDE9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F986C6-B52F-40D4-984D-457B0FD9DDDF}"/>
              </a:ext>
            </a:extLst>
          </p:cNvPr>
          <p:cNvSpPr>
            <a:spLocks noGrp="1"/>
          </p:cNvSpPr>
          <p:nvPr>
            <p:ph type="sldNum" sz="quarter" idx="12"/>
          </p:nvPr>
        </p:nvSpPr>
        <p:spPr/>
        <p:txBody>
          <a:bodyPr/>
          <a:lstStyle/>
          <a:p>
            <a:fld id="{ABB82AC0-C075-4EA7-B12C-8F5896215F7D}" type="slidenum">
              <a:rPr lang="en-US" smtClean="0"/>
              <a:t>‹#›</a:t>
            </a:fld>
            <a:endParaRPr lang="en-US"/>
          </a:p>
        </p:txBody>
      </p:sp>
    </p:spTree>
    <p:extLst>
      <p:ext uri="{BB962C8B-B14F-4D97-AF65-F5344CB8AC3E}">
        <p14:creationId xmlns:p14="http://schemas.microsoft.com/office/powerpoint/2010/main" val="1825550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457FB-145F-4C3E-80F8-5056605813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2F8695C-85F0-44F2-ABC5-F23D6999A2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DE3EFE3-715A-4026-9CC4-74EEEB21CC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054C00-6255-4FE3-82A7-909AE3857ED1}"/>
              </a:ext>
            </a:extLst>
          </p:cNvPr>
          <p:cNvSpPr>
            <a:spLocks noGrp="1"/>
          </p:cNvSpPr>
          <p:nvPr>
            <p:ph type="dt" sz="half" idx="10"/>
          </p:nvPr>
        </p:nvSpPr>
        <p:spPr/>
        <p:txBody>
          <a:bodyPr/>
          <a:lstStyle/>
          <a:p>
            <a:fld id="{DF2DA01E-EC05-4577-9A9F-3D2C78BAB7A1}" type="datetimeFigureOut">
              <a:rPr lang="en-US" smtClean="0"/>
              <a:t>11/20/2023</a:t>
            </a:fld>
            <a:endParaRPr lang="en-US"/>
          </a:p>
        </p:txBody>
      </p:sp>
      <p:sp>
        <p:nvSpPr>
          <p:cNvPr id="6" name="Footer Placeholder 5">
            <a:extLst>
              <a:ext uri="{FF2B5EF4-FFF2-40B4-BE49-F238E27FC236}">
                <a16:creationId xmlns:a16="http://schemas.microsoft.com/office/drawing/2014/main" id="{58E5D4FC-4325-4709-8666-B617775459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07E11-63D4-43B1-B650-A0D6F8EF13B9}"/>
              </a:ext>
            </a:extLst>
          </p:cNvPr>
          <p:cNvSpPr>
            <a:spLocks noGrp="1"/>
          </p:cNvSpPr>
          <p:nvPr>
            <p:ph type="sldNum" sz="quarter" idx="12"/>
          </p:nvPr>
        </p:nvSpPr>
        <p:spPr/>
        <p:txBody>
          <a:bodyPr/>
          <a:lstStyle/>
          <a:p>
            <a:fld id="{ABB82AC0-C075-4EA7-B12C-8F5896215F7D}" type="slidenum">
              <a:rPr lang="en-US" smtClean="0"/>
              <a:t>‹#›</a:t>
            </a:fld>
            <a:endParaRPr lang="en-US"/>
          </a:p>
        </p:txBody>
      </p:sp>
    </p:spTree>
    <p:extLst>
      <p:ext uri="{BB962C8B-B14F-4D97-AF65-F5344CB8AC3E}">
        <p14:creationId xmlns:p14="http://schemas.microsoft.com/office/powerpoint/2010/main" val="729436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013828-CCA5-4D99-BAE7-C8E554572C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F3085D-803C-4097-B054-F88EEC7B5D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77E4AD-CDEA-4E18-8EF0-CC4373A324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2DA01E-EC05-4577-9A9F-3D2C78BAB7A1}" type="datetimeFigureOut">
              <a:rPr lang="en-US" smtClean="0"/>
              <a:t>11/20/2023</a:t>
            </a:fld>
            <a:endParaRPr lang="en-US"/>
          </a:p>
        </p:txBody>
      </p:sp>
      <p:sp>
        <p:nvSpPr>
          <p:cNvPr id="5" name="Footer Placeholder 4">
            <a:extLst>
              <a:ext uri="{FF2B5EF4-FFF2-40B4-BE49-F238E27FC236}">
                <a16:creationId xmlns:a16="http://schemas.microsoft.com/office/drawing/2014/main" id="{E7D747BB-D224-497C-A4A1-26562D4A1B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7D8E70D-47B6-4594-A5B2-A81137AD5A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B82AC0-C075-4EA7-B12C-8F5896215F7D}" type="slidenum">
              <a:rPr lang="en-US" smtClean="0"/>
              <a:t>‹#›</a:t>
            </a:fld>
            <a:endParaRPr lang="en-US"/>
          </a:p>
        </p:txBody>
      </p:sp>
    </p:spTree>
    <p:extLst>
      <p:ext uri="{BB962C8B-B14F-4D97-AF65-F5344CB8AC3E}">
        <p14:creationId xmlns:p14="http://schemas.microsoft.com/office/powerpoint/2010/main" val="3508931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D9EC7-164D-4238-B04E-DC2950B45A7F}"/>
              </a:ext>
            </a:extLst>
          </p:cNvPr>
          <p:cNvSpPr>
            <a:spLocks noGrp="1"/>
          </p:cNvSpPr>
          <p:nvPr>
            <p:ph type="title"/>
          </p:nvPr>
        </p:nvSpPr>
        <p:spPr/>
        <p:txBody>
          <a:bodyPr/>
          <a:lstStyle/>
          <a:p>
            <a:r>
              <a:rPr lang="en-US" sz="1800" dirty="0">
                <a:effectLst/>
                <a:latin typeface="Tahoma" panose="020B0604030504040204" pitchFamily="34" charset="0"/>
              </a:rPr>
              <a:t>Human society is sorely ill. The cause is not so much the depletion of natural resources, nor their monopolistic control by a privileged few; it is rather the weakening of brotherly ties between individuals and nations.</a:t>
            </a:r>
            <a:br>
              <a:rPr lang="en-US" sz="1800" dirty="0">
                <a:effectLst/>
                <a:latin typeface="Tahoma" panose="020B0604030504040204" pitchFamily="34" charset="0"/>
              </a:rPr>
            </a:br>
            <a:r>
              <a:rPr lang="en-US" sz="1800" dirty="0">
                <a:effectLst/>
                <a:latin typeface="Tahoma" panose="020B0604030504040204" pitchFamily="34" charset="0"/>
              </a:rPr>
              <a:t>-- Pope Paul VI</a:t>
            </a:r>
            <a:br>
              <a:rPr lang="en-US" dirty="0"/>
            </a:br>
            <a:endParaRPr lang="en-US" dirty="0"/>
          </a:p>
        </p:txBody>
      </p:sp>
    </p:spTree>
    <p:extLst>
      <p:ext uri="{BB962C8B-B14F-4D97-AF65-F5344CB8AC3E}">
        <p14:creationId xmlns:p14="http://schemas.microsoft.com/office/powerpoint/2010/main" val="2141543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D579C-1C90-4E7E-B552-C10948753C71}"/>
              </a:ext>
            </a:extLst>
          </p:cNvPr>
          <p:cNvSpPr>
            <a:spLocks noGrp="1"/>
          </p:cNvSpPr>
          <p:nvPr>
            <p:ph type="title"/>
          </p:nvPr>
        </p:nvSpPr>
        <p:spPr/>
        <p:txBody>
          <a:bodyPr>
            <a:normAutofit/>
          </a:bodyPr>
          <a:lstStyle/>
          <a:p>
            <a:r>
              <a:rPr lang="en-US" dirty="0"/>
              <a:t>Review: why are these laws contingent laws?</a:t>
            </a:r>
          </a:p>
        </p:txBody>
      </p:sp>
      <p:sp>
        <p:nvSpPr>
          <p:cNvPr id="3" name="Content Placeholder 2">
            <a:extLst>
              <a:ext uri="{FF2B5EF4-FFF2-40B4-BE49-F238E27FC236}">
                <a16:creationId xmlns:a16="http://schemas.microsoft.com/office/drawing/2014/main" id="{B19953BB-BB51-45D6-81DA-B16A656D6617}"/>
              </a:ext>
            </a:extLst>
          </p:cNvPr>
          <p:cNvSpPr>
            <a:spLocks noGrp="1"/>
          </p:cNvSpPr>
          <p:nvPr>
            <p:ph idx="1"/>
          </p:nvPr>
        </p:nvSpPr>
        <p:spPr/>
        <p:txBody>
          <a:bodyPr/>
          <a:lstStyle/>
          <a:p>
            <a:r>
              <a:rPr lang="en-US" dirty="0"/>
              <a:t>Why do these laws exist?</a:t>
            </a:r>
          </a:p>
          <a:p>
            <a:r>
              <a:rPr lang="en-US" dirty="0"/>
              <a:t>They exist because of:</a:t>
            </a:r>
          </a:p>
          <a:p>
            <a:pPr lvl="1"/>
            <a:r>
              <a:rPr lang="en-US" dirty="0"/>
              <a:t>The nature of material and immaterial things</a:t>
            </a:r>
          </a:p>
          <a:p>
            <a:pPr lvl="1"/>
            <a:r>
              <a:rPr lang="en-US" dirty="0"/>
              <a:t>The laws of mathematics</a:t>
            </a:r>
          </a:p>
          <a:p>
            <a:pPr lvl="1"/>
            <a:r>
              <a:rPr lang="en-US" dirty="0"/>
              <a:t>The limitations and opportunities of human cognition and physicality</a:t>
            </a:r>
          </a:p>
          <a:p>
            <a:r>
              <a:rPr lang="en-US" dirty="0"/>
              <a:t>Why are these laws contingent?</a:t>
            </a:r>
          </a:p>
          <a:p>
            <a:pPr lvl="1"/>
            <a:r>
              <a:rPr lang="en-US" dirty="0"/>
              <a:t>If humans don’t interact regularly in ways that are subject to these constraints and tradeoffs, then the laws will not be instantiated in reality</a:t>
            </a:r>
          </a:p>
        </p:txBody>
      </p:sp>
    </p:spTree>
    <p:extLst>
      <p:ext uri="{BB962C8B-B14F-4D97-AF65-F5344CB8AC3E}">
        <p14:creationId xmlns:p14="http://schemas.microsoft.com/office/powerpoint/2010/main" val="1413465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CA3BD-C5AE-486B-B6BD-1558C99DA7B2}"/>
              </a:ext>
            </a:extLst>
          </p:cNvPr>
          <p:cNvSpPr>
            <a:spLocks noGrp="1"/>
          </p:cNvSpPr>
          <p:nvPr>
            <p:ph type="title"/>
          </p:nvPr>
        </p:nvSpPr>
        <p:spPr/>
        <p:txBody>
          <a:bodyPr>
            <a:normAutofit/>
          </a:bodyPr>
          <a:lstStyle/>
          <a:p>
            <a:r>
              <a:rPr lang="en-US" dirty="0"/>
              <a:t>Review: how did the Church become the mother of these laws?</a:t>
            </a:r>
          </a:p>
        </p:txBody>
      </p:sp>
      <p:sp>
        <p:nvSpPr>
          <p:cNvPr id="3" name="Content Placeholder 2">
            <a:extLst>
              <a:ext uri="{FF2B5EF4-FFF2-40B4-BE49-F238E27FC236}">
                <a16:creationId xmlns:a16="http://schemas.microsoft.com/office/drawing/2014/main" id="{BA7E43A4-4C12-4011-BB88-F898A259360F}"/>
              </a:ext>
            </a:extLst>
          </p:cNvPr>
          <p:cNvSpPr>
            <a:spLocks noGrp="1"/>
          </p:cNvSpPr>
          <p:nvPr>
            <p:ph idx="1"/>
          </p:nvPr>
        </p:nvSpPr>
        <p:spPr/>
        <p:txBody>
          <a:bodyPr>
            <a:normAutofit fontScale="92500" lnSpcReduction="10000"/>
          </a:bodyPr>
          <a:lstStyle/>
          <a:p>
            <a:r>
              <a:rPr lang="en-US" dirty="0"/>
              <a:t>Under kinship networks, people had habits, social norms, and psychologies that mutually reinforced a pattern of behavior in which interactions with strangers were rare.</a:t>
            </a:r>
          </a:p>
          <a:p>
            <a:r>
              <a:rPr lang="en-US" dirty="0"/>
              <a:t>The kinds of interactions which especially instantiate the 4 economic laws are interactions with strangers.</a:t>
            </a:r>
          </a:p>
          <a:p>
            <a:r>
              <a:rPr lang="en-US" dirty="0"/>
              <a:t>The Church’s Marriage and Family Program disrupted extended family networks and their relationship to property and material opportunity.</a:t>
            </a:r>
          </a:p>
          <a:p>
            <a:r>
              <a:rPr lang="en-US" dirty="0"/>
              <a:t>The Church also established common norms for dealing with strangers.</a:t>
            </a:r>
          </a:p>
          <a:p>
            <a:r>
              <a:rPr lang="en-US" dirty="0"/>
              <a:t>Taken together, these two mechanisms encouraged ever-increasing interactions with strangers, thus instantiating our 4 economic laws as patterns observably affecting much of human life.</a:t>
            </a:r>
          </a:p>
          <a:p>
            <a:endParaRPr lang="en-US" dirty="0"/>
          </a:p>
        </p:txBody>
      </p:sp>
    </p:spTree>
    <p:extLst>
      <p:ext uri="{BB962C8B-B14F-4D97-AF65-F5344CB8AC3E}">
        <p14:creationId xmlns:p14="http://schemas.microsoft.com/office/powerpoint/2010/main" val="3729278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6BD3C-6708-4149-8D89-036E3FBF2612}"/>
              </a:ext>
            </a:extLst>
          </p:cNvPr>
          <p:cNvSpPr>
            <a:spLocks noGrp="1"/>
          </p:cNvSpPr>
          <p:nvPr>
            <p:ph type="title"/>
          </p:nvPr>
        </p:nvSpPr>
        <p:spPr/>
        <p:txBody>
          <a:bodyPr/>
          <a:lstStyle/>
          <a:p>
            <a:r>
              <a:rPr lang="en-US" dirty="0"/>
              <a:t>Review: are there alternative equilibria?</a:t>
            </a:r>
          </a:p>
        </p:txBody>
      </p:sp>
      <p:sp>
        <p:nvSpPr>
          <p:cNvPr id="3" name="Content Placeholder 2">
            <a:extLst>
              <a:ext uri="{FF2B5EF4-FFF2-40B4-BE49-F238E27FC236}">
                <a16:creationId xmlns:a16="http://schemas.microsoft.com/office/drawing/2014/main" id="{BBC84915-6FBB-41D6-BC21-169F7A9BAE50}"/>
              </a:ext>
            </a:extLst>
          </p:cNvPr>
          <p:cNvSpPr>
            <a:spLocks noGrp="1"/>
          </p:cNvSpPr>
          <p:nvPr>
            <p:ph idx="1"/>
          </p:nvPr>
        </p:nvSpPr>
        <p:spPr/>
        <p:txBody>
          <a:bodyPr>
            <a:normAutofit fontScale="92500"/>
          </a:bodyPr>
          <a:lstStyle/>
          <a:p>
            <a:r>
              <a:rPr lang="en-US" dirty="0"/>
              <a:t>These laws and the associated psychology, voluntary associations, and religious/ethical beliefs seem to work together to form a relatively stable equilibrium in human societies</a:t>
            </a:r>
          </a:p>
          <a:p>
            <a:r>
              <a:rPr lang="en-US" dirty="0"/>
              <a:t>The main alternative equilibria in human history have been:</a:t>
            </a:r>
          </a:p>
          <a:p>
            <a:pPr lvl="1"/>
            <a:r>
              <a:rPr lang="en-US" dirty="0"/>
              <a:t>Kinship networks</a:t>
            </a:r>
          </a:p>
          <a:p>
            <a:pPr lvl="1"/>
            <a:r>
              <a:rPr lang="en-US" dirty="0"/>
              <a:t>Classical Socialism</a:t>
            </a:r>
          </a:p>
          <a:p>
            <a:pPr lvl="1"/>
            <a:r>
              <a:rPr lang="en-US" dirty="0"/>
              <a:t>Fully WEIRD societies (religion reduced, individualism maximized, growth skyrockets)</a:t>
            </a:r>
          </a:p>
          <a:p>
            <a:r>
              <a:rPr lang="en-US" dirty="0"/>
              <a:t>Kinship networks have largely disappeared, Classical socialism predictably resulted in chronic shortages and lack of invention, and Fully WEIRD societies may (or may not!) be unsustainable for ethical/moral reasons related to human flourishing and care for the environment and creation.</a:t>
            </a:r>
          </a:p>
        </p:txBody>
      </p:sp>
    </p:spTree>
    <p:extLst>
      <p:ext uri="{BB962C8B-B14F-4D97-AF65-F5344CB8AC3E}">
        <p14:creationId xmlns:p14="http://schemas.microsoft.com/office/powerpoint/2010/main" val="3539858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F25F2-00F1-426E-883E-6A9F99F09C27}"/>
              </a:ext>
            </a:extLst>
          </p:cNvPr>
          <p:cNvSpPr>
            <a:spLocks noGrp="1"/>
          </p:cNvSpPr>
          <p:nvPr>
            <p:ph type="title"/>
          </p:nvPr>
        </p:nvSpPr>
        <p:spPr/>
        <p:txBody>
          <a:bodyPr>
            <a:normAutofit/>
          </a:bodyPr>
          <a:lstStyle/>
          <a:p>
            <a:r>
              <a:rPr lang="en-US" dirty="0"/>
              <a:t>Review: what is the style of Thomistic philosophy?</a:t>
            </a:r>
          </a:p>
        </p:txBody>
      </p:sp>
      <p:sp>
        <p:nvSpPr>
          <p:cNvPr id="3" name="Content Placeholder 2">
            <a:extLst>
              <a:ext uri="{FF2B5EF4-FFF2-40B4-BE49-F238E27FC236}">
                <a16:creationId xmlns:a16="http://schemas.microsoft.com/office/drawing/2014/main" id="{470233CE-1F13-4C93-9301-A3A5262F14E1}"/>
              </a:ext>
            </a:extLst>
          </p:cNvPr>
          <p:cNvSpPr>
            <a:spLocks noGrp="1"/>
          </p:cNvSpPr>
          <p:nvPr>
            <p:ph idx="1"/>
          </p:nvPr>
        </p:nvSpPr>
        <p:spPr/>
        <p:txBody>
          <a:bodyPr/>
          <a:lstStyle/>
          <a:p>
            <a:r>
              <a:rPr lang="en-US" dirty="0"/>
              <a:t>In arguing for particular social viewpoints, much of Catholic Social Teaching is based on Thomistic philosophy.</a:t>
            </a:r>
          </a:p>
          <a:p>
            <a:r>
              <a:rPr lang="en-US" dirty="0"/>
              <a:t>The idea is to ask questions about the nature of reality, and try to answer these questions by:</a:t>
            </a:r>
          </a:p>
          <a:p>
            <a:pPr lvl="1"/>
            <a:r>
              <a:rPr lang="en-US" dirty="0"/>
              <a:t>First, making distinctions</a:t>
            </a:r>
          </a:p>
          <a:p>
            <a:pPr lvl="1"/>
            <a:r>
              <a:rPr lang="en-US" dirty="0"/>
              <a:t>Second, using deduction to reach conclusions</a:t>
            </a:r>
          </a:p>
          <a:p>
            <a:r>
              <a:rPr lang="en-US" dirty="0"/>
              <a:t>Most of the Popes weren’t great at showing the bones of their arguments in their encyclicals, but the teams that helped them in the background were good, and the spirit of Thomistic philosophy is all over the arguments in RN and QA.</a:t>
            </a:r>
          </a:p>
        </p:txBody>
      </p:sp>
    </p:spTree>
    <p:extLst>
      <p:ext uri="{BB962C8B-B14F-4D97-AF65-F5344CB8AC3E}">
        <p14:creationId xmlns:p14="http://schemas.microsoft.com/office/powerpoint/2010/main" val="44903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C7539-2974-488F-A1A5-6678E4370A5D}"/>
              </a:ext>
            </a:extLst>
          </p:cNvPr>
          <p:cNvSpPr>
            <a:spLocks noGrp="1"/>
          </p:cNvSpPr>
          <p:nvPr>
            <p:ph type="title"/>
          </p:nvPr>
        </p:nvSpPr>
        <p:spPr/>
        <p:txBody>
          <a:bodyPr>
            <a:normAutofit/>
          </a:bodyPr>
          <a:lstStyle/>
          <a:p>
            <a:r>
              <a:rPr lang="en-US" dirty="0"/>
              <a:t>Review: what are the four main principles of Catholic Social Teaching?</a:t>
            </a:r>
          </a:p>
        </p:txBody>
      </p:sp>
      <p:sp>
        <p:nvSpPr>
          <p:cNvPr id="3" name="Content Placeholder 2">
            <a:extLst>
              <a:ext uri="{FF2B5EF4-FFF2-40B4-BE49-F238E27FC236}">
                <a16:creationId xmlns:a16="http://schemas.microsoft.com/office/drawing/2014/main" id="{9DE6AAC8-A392-4973-8ABF-3DA77D6FD836}"/>
              </a:ext>
            </a:extLst>
          </p:cNvPr>
          <p:cNvSpPr>
            <a:spLocks noGrp="1"/>
          </p:cNvSpPr>
          <p:nvPr>
            <p:ph idx="1"/>
          </p:nvPr>
        </p:nvSpPr>
        <p:spPr/>
        <p:txBody>
          <a:bodyPr>
            <a:normAutofit/>
          </a:bodyPr>
          <a:lstStyle/>
          <a:p>
            <a:r>
              <a:rPr lang="en-US" dirty="0"/>
              <a:t>There are four very general principles that come up again and again in Catholic Social Teaching.</a:t>
            </a:r>
          </a:p>
          <a:p>
            <a:r>
              <a:rPr lang="en-US" dirty="0"/>
              <a:t>The Dignity of the Human Person:</a:t>
            </a:r>
          </a:p>
          <a:p>
            <a:r>
              <a:rPr lang="en-US" dirty="0"/>
              <a:t>Solidarity:</a:t>
            </a:r>
          </a:p>
          <a:p>
            <a:r>
              <a:rPr lang="en-US" dirty="0"/>
              <a:t>Subsidiarity:</a:t>
            </a:r>
          </a:p>
          <a:p>
            <a:r>
              <a:rPr lang="en-US" dirty="0"/>
              <a:t>The Common Good:</a:t>
            </a:r>
          </a:p>
        </p:txBody>
      </p:sp>
    </p:spTree>
    <p:extLst>
      <p:ext uri="{BB962C8B-B14F-4D97-AF65-F5344CB8AC3E}">
        <p14:creationId xmlns:p14="http://schemas.microsoft.com/office/powerpoint/2010/main" val="3580268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C7539-2974-488F-A1A5-6678E4370A5D}"/>
              </a:ext>
            </a:extLst>
          </p:cNvPr>
          <p:cNvSpPr>
            <a:spLocks noGrp="1"/>
          </p:cNvSpPr>
          <p:nvPr>
            <p:ph type="title"/>
          </p:nvPr>
        </p:nvSpPr>
        <p:spPr/>
        <p:txBody>
          <a:bodyPr>
            <a:normAutofit/>
          </a:bodyPr>
          <a:lstStyle/>
          <a:p>
            <a:r>
              <a:rPr lang="en-US" dirty="0"/>
              <a:t>Review: what are the four main principles of Catholic Social Teaching?</a:t>
            </a:r>
          </a:p>
        </p:txBody>
      </p:sp>
      <p:sp>
        <p:nvSpPr>
          <p:cNvPr id="3" name="Content Placeholder 2">
            <a:extLst>
              <a:ext uri="{FF2B5EF4-FFF2-40B4-BE49-F238E27FC236}">
                <a16:creationId xmlns:a16="http://schemas.microsoft.com/office/drawing/2014/main" id="{9DE6AAC8-A392-4973-8ABF-3DA77D6FD836}"/>
              </a:ext>
            </a:extLst>
          </p:cNvPr>
          <p:cNvSpPr>
            <a:spLocks noGrp="1"/>
          </p:cNvSpPr>
          <p:nvPr>
            <p:ph idx="1"/>
          </p:nvPr>
        </p:nvSpPr>
        <p:spPr/>
        <p:txBody>
          <a:bodyPr>
            <a:normAutofit/>
          </a:bodyPr>
          <a:lstStyle/>
          <a:p>
            <a:r>
              <a:rPr lang="en-US" dirty="0"/>
              <a:t>The Dignity of the Human Person:</a:t>
            </a:r>
          </a:p>
          <a:p>
            <a:pPr lvl="1"/>
            <a:r>
              <a:rPr lang="en-US" dirty="0"/>
              <a:t>By virtue of being a human person (not of being good, or being this or that), some necessary things can never be taken away from us without robbing us of dignity itself</a:t>
            </a:r>
          </a:p>
        </p:txBody>
      </p:sp>
    </p:spTree>
    <p:extLst>
      <p:ext uri="{BB962C8B-B14F-4D97-AF65-F5344CB8AC3E}">
        <p14:creationId xmlns:p14="http://schemas.microsoft.com/office/powerpoint/2010/main" val="2733541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C7539-2974-488F-A1A5-6678E4370A5D}"/>
              </a:ext>
            </a:extLst>
          </p:cNvPr>
          <p:cNvSpPr>
            <a:spLocks noGrp="1"/>
          </p:cNvSpPr>
          <p:nvPr>
            <p:ph type="title"/>
          </p:nvPr>
        </p:nvSpPr>
        <p:spPr/>
        <p:txBody>
          <a:bodyPr>
            <a:normAutofit/>
          </a:bodyPr>
          <a:lstStyle/>
          <a:p>
            <a:r>
              <a:rPr lang="en-US" dirty="0"/>
              <a:t>Review: what are the four main principles of Catholic Social Teaching?</a:t>
            </a:r>
          </a:p>
        </p:txBody>
      </p:sp>
      <p:sp>
        <p:nvSpPr>
          <p:cNvPr id="3" name="Content Placeholder 2">
            <a:extLst>
              <a:ext uri="{FF2B5EF4-FFF2-40B4-BE49-F238E27FC236}">
                <a16:creationId xmlns:a16="http://schemas.microsoft.com/office/drawing/2014/main" id="{9DE6AAC8-A392-4973-8ABF-3DA77D6FD836}"/>
              </a:ext>
            </a:extLst>
          </p:cNvPr>
          <p:cNvSpPr>
            <a:spLocks noGrp="1"/>
          </p:cNvSpPr>
          <p:nvPr>
            <p:ph idx="1"/>
          </p:nvPr>
        </p:nvSpPr>
        <p:spPr/>
        <p:txBody>
          <a:bodyPr>
            <a:normAutofit/>
          </a:bodyPr>
          <a:lstStyle/>
          <a:p>
            <a:r>
              <a:rPr lang="en-US" dirty="0"/>
              <a:t>Solidarity:</a:t>
            </a:r>
          </a:p>
          <a:p>
            <a:pPr lvl="1"/>
            <a:r>
              <a:rPr lang="en-US" dirty="0"/>
              <a:t>One necessary part of what it means to be human is to dwell in society; these societies have many of the moral rights and responsibilities of ‘persons’; and human need for sociability is not exhausted by one such society but only by many: so we must make each of these societies healthy and supportive environments</a:t>
            </a:r>
          </a:p>
        </p:txBody>
      </p:sp>
    </p:spTree>
    <p:extLst>
      <p:ext uri="{BB962C8B-B14F-4D97-AF65-F5344CB8AC3E}">
        <p14:creationId xmlns:p14="http://schemas.microsoft.com/office/powerpoint/2010/main" val="1337231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C7539-2974-488F-A1A5-6678E4370A5D}"/>
              </a:ext>
            </a:extLst>
          </p:cNvPr>
          <p:cNvSpPr>
            <a:spLocks noGrp="1"/>
          </p:cNvSpPr>
          <p:nvPr>
            <p:ph type="title"/>
          </p:nvPr>
        </p:nvSpPr>
        <p:spPr/>
        <p:txBody>
          <a:bodyPr>
            <a:normAutofit/>
          </a:bodyPr>
          <a:lstStyle/>
          <a:p>
            <a:r>
              <a:rPr lang="en-US" dirty="0"/>
              <a:t>Review: what are the four main principles of Catholic Social Teaching?</a:t>
            </a:r>
          </a:p>
        </p:txBody>
      </p:sp>
      <p:sp>
        <p:nvSpPr>
          <p:cNvPr id="3" name="Content Placeholder 2">
            <a:extLst>
              <a:ext uri="{FF2B5EF4-FFF2-40B4-BE49-F238E27FC236}">
                <a16:creationId xmlns:a16="http://schemas.microsoft.com/office/drawing/2014/main" id="{9DE6AAC8-A392-4973-8ABF-3DA77D6FD836}"/>
              </a:ext>
            </a:extLst>
          </p:cNvPr>
          <p:cNvSpPr>
            <a:spLocks noGrp="1"/>
          </p:cNvSpPr>
          <p:nvPr>
            <p:ph idx="1"/>
          </p:nvPr>
        </p:nvSpPr>
        <p:spPr/>
        <p:txBody>
          <a:bodyPr>
            <a:normAutofit/>
          </a:bodyPr>
          <a:lstStyle/>
          <a:p>
            <a:r>
              <a:rPr lang="en-US" dirty="0"/>
              <a:t>Subsidiarity:</a:t>
            </a:r>
          </a:p>
          <a:p>
            <a:pPr lvl="1"/>
            <a:r>
              <a:rPr lang="en-US" dirty="0"/>
              <a:t>Therefore, we need respect for a pluriform social order in which the various societies are intrinsically valuable as ‘persons’ distinct in dignity, and the way to do this is to ensure that our interactions with societies never eliminate the goods particularly associated with that society (their unity and their common good)</a:t>
            </a:r>
          </a:p>
        </p:txBody>
      </p:sp>
    </p:spTree>
    <p:extLst>
      <p:ext uri="{BB962C8B-B14F-4D97-AF65-F5344CB8AC3E}">
        <p14:creationId xmlns:p14="http://schemas.microsoft.com/office/powerpoint/2010/main" val="9786380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C7539-2974-488F-A1A5-6678E4370A5D}"/>
              </a:ext>
            </a:extLst>
          </p:cNvPr>
          <p:cNvSpPr>
            <a:spLocks noGrp="1"/>
          </p:cNvSpPr>
          <p:nvPr>
            <p:ph type="title"/>
          </p:nvPr>
        </p:nvSpPr>
        <p:spPr/>
        <p:txBody>
          <a:bodyPr>
            <a:normAutofit/>
          </a:bodyPr>
          <a:lstStyle/>
          <a:p>
            <a:r>
              <a:rPr lang="en-US" dirty="0"/>
              <a:t>Review: what are the four main principles of Catholic Social Teaching?</a:t>
            </a:r>
          </a:p>
        </p:txBody>
      </p:sp>
      <p:sp>
        <p:nvSpPr>
          <p:cNvPr id="3" name="Content Placeholder 2">
            <a:extLst>
              <a:ext uri="{FF2B5EF4-FFF2-40B4-BE49-F238E27FC236}">
                <a16:creationId xmlns:a16="http://schemas.microsoft.com/office/drawing/2014/main" id="{9DE6AAC8-A392-4973-8ABF-3DA77D6FD836}"/>
              </a:ext>
            </a:extLst>
          </p:cNvPr>
          <p:cNvSpPr>
            <a:spLocks noGrp="1"/>
          </p:cNvSpPr>
          <p:nvPr>
            <p:ph idx="1"/>
          </p:nvPr>
        </p:nvSpPr>
        <p:spPr/>
        <p:txBody>
          <a:bodyPr>
            <a:normAutofit/>
          </a:bodyPr>
          <a:lstStyle/>
          <a:p>
            <a:r>
              <a:rPr lang="en-US" dirty="0"/>
              <a:t>The Common Good:</a:t>
            </a:r>
          </a:p>
          <a:p>
            <a:pPr lvl="1"/>
            <a:r>
              <a:rPr lang="en-US" dirty="0"/>
              <a:t>Common Goods are not divisible, but rather disappear when the societies which instantiate them fall apart, and therefore we should apply the above principles in ways which preserve all of the common goods of each society, and each society must work for the common good of the whole polity.</a:t>
            </a:r>
          </a:p>
        </p:txBody>
      </p:sp>
    </p:spTree>
    <p:extLst>
      <p:ext uri="{BB962C8B-B14F-4D97-AF65-F5344CB8AC3E}">
        <p14:creationId xmlns:p14="http://schemas.microsoft.com/office/powerpoint/2010/main" val="418577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C7539-2974-488F-A1A5-6678E4370A5D}"/>
              </a:ext>
            </a:extLst>
          </p:cNvPr>
          <p:cNvSpPr>
            <a:spLocks noGrp="1"/>
          </p:cNvSpPr>
          <p:nvPr>
            <p:ph type="title"/>
          </p:nvPr>
        </p:nvSpPr>
        <p:spPr/>
        <p:txBody>
          <a:bodyPr>
            <a:normAutofit/>
          </a:bodyPr>
          <a:lstStyle/>
          <a:p>
            <a:r>
              <a:rPr lang="en-US" dirty="0"/>
              <a:t>Review: what are the four main principles of Catholic Social Teaching?</a:t>
            </a:r>
          </a:p>
        </p:txBody>
      </p:sp>
      <p:sp>
        <p:nvSpPr>
          <p:cNvPr id="3" name="Content Placeholder 2">
            <a:extLst>
              <a:ext uri="{FF2B5EF4-FFF2-40B4-BE49-F238E27FC236}">
                <a16:creationId xmlns:a16="http://schemas.microsoft.com/office/drawing/2014/main" id="{9DE6AAC8-A392-4973-8ABF-3DA77D6FD836}"/>
              </a:ext>
            </a:extLst>
          </p:cNvPr>
          <p:cNvSpPr>
            <a:spLocks noGrp="1"/>
          </p:cNvSpPr>
          <p:nvPr>
            <p:ph idx="1"/>
          </p:nvPr>
        </p:nvSpPr>
        <p:spPr/>
        <p:txBody>
          <a:bodyPr>
            <a:normAutofit fontScale="70000" lnSpcReduction="20000"/>
          </a:bodyPr>
          <a:lstStyle/>
          <a:p>
            <a:r>
              <a:rPr lang="en-US" dirty="0"/>
              <a:t>There are four very general principles that come up again and again in Catholic Social Teaching.</a:t>
            </a:r>
          </a:p>
          <a:p>
            <a:r>
              <a:rPr lang="en-US" dirty="0"/>
              <a:t>The Dignity of the Human Person:</a:t>
            </a:r>
          </a:p>
          <a:p>
            <a:pPr lvl="1"/>
            <a:r>
              <a:rPr lang="en-US" dirty="0"/>
              <a:t>By virtue of being a human person (not of being good, or being this or that), some necessary things can never be taken away from us without robbing us of dignity itself</a:t>
            </a:r>
          </a:p>
          <a:p>
            <a:r>
              <a:rPr lang="en-US" dirty="0"/>
              <a:t>Solidarity:</a:t>
            </a:r>
          </a:p>
          <a:p>
            <a:pPr lvl="1"/>
            <a:r>
              <a:rPr lang="en-US" dirty="0"/>
              <a:t>One necessary part of what it means to be human is to dwell in society; these societies have many of the moral rights and responsibilities of ‘persons’; and human need for sociability is not exhausted by one such society but only by many: so we must make each of these societies healthy and supportive environments</a:t>
            </a:r>
          </a:p>
          <a:p>
            <a:r>
              <a:rPr lang="en-US" dirty="0"/>
              <a:t>Subsidiarity:</a:t>
            </a:r>
          </a:p>
          <a:p>
            <a:pPr lvl="1"/>
            <a:r>
              <a:rPr lang="en-US" dirty="0"/>
              <a:t>Therefore, we need respect for a pluriform social order in which the various societies are intrinsically valuable as ‘persons’ distinct in dignity, and the way to do this is to ensure that our interactions with societies never eliminate the goods particularly associated with that society (their unity and their common good)</a:t>
            </a:r>
          </a:p>
          <a:p>
            <a:r>
              <a:rPr lang="en-US" dirty="0"/>
              <a:t>The Common Good:</a:t>
            </a:r>
          </a:p>
          <a:p>
            <a:pPr lvl="1"/>
            <a:r>
              <a:rPr lang="en-US" dirty="0"/>
              <a:t>Common Goods are not divisible, but rather disappear when the societies which instantiate them fall apart, and therefore we should apply the above principles in ways which preserve all of the common goods of each society, and each society must work for the common good of the whole polity.</a:t>
            </a:r>
          </a:p>
        </p:txBody>
      </p:sp>
    </p:spTree>
    <p:extLst>
      <p:ext uri="{BB962C8B-B14F-4D97-AF65-F5344CB8AC3E}">
        <p14:creationId xmlns:p14="http://schemas.microsoft.com/office/powerpoint/2010/main" val="176588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FE18D-F5E9-4EF2-80F4-C1AFBA05C163}"/>
              </a:ext>
            </a:extLst>
          </p:cNvPr>
          <p:cNvSpPr>
            <a:spLocks noGrp="1"/>
          </p:cNvSpPr>
          <p:nvPr>
            <p:ph type="ctrTitle"/>
          </p:nvPr>
        </p:nvSpPr>
        <p:spPr/>
        <p:txBody>
          <a:bodyPr/>
          <a:lstStyle/>
          <a:p>
            <a:r>
              <a:rPr lang="en-US" dirty="0"/>
              <a:t>Economy, Divine and Human</a:t>
            </a:r>
          </a:p>
        </p:txBody>
      </p:sp>
      <p:sp>
        <p:nvSpPr>
          <p:cNvPr id="3" name="Subtitle 2">
            <a:extLst>
              <a:ext uri="{FF2B5EF4-FFF2-40B4-BE49-F238E27FC236}">
                <a16:creationId xmlns:a16="http://schemas.microsoft.com/office/drawing/2014/main" id="{2A3D9E0D-FF50-41C6-82F9-9B94B7BB0B72}"/>
              </a:ext>
            </a:extLst>
          </p:cNvPr>
          <p:cNvSpPr>
            <a:spLocks noGrp="1"/>
          </p:cNvSpPr>
          <p:nvPr>
            <p:ph type="subTitle" idx="1"/>
          </p:nvPr>
        </p:nvSpPr>
        <p:spPr/>
        <p:txBody>
          <a:bodyPr/>
          <a:lstStyle/>
          <a:p>
            <a:r>
              <a:rPr lang="en-US" dirty="0"/>
              <a:t>11-20-2023</a:t>
            </a:r>
          </a:p>
          <a:p>
            <a:r>
              <a:rPr lang="en-US" dirty="0"/>
              <a:t>Review, Globalization, and </a:t>
            </a:r>
            <a:r>
              <a:rPr lang="en-US" dirty="0" err="1"/>
              <a:t>Populorum</a:t>
            </a:r>
            <a:r>
              <a:rPr lang="en-US" dirty="0"/>
              <a:t> </a:t>
            </a:r>
            <a:r>
              <a:rPr lang="en-US" dirty="0" err="1"/>
              <a:t>Progressio</a:t>
            </a:r>
            <a:endParaRPr lang="en-US" dirty="0"/>
          </a:p>
        </p:txBody>
      </p:sp>
    </p:spTree>
    <p:extLst>
      <p:ext uri="{BB962C8B-B14F-4D97-AF65-F5344CB8AC3E}">
        <p14:creationId xmlns:p14="http://schemas.microsoft.com/office/powerpoint/2010/main" val="4042120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BDFAC-EBFF-4CE4-B56B-A5FD93E8DAEF}"/>
              </a:ext>
            </a:extLst>
          </p:cNvPr>
          <p:cNvSpPr>
            <a:spLocks noGrp="1"/>
          </p:cNvSpPr>
          <p:nvPr>
            <p:ph type="title"/>
          </p:nvPr>
        </p:nvSpPr>
        <p:spPr/>
        <p:txBody>
          <a:bodyPr>
            <a:normAutofit fontScale="90000"/>
          </a:bodyPr>
          <a:lstStyle/>
          <a:p>
            <a:r>
              <a:rPr lang="en-US" dirty="0"/>
              <a:t>Review: when the Church applies these principles in RN and QA, it does so with arguments shaped by the empirical laws of economics</a:t>
            </a:r>
            <a:br>
              <a:rPr lang="en-US" dirty="0"/>
            </a:br>
            <a:endParaRPr lang="en-US" dirty="0"/>
          </a:p>
        </p:txBody>
      </p:sp>
      <p:sp>
        <p:nvSpPr>
          <p:cNvPr id="3" name="Content Placeholder 2">
            <a:extLst>
              <a:ext uri="{FF2B5EF4-FFF2-40B4-BE49-F238E27FC236}">
                <a16:creationId xmlns:a16="http://schemas.microsoft.com/office/drawing/2014/main" id="{2E44E8F0-C972-43D6-9005-DC296EC3C122}"/>
              </a:ext>
            </a:extLst>
          </p:cNvPr>
          <p:cNvSpPr>
            <a:spLocks noGrp="1"/>
          </p:cNvSpPr>
          <p:nvPr>
            <p:ph idx="1"/>
          </p:nvPr>
        </p:nvSpPr>
        <p:spPr/>
        <p:txBody>
          <a:bodyPr>
            <a:normAutofit lnSpcReduction="10000"/>
          </a:bodyPr>
          <a:lstStyle/>
          <a:p>
            <a:r>
              <a:rPr lang="en-US" dirty="0"/>
              <a:t>RN argument for private property</a:t>
            </a:r>
          </a:p>
          <a:p>
            <a:pPr lvl="1"/>
            <a:r>
              <a:rPr lang="en-US" dirty="0"/>
              <a:t>Law 1, Law 2, and Law 4</a:t>
            </a:r>
          </a:p>
          <a:p>
            <a:r>
              <a:rPr lang="en-US" dirty="0"/>
              <a:t>RN argument for unions</a:t>
            </a:r>
          </a:p>
          <a:p>
            <a:pPr lvl="1"/>
            <a:r>
              <a:rPr lang="en-US" dirty="0"/>
              <a:t>Law 3 </a:t>
            </a:r>
          </a:p>
          <a:p>
            <a:r>
              <a:rPr lang="en-US" dirty="0"/>
              <a:t>RN/QA argument for just wages</a:t>
            </a:r>
          </a:p>
          <a:p>
            <a:pPr lvl="1"/>
            <a:r>
              <a:rPr lang="en-US" dirty="0"/>
              <a:t>Law 2</a:t>
            </a:r>
          </a:p>
          <a:p>
            <a:r>
              <a:rPr lang="en-US" dirty="0"/>
              <a:t>QA argument for business innovation in order to pay just wages</a:t>
            </a:r>
          </a:p>
          <a:p>
            <a:pPr lvl="1"/>
            <a:r>
              <a:rPr lang="en-US" dirty="0"/>
              <a:t>Law 4</a:t>
            </a:r>
          </a:p>
          <a:p>
            <a:r>
              <a:rPr lang="en-US" dirty="0"/>
              <a:t>QA argument for the role of economics as a discipline:</a:t>
            </a:r>
          </a:p>
          <a:p>
            <a:pPr lvl="1"/>
            <a:r>
              <a:rPr lang="en-US" dirty="0"/>
              <a:t>The framework of all four laws itself!</a:t>
            </a:r>
          </a:p>
          <a:p>
            <a:endParaRPr lang="en-US" dirty="0"/>
          </a:p>
        </p:txBody>
      </p:sp>
    </p:spTree>
    <p:extLst>
      <p:ext uri="{BB962C8B-B14F-4D97-AF65-F5344CB8AC3E}">
        <p14:creationId xmlns:p14="http://schemas.microsoft.com/office/powerpoint/2010/main" val="3548380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DA999-F3B3-4C07-8312-9429893D39FB}"/>
              </a:ext>
            </a:extLst>
          </p:cNvPr>
          <p:cNvSpPr>
            <a:spLocks noGrp="1"/>
          </p:cNvSpPr>
          <p:nvPr>
            <p:ph type="title"/>
          </p:nvPr>
        </p:nvSpPr>
        <p:spPr/>
        <p:txBody>
          <a:bodyPr/>
          <a:lstStyle/>
          <a:p>
            <a:r>
              <a:rPr lang="en-US" dirty="0"/>
              <a:t>Globalization: an economic perspective</a:t>
            </a:r>
          </a:p>
        </p:txBody>
      </p:sp>
      <p:sp>
        <p:nvSpPr>
          <p:cNvPr id="3" name="Content Placeholder 2">
            <a:extLst>
              <a:ext uri="{FF2B5EF4-FFF2-40B4-BE49-F238E27FC236}">
                <a16:creationId xmlns:a16="http://schemas.microsoft.com/office/drawing/2014/main" id="{EAF234BF-64EC-43A4-8E35-54457ECDE7E8}"/>
              </a:ext>
            </a:extLst>
          </p:cNvPr>
          <p:cNvSpPr>
            <a:spLocks noGrp="1"/>
          </p:cNvSpPr>
          <p:nvPr>
            <p:ph idx="1"/>
          </p:nvPr>
        </p:nvSpPr>
        <p:spPr/>
        <p:txBody>
          <a:bodyPr>
            <a:normAutofit lnSpcReduction="10000"/>
          </a:bodyPr>
          <a:lstStyle/>
          <a:p>
            <a:r>
              <a:rPr lang="en-US" dirty="0"/>
              <a:t>Let’s draw a picture of our standard supply and demand framework.</a:t>
            </a:r>
          </a:p>
          <a:p>
            <a:r>
              <a:rPr lang="en-US" dirty="0"/>
              <a:t>Can we add to our understanding of supply and demand by trying to model international trade?</a:t>
            </a:r>
          </a:p>
          <a:p>
            <a:r>
              <a:rPr lang="en-US" dirty="0"/>
              <a:t>We’ll model the international trade of a small open economy.</a:t>
            </a:r>
          </a:p>
          <a:p>
            <a:r>
              <a:rPr lang="en-US" dirty="0"/>
              <a:t>Note the constancy of the world price.</a:t>
            </a:r>
          </a:p>
          <a:p>
            <a:r>
              <a:rPr lang="en-US" dirty="0"/>
              <a:t>Are there only winners? Only losers? Or both?</a:t>
            </a:r>
          </a:p>
          <a:p>
            <a:r>
              <a:rPr lang="en-US" dirty="0"/>
              <a:t>What happened when the U.S. opened to greater trade?</a:t>
            </a:r>
          </a:p>
          <a:p>
            <a:pPr lvl="1"/>
            <a:r>
              <a:rPr lang="en-US" dirty="0"/>
              <a:t>After WWII with Europe</a:t>
            </a:r>
          </a:p>
          <a:p>
            <a:pPr lvl="1"/>
            <a:r>
              <a:rPr lang="en-US" dirty="0"/>
              <a:t>In the 1960s/1970s with Japan</a:t>
            </a:r>
          </a:p>
          <a:p>
            <a:pPr lvl="1"/>
            <a:r>
              <a:rPr lang="en-US" dirty="0"/>
              <a:t>After 2000 with China</a:t>
            </a:r>
          </a:p>
        </p:txBody>
      </p:sp>
    </p:spTree>
    <p:extLst>
      <p:ext uri="{BB962C8B-B14F-4D97-AF65-F5344CB8AC3E}">
        <p14:creationId xmlns:p14="http://schemas.microsoft.com/office/powerpoint/2010/main" val="2981008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6518D-9810-4816-B6E5-F422DBD8F972}"/>
              </a:ext>
            </a:extLst>
          </p:cNvPr>
          <p:cNvSpPr>
            <a:spLocks noGrp="1"/>
          </p:cNvSpPr>
          <p:nvPr>
            <p:ph type="title"/>
          </p:nvPr>
        </p:nvSpPr>
        <p:spPr/>
        <p:txBody>
          <a:bodyPr/>
          <a:lstStyle/>
          <a:p>
            <a:r>
              <a:rPr lang="en-US" dirty="0"/>
              <a:t>Introduction to </a:t>
            </a:r>
            <a:r>
              <a:rPr lang="en-US" dirty="0" err="1"/>
              <a:t>Populorum</a:t>
            </a:r>
            <a:r>
              <a:rPr lang="en-US" dirty="0"/>
              <a:t> </a:t>
            </a:r>
            <a:r>
              <a:rPr lang="en-US" dirty="0" err="1"/>
              <a:t>Progressio</a:t>
            </a:r>
            <a:endParaRPr lang="en-US" dirty="0"/>
          </a:p>
        </p:txBody>
      </p:sp>
      <p:sp>
        <p:nvSpPr>
          <p:cNvPr id="3" name="Content Placeholder 2">
            <a:extLst>
              <a:ext uri="{FF2B5EF4-FFF2-40B4-BE49-F238E27FC236}">
                <a16:creationId xmlns:a16="http://schemas.microsoft.com/office/drawing/2014/main" id="{16529CAD-F87F-4CD3-987D-B1362F63D246}"/>
              </a:ext>
            </a:extLst>
          </p:cNvPr>
          <p:cNvSpPr>
            <a:spLocks noGrp="1"/>
          </p:cNvSpPr>
          <p:nvPr>
            <p:ph idx="1"/>
          </p:nvPr>
        </p:nvSpPr>
        <p:spPr/>
        <p:txBody>
          <a:bodyPr/>
          <a:lstStyle/>
          <a:p>
            <a:r>
              <a:rPr lang="en-US" dirty="0"/>
              <a:t>You can think of RN, QA, and PP as ever-increasing the scope of Catholic Social Teaching.</a:t>
            </a:r>
          </a:p>
          <a:p>
            <a:r>
              <a:rPr lang="en-US" dirty="0"/>
              <a:t>First, in RN, 1891, we look at how societies should exist and treat each other within the polity, working together with the polity itself.</a:t>
            </a:r>
          </a:p>
          <a:p>
            <a:r>
              <a:rPr lang="en-US" dirty="0"/>
              <a:t>Second, in QA, 1931, we look at how the polity should deal with national-level problems within nations, working together with societies to handle polity-level problems.</a:t>
            </a:r>
          </a:p>
          <a:p>
            <a:r>
              <a:rPr lang="en-US" dirty="0"/>
              <a:t>Third, in PP, 1967, we begin to look at global-level problems within a globalized world:</a:t>
            </a:r>
          </a:p>
          <a:p>
            <a:pPr lvl="1"/>
            <a:r>
              <a:rPr lang="en-US" dirty="0"/>
              <a:t>Relations between nations, immigration, post-colonialism, global knowledge</a:t>
            </a:r>
          </a:p>
        </p:txBody>
      </p:sp>
    </p:spTree>
    <p:extLst>
      <p:ext uri="{BB962C8B-B14F-4D97-AF65-F5344CB8AC3E}">
        <p14:creationId xmlns:p14="http://schemas.microsoft.com/office/powerpoint/2010/main" val="25590224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6518D-9810-4816-B6E5-F422DBD8F972}"/>
              </a:ext>
            </a:extLst>
          </p:cNvPr>
          <p:cNvSpPr>
            <a:spLocks noGrp="1"/>
          </p:cNvSpPr>
          <p:nvPr>
            <p:ph type="title"/>
          </p:nvPr>
        </p:nvSpPr>
        <p:spPr/>
        <p:txBody>
          <a:bodyPr/>
          <a:lstStyle/>
          <a:p>
            <a:r>
              <a:rPr lang="en-US" dirty="0"/>
              <a:t>Introduction to </a:t>
            </a:r>
            <a:r>
              <a:rPr lang="en-US" dirty="0" err="1"/>
              <a:t>Populorum</a:t>
            </a:r>
            <a:r>
              <a:rPr lang="en-US" dirty="0"/>
              <a:t> </a:t>
            </a:r>
            <a:r>
              <a:rPr lang="en-US" dirty="0" err="1"/>
              <a:t>Progressio</a:t>
            </a:r>
            <a:endParaRPr lang="en-US" dirty="0"/>
          </a:p>
        </p:txBody>
      </p:sp>
      <p:sp>
        <p:nvSpPr>
          <p:cNvPr id="3" name="Content Placeholder 2">
            <a:extLst>
              <a:ext uri="{FF2B5EF4-FFF2-40B4-BE49-F238E27FC236}">
                <a16:creationId xmlns:a16="http://schemas.microsoft.com/office/drawing/2014/main" id="{16529CAD-F87F-4CD3-987D-B1362F63D246}"/>
              </a:ext>
            </a:extLst>
          </p:cNvPr>
          <p:cNvSpPr>
            <a:spLocks noGrp="1"/>
          </p:cNvSpPr>
          <p:nvPr>
            <p:ph idx="1"/>
          </p:nvPr>
        </p:nvSpPr>
        <p:spPr/>
        <p:txBody>
          <a:bodyPr/>
          <a:lstStyle/>
          <a:p>
            <a:r>
              <a:rPr lang="en-US" dirty="0"/>
              <a:t>In PP, we see the Pope argue for three major duties:</a:t>
            </a:r>
          </a:p>
          <a:p>
            <a:pPr lvl="1"/>
            <a:r>
              <a:rPr lang="en-US" dirty="0"/>
              <a:t>Nations have a duty to give aid to each other</a:t>
            </a:r>
          </a:p>
          <a:p>
            <a:pPr lvl="1"/>
            <a:r>
              <a:rPr lang="en-US" dirty="0"/>
              <a:t>Trading relations between nations must take into account common goods</a:t>
            </a:r>
          </a:p>
          <a:p>
            <a:pPr lvl="1"/>
            <a:r>
              <a:rPr lang="en-US" dirty="0"/>
              <a:t>We need to forge a global human community through global solidarity and universal human brotherhood</a:t>
            </a:r>
          </a:p>
          <a:p>
            <a:r>
              <a:rPr lang="en-US" dirty="0"/>
              <a:t>Each of these arguments will be related to our economic laws.</a:t>
            </a:r>
          </a:p>
        </p:txBody>
      </p:sp>
    </p:spTree>
    <p:extLst>
      <p:ext uri="{BB962C8B-B14F-4D97-AF65-F5344CB8AC3E}">
        <p14:creationId xmlns:p14="http://schemas.microsoft.com/office/powerpoint/2010/main" val="23299007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F1BB7-1ABE-412F-9856-3C3C9D37217B}"/>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FE0660B0-30BC-4B1E-97EA-403D3B9B7393}"/>
              </a:ext>
            </a:extLst>
          </p:cNvPr>
          <p:cNvSpPr>
            <a:spLocks noGrp="1"/>
          </p:cNvSpPr>
          <p:nvPr>
            <p:ph idx="1"/>
          </p:nvPr>
        </p:nvSpPr>
        <p:spPr/>
        <p:txBody>
          <a:bodyPr/>
          <a:lstStyle/>
          <a:p>
            <a:r>
              <a:rPr lang="en-US" dirty="0"/>
              <a:t>We’ll dive into the details of </a:t>
            </a:r>
            <a:r>
              <a:rPr lang="en-US" dirty="0" err="1"/>
              <a:t>Populorum</a:t>
            </a:r>
            <a:r>
              <a:rPr lang="en-US" dirty="0"/>
              <a:t> </a:t>
            </a:r>
            <a:r>
              <a:rPr lang="en-US" dirty="0" err="1"/>
              <a:t>Progressio</a:t>
            </a:r>
            <a:r>
              <a:rPr lang="en-US" dirty="0"/>
              <a:t> after Thanksgiving!</a:t>
            </a:r>
          </a:p>
          <a:p>
            <a:r>
              <a:rPr lang="en-US" dirty="0"/>
              <a:t>We should have time for </a:t>
            </a:r>
            <a:r>
              <a:rPr lang="en-US" dirty="0" err="1"/>
              <a:t>Centesimus</a:t>
            </a:r>
            <a:r>
              <a:rPr lang="en-US" dirty="0"/>
              <a:t> Annus, 1991, at least as well.</a:t>
            </a:r>
          </a:p>
          <a:p>
            <a:r>
              <a:rPr lang="en-US" dirty="0"/>
              <a:t>Then we will have in-class review for the final exam.</a:t>
            </a:r>
          </a:p>
          <a:p>
            <a:r>
              <a:rPr lang="en-US" dirty="0"/>
              <a:t>Then the final exam itself!!! </a:t>
            </a:r>
          </a:p>
          <a:p>
            <a:r>
              <a:rPr lang="en-US" dirty="0"/>
              <a:t>The Final Exam will be similar to the midterm, but cumulative over all of the course.</a:t>
            </a:r>
          </a:p>
          <a:p>
            <a:r>
              <a:rPr lang="en-US" dirty="0"/>
              <a:t>You should be working on your 4 page essays now!! I am extending the due date to 8:00pm on Monday, December 4</a:t>
            </a:r>
            <a:r>
              <a:rPr lang="en-US" baseline="30000" dirty="0"/>
              <a:t>th</a:t>
            </a:r>
            <a:r>
              <a:rPr lang="en-US" dirty="0"/>
              <a:t>!</a:t>
            </a:r>
          </a:p>
        </p:txBody>
      </p:sp>
    </p:spTree>
    <p:extLst>
      <p:ext uri="{BB962C8B-B14F-4D97-AF65-F5344CB8AC3E}">
        <p14:creationId xmlns:p14="http://schemas.microsoft.com/office/powerpoint/2010/main" val="158810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62F91-6EFE-4E17-A0E4-BE83E1C209A9}"/>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DE7C8F2C-6CE1-400E-8879-4189767EE200}"/>
              </a:ext>
            </a:extLst>
          </p:cNvPr>
          <p:cNvSpPr>
            <a:spLocks noGrp="1"/>
          </p:cNvSpPr>
          <p:nvPr>
            <p:ph idx="1"/>
          </p:nvPr>
        </p:nvSpPr>
        <p:spPr/>
        <p:txBody>
          <a:bodyPr>
            <a:normAutofit fontScale="77500" lnSpcReduction="20000"/>
          </a:bodyPr>
          <a:lstStyle/>
          <a:p>
            <a:r>
              <a:rPr lang="en-US" dirty="0"/>
              <a:t>(1) Prayer</a:t>
            </a:r>
          </a:p>
          <a:p>
            <a:r>
              <a:rPr lang="en-US" dirty="0"/>
              <a:t>(2) Review: what are the four empirical laws of economics?</a:t>
            </a:r>
          </a:p>
          <a:p>
            <a:r>
              <a:rPr lang="en-US" dirty="0"/>
              <a:t>(3) Review: why are these laws contingent laws?</a:t>
            </a:r>
          </a:p>
          <a:p>
            <a:r>
              <a:rPr lang="en-US" dirty="0"/>
              <a:t>(4) Review: how did the Church become the mother of these laws?</a:t>
            </a:r>
          </a:p>
          <a:p>
            <a:r>
              <a:rPr lang="en-US" dirty="0"/>
              <a:t>(5) Review: are there alternative equilibria?</a:t>
            </a:r>
          </a:p>
          <a:p>
            <a:r>
              <a:rPr lang="en-US" dirty="0"/>
              <a:t>(6) Review: what is the style of Thomistic philosophy?</a:t>
            </a:r>
          </a:p>
          <a:p>
            <a:r>
              <a:rPr lang="en-US" dirty="0"/>
              <a:t>(7) Review: what are the four main principles of Catholic Social Teaching?</a:t>
            </a:r>
          </a:p>
          <a:p>
            <a:r>
              <a:rPr lang="en-US" dirty="0"/>
              <a:t>(8) Review: when the Church applies these principles in RN and QA, it does so with arguments shaped by the empirical laws of economics</a:t>
            </a:r>
          </a:p>
          <a:p>
            <a:r>
              <a:rPr lang="en-US" dirty="0"/>
              <a:t>(9) Globalization: an economic perspective</a:t>
            </a:r>
          </a:p>
          <a:p>
            <a:r>
              <a:rPr lang="en-US" dirty="0"/>
              <a:t>(10) Introduction to </a:t>
            </a:r>
            <a:r>
              <a:rPr lang="en-US" dirty="0" err="1"/>
              <a:t>Populorum</a:t>
            </a:r>
            <a:r>
              <a:rPr lang="en-US" dirty="0"/>
              <a:t> </a:t>
            </a:r>
            <a:r>
              <a:rPr lang="en-US" dirty="0" err="1"/>
              <a:t>Progressio</a:t>
            </a:r>
            <a:endParaRPr lang="en-US" dirty="0"/>
          </a:p>
          <a:p>
            <a:r>
              <a:rPr lang="en-US" dirty="0"/>
              <a:t>(11) Next Steps!</a:t>
            </a:r>
          </a:p>
          <a:p>
            <a:endParaRPr lang="en-US" dirty="0"/>
          </a:p>
        </p:txBody>
      </p:sp>
    </p:spTree>
    <p:extLst>
      <p:ext uri="{BB962C8B-B14F-4D97-AF65-F5344CB8AC3E}">
        <p14:creationId xmlns:p14="http://schemas.microsoft.com/office/powerpoint/2010/main" val="3821034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58ABC-25BD-45B2-A411-9EA44B526B4E}"/>
              </a:ext>
            </a:extLst>
          </p:cNvPr>
          <p:cNvSpPr>
            <a:spLocks noGrp="1"/>
          </p:cNvSpPr>
          <p:nvPr>
            <p:ph type="title"/>
          </p:nvPr>
        </p:nvSpPr>
        <p:spPr/>
        <p:txBody>
          <a:bodyPr>
            <a:normAutofit/>
          </a:bodyPr>
          <a:lstStyle/>
          <a:p>
            <a:r>
              <a:rPr lang="en-US" dirty="0"/>
              <a:t>Review: what are the four empirical laws of economics?</a:t>
            </a:r>
          </a:p>
        </p:txBody>
      </p:sp>
      <p:sp>
        <p:nvSpPr>
          <p:cNvPr id="3" name="Content Placeholder 2">
            <a:extLst>
              <a:ext uri="{FF2B5EF4-FFF2-40B4-BE49-F238E27FC236}">
                <a16:creationId xmlns:a16="http://schemas.microsoft.com/office/drawing/2014/main" id="{006CAFF6-9BA1-4187-9A4D-4005091A6033}"/>
              </a:ext>
            </a:extLst>
          </p:cNvPr>
          <p:cNvSpPr>
            <a:spLocks noGrp="1"/>
          </p:cNvSpPr>
          <p:nvPr>
            <p:ph idx="1"/>
          </p:nvPr>
        </p:nvSpPr>
        <p:spPr/>
        <p:txBody>
          <a:bodyPr>
            <a:normAutofit/>
          </a:bodyPr>
          <a:lstStyle/>
          <a:p>
            <a:r>
              <a:rPr lang="en-US" dirty="0"/>
              <a:t>(1) Market Equilibration:</a:t>
            </a:r>
          </a:p>
          <a:p>
            <a:r>
              <a:rPr lang="en-US" dirty="0"/>
              <a:t>(2) Labor Markets:</a:t>
            </a:r>
          </a:p>
          <a:p>
            <a:r>
              <a:rPr lang="en-US" dirty="0">
                <a:sym typeface="Wingdings" panose="05000000000000000000" pitchFamily="2" charset="2"/>
              </a:rPr>
              <a:t>(3) Non-private goods:</a:t>
            </a:r>
          </a:p>
          <a:p>
            <a:r>
              <a:rPr lang="en-US" dirty="0">
                <a:sym typeface="Wingdings" panose="05000000000000000000" pitchFamily="2" charset="2"/>
              </a:rPr>
              <a:t>(4) Knowledge and Growth:</a:t>
            </a:r>
          </a:p>
        </p:txBody>
      </p:sp>
    </p:spTree>
    <p:extLst>
      <p:ext uri="{BB962C8B-B14F-4D97-AF65-F5344CB8AC3E}">
        <p14:creationId xmlns:p14="http://schemas.microsoft.com/office/powerpoint/2010/main" val="1965643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58ABC-25BD-45B2-A411-9EA44B526B4E}"/>
              </a:ext>
            </a:extLst>
          </p:cNvPr>
          <p:cNvSpPr>
            <a:spLocks noGrp="1"/>
          </p:cNvSpPr>
          <p:nvPr>
            <p:ph type="title"/>
          </p:nvPr>
        </p:nvSpPr>
        <p:spPr/>
        <p:txBody>
          <a:bodyPr>
            <a:normAutofit/>
          </a:bodyPr>
          <a:lstStyle/>
          <a:p>
            <a:r>
              <a:rPr lang="en-US" dirty="0"/>
              <a:t>Review: what are the four empirical laws of economics?</a:t>
            </a:r>
          </a:p>
        </p:txBody>
      </p:sp>
      <p:sp>
        <p:nvSpPr>
          <p:cNvPr id="3" name="Content Placeholder 2">
            <a:extLst>
              <a:ext uri="{FF2B5EF4-FFF2-40B4-BE49-F238E27FC236}">
                <a16:creationId xmlns:a16="http://schemas.microsoft.com/office/drawing/2014/main" id="{006CAFF6-9BA1-4187-9A4D-4005091A6033}"/>
              </a:ext>
            </a:extLst>
          </p:cNvPr>
          <p:cNvSpPr>
            <a:spLocks noGrp="1"/>
          </p:cNvSpPr>
          <p:nvPr>
            <p:ph idx="1"/>
          </p:nvPr>
        </p:nvSpPr>
        <p:spPr/>
        <p:txBody>
          <a:bodyPr>
            <a:normAutofit/>
          </a:bodyPr>
          <a:lstStyle/>
          <a:p>
            <a:r>
              <a:rPr lang="en-US" dirty="0"/>
              <a:t>(1) Market Equilibration:</a:t>
            </a:r>
          </a:p>
          <a:p>
            <a:pPr lvl="1"/>
            <a:r>
              <a:rPr lang="en-US" dirty="0"/>
              <a:t>Transaction prices in a market for a private good settle forcefully around one common price</a:t>
            </a:r>
          </a:p>
          <a:p>
            <a:pPr lvl="1"/>
            <a:r>
              <a:rPr lang="en-US" dirty="0"/>
              <a:t>This price tends to maximize the number of mutually beneficial transactions</a:t>
            </a:r>
          </a:p>
          <a:p>
            <a:pPr lvl="1"/>
            <a:r>
              <a:rPr lang="en-US" dirty="0"/>
              <a:t>Changes in supply or demand therefore exert difficult-to-avoid forces on human society</a:t>
            </a:r>
          </a:p>
        </p:txBody>
      </p:sp>
    </p:spTree>
    <p:extLst>
      <p:ext uri="{BB962C8B-B14F-4D97-AF65-F5344CB8AC3E}">
        <p14:creationId xmlns:p14="http://schemas.microsoft.com/office/powerpoint/2010/main" val="1755911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58ABC-25BD-45B2-A411-9EA44B526B4E}"/>
              </a:ext>
            </a:extLst>
          </p:cNvPr>
          <p:cNvSpPr>
            <a:spLocks noGrp="1"/>
          </p:cNvSpPr>
          <p:nvPr>
            <p:ph type="title"/>
          </p:nvPr>
        </p:nvSpPr>
        <p:spPr/>
        <p:txBody>
          <a:bodyPr>
            <a:normAutofit/>
          </a:bodyPr>
          <a:lstStyle/>
          <a:p>
            <a:r>
              <a:rPr lang="en-US" dirty="0"/>
              <a:t>Review: what are the four empirical laws of economics?</a:t>
            </a:r>
          </a:p>
        </p:txBody>
      </p:sp>
      <p:sp>
        <p:nvSpPr>
          <p:cNvPr id="3" name="Content Placeholder 2">
            <a:extLst>
              <a:ext uri="{FF2B5EF4-FFF2-40B4-BE49-F238E27FC236}">
                <a16:creationId xmlns:a16="http://schemas.microsoft.com/office/drawing/2014/main" id="{006CAFF6-9BA1-4187-9A4D-4005091A6033}"/>
              </a:ext>
            </a:extLst>
          </p:cNvPr>
          <p:cNvSpPr>
            <a:spLocks noGrp="1"/>
          </p:cNvSpPr>
          <p:nvPr>
            <p:ph idx="1"/>
          </p:nvPr>
        </p:nvSpPr>
        <p:spPr/>
        <p:txBody>
          <a:bodyPr>
            <a:normAutofit/>
          </a:bodyPr>
          <a:lstStyle/>
          <a:p>
            <a:r>
              <a:rPr lang="en-US" dirty="0"/>
              <a:t>(2) Labor Markets:</a:t>
            </a:r>
          </a:p>
          <a:p>
            <a:pPr lvl="1"/>
            <a:r>
              <a:rPr lang="en-US" dirty="0"/>
              <a:t>Law of Diminishing Marginal Product</a:t>
            </a:r>
          </a:p>
          <a:p>
            <a:pPr lvl="1"/>
            <a:r>
              <a:rPr lang="en-US" dirty="0"/>
              <a:t>Commutative Justice </a:t>
            </a:r>
            <a:r>
              <a:rPr lang="en-US" dirty="0">
                <a:sym typeface="Wingdings" panose="05000000000000000000" pitchFamily="2" charset="2"/>
              </a:rPr>
              <a:t> workers paid their VMPL  revenues &gt;= payroll</a:t>
            </a:r>
          </a:p>
        </p:txBody>
      </p:sp>
    </p:spTree>
    <p:extLst>
      <p:ext uri="{BB962C8B-B14F-4D97-AF65-F5344CB8AC3E}">
        <p14:creationId xmlns:p14="http://schemas.microsoft.com/office/powerpoint/2010/main" val="1291953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58ABC-25BD-45B2-A411-9EA44B526B4E}"/>
              </a:ext>
            </a:extLst>
          </p:cNvPr>
          <p:cNvSpPr>
            <a:spLocks noGrp="1"/>
          </p:cNvSpPr>
          <p:nvPr>
            <p:ph type="title"/>
          </p:nvPr>
        </p:nvSpPr>
        <p:spPr/>
        <p:txBody>
          <a:bodyPr>
            <a:normAutofit/>
          </a:bodyPr>
          <a:lstStyle/>
          <a:p>
            <a:r>
              <a:rPr lang="en-US" dirty="0"/>
              <a:t>Review: what are the four empirical laws of economics?</a:t>
            </a:r>
          </a:p>
        </p:txBody>
      </p:sp>
      <p:sp>
        <p:nvSpPr>
          <p:cNvPr id="3" name="Content Placeholder 2">
            <a:extLst>
              <a:ext uri="{FF2B5EF4-FFF2-40B4-BE49-F238E27FC236}">
                <a16:creationId xmlns:a16="http://schemas.microsoft.com/office/drawing/2014/main" id="{006CAFF6-9BA1-4187-9A4D-4005091A6033}"/>
              </a:ext>
            </a:extLst>
          </p:cNvPr>
          <p:cNvSpPr>
            <a:spLocks noGrp="1"/>
          </p:cNvSpPr>
          <p:nvPr>
            <p:ph idx="1"/>
          </p:nvPr>
        </p:nvSpPr>
        <p:spPr/>
        <p:txBody>
          <a:bodyPr>
            <a:normAutofit/>
          </a:bodyPr>
          <a:lstStyle/>
          <a:p>
            <a:r>
              <a:rPr lang="en-US" dirty="0">
                <a:sym typeface="Wingdings" panose="05000000000000000000" pitchFamily="2" charset="2"/>
              </a:rPr>
              <a:t>(3) Non-private goods:</a:t>
            </a:r>
          </a:p>
          <a:p>
            <a:pPr lvl="1"/>
            <a:r>
              <a:rPr lang="en-US" dirty="0">
                <a:sym typeface="Wingdings" panose="05000000000000000000" pitchFamily="2" charset="2"/>
              </a:rPr>
              <a:t>Natural monopolies: markets generate too few goods</a:t>
            </a:r>
          </a:p>
          <a:p>
            <a:pPr lvl="1"/>
            <a:r>
              <a:rPr lang="en-US" dirty="0">
                <a:sym typeface="Wingdings" panose="05000000000000000000" pitchFamily="2" charset="2"/>
              </a:rPr>
              <a:t>Common Resources: markets overuse</a:t>
            </a:r>
          </a:p>
          <a:p>
            <a:pPr lvl="1"/>
            <a:r>
              <a:rPr lang="en-US" dirty="0">
                <a:sym typeface="Wingdings" panose="05000000000000000000" pitchFamily="2" charset="2"/>
              </a:rPr>
              <a:t>Public Goods: markets generate massively too few goods</a:t>
            </a:r>
          </a:p>
        </p:txBody>
      </p:sp>
    </p:spTree>
    <p:extLst>
      <p:ext uri="{BB962C8B-B14F-4D97-AF65-F5344CB8AC3E}">
        <p14:creationId xmlns:p14="http://schemas.microsoft.com/office/powerpoint/2010/main" val="3312674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58ABC-25BD-45B2-A411-9EA44B526B4E}"/>
              </a:ext>
            </a:extLst>
          </p:cNvPr>
          <p:cNvSpPr>
            <a:spLocks noGrp="1"/>
          </p:cNvSpPr>
          <p:nvPr>
            <p:ph type="title"/>
          </p:nvPr>
        </p:nvSpPr>
        <p:spPr/>
        <p:txBody>
          <a:bodyPr>
            <a:normAutofit/>
          </a:bodyPr>
          <a:lstStyle/>
          <a:p>
            <a:r>
              <a:rPr lang="en-US" dirty="0"/>
              <a:t>Review: what are the four empirical laws of economics?</a:t>
            </a:r>
          </a:p>
        </p:txBody>
      </p:sp>
      <p:sp>
        <p:nvSpPr>
          <p:cNvPr id="3" name="Content Placeholder 2">
            <a:extLst>
              <a:ext uri="{FF2B5EF4-FFF2-40B4-BE49-F238E27FC236}">
                <a16:creationId xmlns:a16="http://schemas.microsoft.com/office/drawing/2014/main" id="{006CAFF6-9BA1-4187-9A4D-4005091A6033}"/>
              </a:ext>
            </a:extLst>
          </p:cNvPr>
          <p:cNvSpPr>
            <a:spLocks noGrp="1"/>
          </p:cNvSpPr>
          <p:nvPr>
            <p:ph idx="1"/>
          </p:nvPr>
        </p:nvSpPr>
        <p:spPr/>
        <p:txBody>
          <a:bodyPr>
            <a:normAutofit/>
          </a:bodyPr>
          <a:lstStyle/>
          <a:p>
            <a:r>
              <a:rPr lang="en-US" dirty="0">
                <a:sym typeface="Wingdings" panose="05000000000000000000" pitchFamily="2" charset="2"/>
              </a:rPr>
              <a:t>(4) Knowledge and Growth:</a:t>
            </a:r>
          </a:p>
          <a:p>
            <a:pPr lvl="1"/>
            <a:r>
              <a:rPr lang="en-US" dirty="0">
                <a:sym typeface="Wingdings" panose="05000000000000000000" pitchFamily="2" charset="2"/>
              </a:rPr>
              <a:t>Non-Rival Knowledge  increasing returns to scale  economic growth</a:t>
            </a:r>
          </a:p>
          <a:p>
            <a:pPr lvl="1"/>
            <a:r>
              <a:rPr lang="en-US" dirty="0">
                <a:sym typeface="Wingdings" panose="05000000000000000000" pitchFamily="2" charset="2"/>
              </a:rPr>
              <a:t>Non-Rival Knowledge  public goods problems in markets</a:t>
            </a:r>
            <a:endParaRPr lang="en-US" dirty="0"/>
          </a:p>
        </p:txBody>
      </p:sp>
    </p:spTree>
    <p:extLst>
      <p:ext uri="{BB962C8B-B14F-4D97-AF65-F5344CB8AC3E}">
        <p14:creationId xmlns:p14="http://schemas.microsoft.com/office/powerpoint/2010/main" val="918417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58ABC-25BD-45B2-A411-9EA44B526B4E}"/>
              </a:ext>
            </a:extLst>
          </p:cNvPr>
          <p:cNvSpPr>
            <a:spLocks noGrp="1"/>
          </p:cNvSpPr>
          <p:nvPr>
            <p:ph type="title"/>
          </p:nvPr>
        </p:nvSpPr>
        <p:spPr/>
        <p:txBody>
          <a:bodyPr>
            <a:normAutofit/>
          </a:bodyPr>
          <a:lstStyle/>
          <a:p>
            <a:r>
              <a:rPr lang="en-US" dirty="0"/>
              <a:t>Review: what are the four empirical laws of economics?</a:t>
            </a:r>
          </a:p>
        </p:txBody>
      </p:sp>
      <p:sp>
        <p:nvSpPr>
          <p:cNvPr id="3" name="Content Placeholder 2">
            <a:extLst>
              <a:ext uri="{FF2B5EF4-FFF2-40B4-BE49-F238E27FC236}">
                <a16:creationId xmlns:a16="http://schemas.microsoft.com/office/drawing/2014/main" id="{006CAFF6-9BA1-4187-9A4D-4005091A6033}"/>
              </a:ext>
            </a:extLst>
          </p:cNvPr>
          <p:cNvSpPr>
            <a:spLocks noGrp="1"/>
          </p:cNvSpPr>
          <p:nvPr>
            <p:ph idx="1"/>
          </p:nvPr>
        </p:nvSpPr>
        <p:spPr/>
        <p:txBody>
          <a:bodyPr>
            <a:normAutofit fontScale="85000" lnSpcReduction="20000"/>
          </a:bodyPr>
          <a:lstStyle/>
          <a:p>
            <a:r>
              <a:rPr lang="en-US" dirty="0"/>
              <a:t>(1) Market Equilibration:</a:t>
            </a:r>
          </a:p>
          <a:p>
            <a:pPr lvl="1"/>
            <a:r>
              <a:rPr lang="en-US" dirty="0"/>
              <a:t>Transaction prices in a market for a private good settle forcefully around one common price</a:t>
            </a:r>
          </a:p>
          <a:p>
            <a:pPr lvl="1"/>
            <a:r>
              <a:rPr lang="en-US" dirty="0"/>
              <a:t>This price tends to maximize the number of mutually beneficial transactions</a:t>
            </a:r>
          </a:p>
          <a:p>
            <a:pPr lvl="1"/>
            <a:r>
              <a:rPr lang="en-US" dirty="0"/>
              <a:t>Changes in supply or demand therefore exert difficult-to-avoid forces on human society</a:t>
            </a:r>
          </a:p>
          <a:p>
            <a:r>
              <a:rPr lang="en-US" dirty="0"/>
              <a:t>(2) Labor Markets:</a:t>
            </a:r>
          </a:p>
          <a:p>
            <a:pPr lvl="1"/>
            <a:r>
              <a:rPr lang="en-US" dirty="0"/>
              <a:t>Law of Diminishing Marginal Product</a:t>
            </a:r>
          </a:p>
          <a:p>
            <a:pPr lvl="1"/>
            <a:r>
              <a:rPr lang="en-US" dirty="0"/>
              <a:t>Commutative Justice </a:t>
            </a:r>
            <a:r>
              <a:rPr lang="en-US" dirty="0">
                <a:sym typeface="Wingdings" panose="05000000000000000000" pitchFamily="2" charset="2"/>
              </a:rPr>
              <a:t> workers paid their VMPL  revenues &gt;= payroll</a:t>
            </a:r>
          </a:p>
          <a:p>
            <a:r>
              <a:rPr lang="en-US" dirty="0">
                <a:sym typeface="Wingdings" panose="05000000000000000000" pitchFamily="2" charset="2"/>
              </a:rPr>
              <a:t>(3) Non-private goods:</a:t>
            </a:r>
          </a:p>
          <a:p>
            <a:pPr lvl="1"/>
            <a:r>
              <a:rPr lang="en-US" dirty="0">
                <a:sym typeface="Wingdings" panose="05000000000000000000" pitchFamily="2" charset="2"/>
              </a:rPr>
              <a:t>Natural monopolies: markets generate too few goods</a:t>
            </a:r>
          </a:p>
          <a:p>
            <a:pPr lvl="1"/>
            <a:r>
              <a:rPr lang="en-US" dirty="0">
                <a:sym typeface="Wingdings" panose="05000000000000000000" pitchFamily="2" charset="2"/>
              </a:rPr>
              <a:t>Common Resources: markets overuse</a:t>
            </a:r>
          </a:p>
          <a:p>
            <a:pPr lvl="1"/>
            <a:r>
              <a:rPr lang="en-US" dirty="0">
                <a:sym typeface="Wingdings" panose="05000000000000000000" pitchFamily="2" charset="2"/>
              </a:rPr>
              <a:t>Public Goods: markets generate massively too few goods</a:t>
            </a:r>
          </a:p>
          <a:p>
            <a:r>
              <a:rPr lang="en-US" dirty="0">
                <a:sym typeface="Wingdings" panose="05000000000000000000" pitchFamily="2" charset="2"/>
              </a:rPr>
              <a:t>(4) Knowledge and Growth:</a:t>
            </a:r>
          </a:p>
          <a:p>
            <a:pPr lvl="1"/>
            <a:r>
              <a:rPr lang="en-US" dirty="0">
                <a:sym typeface="Wingdings" panose="05000000000000000000" pitchFamily="2" charset="2"/>
              </a:rPr>
              <a:t>Non-Rival Knowledge  increasing returns to scale  economic growth</a:t>
            </a:r>
          </a:p>
          <a:p>
            <a:pPr lvl="1"/>
            <a:r>
              <a:rPr lang="en-US" dirty="0">
                <a:sym typeface="Wingdings" panose="05000000000000000000" pitchFamily="2" charset="2"/>
              </a:rPr>
              <a:t>Non-Rival Knowledge  public goods problems in markets</a:t>
            </a:r>
            <a:endParaRPr lang="en-US" dirty="0"/>
          </a:p>
        </p:txBody>
      </p:sp>
    </p:spTree>
    <p:extLst>
      <p:ext uri="{BB962C8B-B14F-4D97-AF65-F5344CB8AC3E}">
        <p14:creationId xmlns:p14="http://schemas.microsoft.com/office/powerpoint/2010/main" val="7306068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1929</Words>
  <Application>Microsoft Office PowerPoint</Application>
  <PresentationFormat>Widescreen</PresentationFormat>
  <Paragraphs>149</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Tahoma</vt:lpstr>
      <vt:lpstr>Office Theme</vt:lpstr>
      <vt:lpstr>Human society is sorely ill. The cause is not so much the depletion of natural resources, nor their monopolistic control by a privileged few; it is rather the weakening of brotherly ties between individuals and nations. -- Pope Paul VI </vt:lpstr>
      <vt:lpstr>Economy, Divine and Human</vt:lpstr>
      <vt:lpstr>Outline</vt:lpstr>
      <vt:lpstr>Review: what are the four empirical laws of economics?</vt:lpstr>
      <vt:lpstr>Review: what are the four empirical laws of economics?</vt:lpstr>
      <vt:lpstr>Review: what are the four empirical laws of economics?</vt:lpstr>
      <vt:lpstr>Review: what are the four empirical laws of economics?</vt:lpstr>
      <vt:lpstr>Review: what are the four empirical laws of economics?</vt:lpstr>
      <vt:lpstr>Review: what are the four empirical laws of economics?</vt:lpstr>
      <vt:lpstr>Review: why are these laws contingent laws?</vt:lpstr>
      <vt:lpstr>Review: how did the Church become the mother of these laws?</vt:lpstr>
      <vt:lpstr>Review: are there alternative equilibria?</vt:lpstr>
      <vt:lpstr>Review: what is the style of Thomistic philosophy?</vt:lpstr>
      <vt:lpstr>Review: what are the four main principles of Catholic Social Teaching?</vt:lpstr>
      <vt:lpstr>Review: what are the four main principles of Catholic Social Teaching?</vt:lpstr>
      <vt:lpstr>Review: what are the four main principles of Catholic Social Teaching?</vt:lpstr>
      <vt:lpstr>Review: what are the four main principles of Catholic Social Teaching?</vt:lpstr>
      <vt:lpstr>Review: what are the four main principles of Catholic Social Teaching?</vt:lpstr>
      <vt:lpstr>Review: what are the four main principles of Catholic Social Teaching?</vt:lpstr>
      <vt:lpstr>Review: when the Church applies these principles in RN and QA, it does so with arguments shaped by the empirical laws of economics </vt:lpstr>
      <vt:lpstr>Globalization: an economic perspective</vt:lpstr>
      <vt:lpstr>Introduction to Populorum Progressio</vt:lpstr>
      <vt:lpstr>Introduction to Populorum Progressio</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society is sorely ill. The cause is not so much the depletion of natural resources, nor their monopolistic control by a privileged few; it is rather the weakening of brotherly ties between individuals and nations. -- Pope Paul VI </dc:title>
  <dc:creator>Kirk Doran</dc:creator>
  <cp:lastModifiedBy>Kirk Doran</cp:lastModifiedBy>
  <cp:revision>152</cp:revision>
  <dcterms:created xsi:type="dcterms:W3CDTF">2023-11-20T13:24:56Z</dcterms:created>
  <dcterms:modified xsi:type="dcterms:W3CDTF">2023-11-20T15:15:02Z</dcterms:modified>
</cp:coreProperties>
</file>