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6" r:id="rId21"/>
    <p:sldId id="277" r:id="rId22"/>
    <p:sldId id="278" r:id="rId23"/>
    <p:sldId id="274"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0674F-EA07-41A1-B6AB-36378278508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11613-EFC3-4623-90D7-73E38C91A2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0A75A9F-87C0-41AE-92E8-479D49D6C81A}"/>
              </a:ext>
            </a:extLst>
          </p:cNvPr>
          <p:cNvSpPr>
            <a:spLocks noGrp="1"/>
          </p:cNvSpPr>
          <p:nvPr>
            <p:ph type="dt" sz="half" idx="10"/>
          </p:nvPr>
        </p:nvSpPr>
        <p:spPr/>
        <p:txBody>
          <a:bodyPr/>
          <a:lstStyle/>
          <a:p>
            <a:fld id="{671F9145-D39B-4308-BF04-C1BE8073CD8C}" type="datetimeFigureOut">
              <a:rPr lang="en-US" smtClean="0"/>
              <a:t>11/15/2023</a:t>
            </a:fld>
            <a:endParaRPr lang="en-US"/>
          </a:p>
        </p:txBody>
      </p:sp>
      <p:sp>
        <p:nvSpPr>
          <p:cNvPr id="5" name="Footer Placeholder 4">
            <a:extLst>
              <a:ext uri="{FF2B5EF4-FFF2-40B4-BE49-F238E27FC236}">
                <a16:creationId xmlns:a16="http://schemas.microsoft.com/office/drawing/2014/main" id="{ABD37788-4C44-4FF3-9F0F-08389AC632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46DDC4-DE4F-4659-A9C5-874111EBD53B}"/>
              </a:ext>
            </a:extLst>
          </p:cNvPr>
          <p:cNvSpPr>
            <a:spLocks noGrp="1"/>
          </p:cNvSpPr>
          <p:nvPr>
            <p:ph type="sldNum" sz="quarter" idx="12"/>
          </p:nvPr>
        </p:nvSpPr>
        <p:spPr/>
        <p:txBody>
          <a:bodyPr/>
          <a:lstStyle/>
          <a:p>
            <a:fld id="{B85524C9-208D-41B9-BAE2-4C4A1BB968F6}" type="slidenum">
              <a:rPr lang="en-US" smtClean="0"/>
              <a:t>‹#›</a:t>
            </a:fld>
            <a:endParaRPr lang="en-US"/>
          </a:p>
        </p:txBody>
      </p:sp>
    </p:spTree>
    <p:extLst>
      <p:ext uri="{BB962C8B-B14F-4D97-AF65-F5344CB8AC3E}">
        <p14:creationId xmlns:p14="http://schemas.microsoft.com/office/powerpoint/2010/main" val="2840218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7AA9F-C1E3-470B-AB17-3C9F6A3B686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E7CF709-E325-4491-9EB3-9FA99E6472F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02EEC2-4767-4432-BCC1-DFD5E88ACDE1}"/>
              </a:ext>
            </a:extLst>
          </p:cNvPr>
          <p:cNvSpPr>
            <a:spLocks noGrp="1"/>
          </p:cNvSpPr>
          <p:nvPr>
            <p:ph type="dt" sz="half" idx="10"/>
          </p:nvPr>
        </p:nvSpPr>
        <p:spPr/>
        <p:txBody>
          <a:bodyPr/>
          <a:lstStyle/>
          <a:p>
            <a:fld id="{671F9145-D39B-4308-BF04-C1BE8073CD8C}" type="datetimeFigureOut">
              <a:rPr lang="en-US" smtClean="0"/>
              <a:t>11/15/2023</a:t>
            </a:fld>
            <a:endParaRPr lang="en-US"/>
          </a:p>
        </p:txBody>
      </p:sp>
      <p:sp>
        <p:nvSpPr>
          <p:cNvPr id="5" name="Footer Placeholder 4">
            <a:extLst>
              <a:ext uri="{FF2B5EF4-FFF2-40B4-BE49-F238E27FC236}">
                <a16:creationId xmlns:a16="http://schemas.microsoft.com/office/drawing/2014/main" id="{3E6FEF43-424C-44D0-999C-C0D17B906E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47859E-7A0F-44F9-A664-B9AEF2E4BA0A}"/>
              </a:ext>
            </a:extLst>
          </p:cNvPr>
          <p:cNvSpPr>
            <a:spLocks noGrp="1"/>
          </p:cNvSpPr>
          <p:nvPr>
            <p:ph type="sldNum" sz="quarter" idx="12"/>
          </p:nvPr>
        </p:nvSpPr>
        <p:spPr/>
        <p:txBody>
          <a:bodyPr/>
          <a:lstStyle/>
          <a:p>
            <a:fld id="{B85524C9-208D-41B9-BAE2-4C4A1BB968F6}" type="slidenum">
              <a:rPr lang="en-US" smtClean="0"/>
              <a:t>‹#›</a:t>
            </a:fld>
            <a:endParaRPr lang="en-US"/>
          </a:p>
        </p:txBody>
      </p:sp>
    </p:spTree>
    <p:extLst>
      <p:ext uri="{BB962C8B-B14F-4D97-AF65-F5344CB8AC3E}">
        <p14:creationId xmlns:p14="http://schemas.microsoft.com/office/powerpoint/2010/main" val="2190399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A7805F8-D503-419B-898A-9F62AECEEE2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015B712-0BC5-48FC-AC0C-78A936549D0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EC0B58-6375-4B0E-9B99-0FB2F00FB128}"/>
              </a:ext>
            </a:extLst>
          </p:cNvPr>
          <p:cNvSpPr>
            <a:spLocks noGrp="1"/>
          </p:cNvSpPr>
          <p:nvPr>
            <p:ph type="dt" sz="half" idx="10"/>
          </p:nvPr>
        </p:nvSpPr>
        <p:spPr/>
        <p:txBody>
          <a:bodyPr/>
          <a:lstStyle/>
          <a:p>
            <a:fld id="{671F9145-D39B-4308-BF04-C1BE8073CD8C}" type="datetimeFigureOut">
              <a:rPr lang="en-US" smtClean="0"/>
              <a:t>11/15/2023</a:t>
            </a:fld>
            <a:endParaRPr lang="en-US"/>
          </a:p>
        </p:txBody>
      </p:sp>
      <p:sp>
        <p:nvSpPr>
          <p:cNvPr id="5" name="Footer Placeholder 4">
            <a:extLst>
              <a:ext uri="{FF2B5EF4-FFF2-40B4-BE49-F238E27FC236}">
                <a16:creationId xmlns:a16="http://schemas.microsoft.com/office/drawing/2014/main" id="{539CE1EE-C3C9-45FE-B383-5E1AF5230F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60930A-2AAD-44DA-BBE5-FD5F6D4653A8}"/>
              </a:ext>
            </a:extLst>
          </p:cNvPr>
          <p:cNvSpPr>
            <a:spLocks noGrp="1"/>
          </p:cNvSpPr>
          <p:nvPr>
            <p:ph type="sldNum" sz="quarter" idx="12"/>
          </p:nvPr>
        </p:nvSpPr>
        <p:spPr/>
        <p:txBody>
          <a:bodyPr/>
          <a:lstStyle/>
          <a:p>
            <a:fld id="{B85524C9-208D-41B9-BAE2-4C4A1BB968F6}" type="slidenum">
              <a:rPr lang="en-US" smtClean="0"/>
              <a:t>‹#›</a:t>
            </a:fld>
            <a:endParaRPr lang="en-US"/>
          </a:p>
        </p:txBody>
      </p:sp>
    </p:spTree>
    <p:extLst>
      <p:ext uri="{BB962C8B-B14F-4D97-AF65-F5344CB8AC3E}">
        <p14:creationId xmlns:p14="http://schemas.microsoft.com/office/powerpoint/2010/main" val="440463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9ACE3-0668-49DA-B63F-9151A9C9D1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E8FE68-4939-4939-8B30-6338FBDE57D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438F25-D4C4-47B5-A39B-C24952B69D39}"/>
              </a:ext>
            </a:extLst>
          </p:cNvPr>
          <p:cNvSpPr>
            <a:spLocks noGrp="1"/>
          </p:cNvSpPr>
          <p:nvPr>
            <p:ph type="dt" sz="half" idx="10"/>
          </p:nvPr>
        </p:nvSpPr>
        <p:spPr/>
        <p:txBody>
          <a:bodyPr/>
          <a:lstStyle/>
          <a:p>
            <a:fld id="{671F9145-D39B-4308-BF04-C1BE8073CD8C}" type="datetimeFigureOut">
              <a:rPr lang="en-US" smtClean="0"/>
              <a:t>11/15/2023</a:t>
            </a:fld>
            <a:endParaRPr lang="en-US"/>
          </a:p>
        </p:txBody>
      </p:sp>
      <p:sp>
        <p:nvSpPr>
          <p:cNvPr id="5" name="Footer Placeholder 4">
            <a:extLst>
              <a:ext uri="{FF2B5EF4-FFF2-40B4-BE49-F238E27FC236}">
                <a16:creationId xmlns:a16="http://schemas.microsoft.com/office/drawing/2014/main" id="{1275CFF0-7A49-4402-9455-5230F6B9E7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BC24B4-EB75-4031-B765-EAC1A10BB771}"/>
              </a:ext>
            </a:extLst>
          </p:cNvPr>
          <p:cNvSpPr>
            <a:spLocks noGrp="1"/>
          </p:cNvSpPr>
          <p:nvPr>
            <p:ph type="sldNum" sz="quarter" idx="12"/>
          </p:nvPr>
        </p:nvSpPr>
        <p:spPr/>
        <p:txBody>
          <a:bodyPr/>
          <a:lstStyle/>
          <a:p>
            <a:fld id="{B85524C9-208D-41B9-BAE2-4C4A1BB968F6}" type="slidenum">
              <a:rPr lang="en-US" smtClean="0"/>
              <a:t>‹#›</a:t>
            </a:fld>
            <a:endParaRPr lang="en-US"/>
          </a:p>
        </p:txBody>
      </p:sp>
    </p:spTree>
    <p:extLst>
      <p:ext uri="{BB962C8B-B14F-4D97-AF65-F5344CB8AC3E}">
        <p14:creationId xmlns:p14="http://schemas.microsoft.com/office/powerpoint/2010/main" val="2212345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3DE44-5CCE-4BD7-A991-B698F329C5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B5C8BD2-6793-4C04-8729-0245146876B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2995101-873C-415D-88CB-028649A35BFB}"/>
              </a:ext>
            </a:extLst>
          </p:cNvPr>
          <p:cNvSpPr>
            <a:spLocks noGrp="1"/>
          </p:cNvSpPr>
          <p:nvPr>
            <p:ph type="dt" sz="half" idx="10"/>
          </p:nvPr>
        </p:nvSpPr>
        <p:spPr/>
        <p:txBody>
          <a:bodyPr/>
          <a:lstStyle/>
          <a:p>
            <a:fld id="{671F9145-D39B-4308-BF04-C1BE8073CD8C}" type="datetimeFigureOut">
              <a:rPr lang="en-US" smtClean="0"/>
              <a:t>11/15/2023</a:t>
            </a:fld>
            <a:endParaRPr lang="en-US"/>
          </a:p>
        </p:txBody>
      </p:sp>
      <p:sp>
        <p:nvSpPr>
          <p:cNvPr id="5" name="Footer Placeholder 4">
            <a:extLst>
              <a:ext uri="{FF2B5EF4-FFF2-40B4-BE49-F238E27FC236}">
                <a16:creationId xmlns:a16="http://schemas.microsoft.com/office/drawing/2014/main" id="{9C40A8F7-F106-4675-A984-FD84980B89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FDF91B-0AE7-4E40-BEEF-87FF00807911}"/>
              </a:ext>
            </a:extLst>
          </p:cNvPr>
          <p:cNvSpPr>
            <a:spLocks noGrp="1"/>
          </p:cNvSpPr>
          <p:nvPr>
            <p:ph type="sldNum" sz="quarter" idx="12"/>
          </p:nvPr>
        </p:nvSpPr>
        <p:spPr/>
        <p:txBody>
          <a:bodyPr/>
          <a:lstStyle/>
          <a:p>
            <a:fld id="{B85524C9-208D-41B9-BAE2-4C4A1BB968F6}" type="slidenum">
              <a:rPr lang="en-US" smtClean="0"/>
              <a:t>‹#›</a:t>
            </a:fld>
            <a:endParaRPr lang="en-US"/>
          </a:p>
        </p:txBody>
      </p:sp>
    </p:spTree>
    <p:extLst>
      <p:ext uri="{BB962C8B-B14F-4D97-AF65-F5344CB8AC3E}">
        <p14:creationId xmlns:p14="http://schemas.microsoft.com/office/powerpoint/2010/main" val="642894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40756-D21C-49EE-BF2F-5A07478213D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1CC6099-9BD5-45C6-AF97-408DD3162B2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B2572E6-0AE9-4577-B942-20A2D480AD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8C253EB-8051-4A14-92D9-3475372B662A}"/>
              </a:ext>
            </a:extLst>
          </p:cNvPr>
          <p:cNvSpPr>
            <a:spLocks noGrp="1"/>
          </p:cNvSpPr>
          <p:nvPr>
            <p:ph type="dt" sz="half" idx="10"/>
          </p:nvPr>
        </p:nvSpPr>
        <p:spPr/>
        <p:txBody>
          <a:bodyPr/>
          <a:lstStyle/>
          <a:p>
            <a:fld id="{671F9145-D39B-4308-BF04-C1BE8073CD8C}" type="datetimeFigureOut">
              <a:rPr lang="en-US" smtClean="0"/>
              <a:t>11/15/2023</a:t>
            </a:fld>
            <a:endParaRPr lang="en-US"/>
          </a:p>
        </p:txBody>
      </p:sp>
      <p:sp>
        <p:nvSpPr>
          <p:cNvPr id="6" name="Footer Placeholder 5">
            <a:extLst>
              <a:ext uri="{FF2B5EF4-FFF2-40B4-BE49-F238E27FC236}">
                <a16:creationId xmlns:a16="http://schemas.microsoft.com/office/drawing/2014/main" id="{00C90B71-A46F-447D-88C6-2D08D347FB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A319FF-3E02-4F70-9B5E-2FB21E2EE1F2}"/>
              </a:ext>
            </a:extLst>
          </p:cNvPr>
          <p:cNvSpPr>
            <a:spLocks noGrp="1"/>
          </p:cNvSpPr>
          <p:nvPr>
            <p:ph type="sldNum" sz="quarter" idx="12"/>
          </p:nvPr>
        </p:nvSpPr>
        <p:spPr/>
        <p:txBody>
          <a:bodyPr/>
          <a:lstStyle/>
          <a:p>
            <a:fld id="{B85524C9-208D-41B9-BAE2-4C4A1BB968F6}" type="slidenum">
              <a:rPr lang="en-US" smtClean="0"/>
              <a:t>‹#›</a:t>
            </a:fld>
            <a:endParaRPr lang="en-US"/>
          </a:p>
        </p:txBody>
      </p:sp>
    </p:spTree>
    <p:extLst>
      <p:ext uri="{BB962C8B-B14F-4D97-AF65-F5344CB8AC3E}">
        <p14:creationId xmlns:p14="http://schemas.microsoft.com/office/powerpoint/2010/main" val="2756036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B1779-BF50-42CA-A143-1342D249905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D36705-DEB5-4F1E-B5CC-FCA191F680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DFAA09-1E78-4022-A602-C539D1E2B5B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FA02931-6AFE-42C3-A6C3-EE97BFB0C1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3EA813-3A70-42CD-B27A-842975ECD86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A52E0F5-16B7-4508-9066-6210A8F30566}"/>
              </a:ext>
            </a:extLst>
          </p:cNvPr>
          <p:cNvSpPr>
            <a:spLocks noGrp="1"/>
          </p:cNvSpPr>
          <p:nvPr>
            <p:ph type="dt" sz="half" idx="10"/>
          </p:nvPr>
        </p:nvSpPr>
        <p:spPr/>
        <p:txBody>
          <a:bodyPr/>
          <a:lstStyle/>
          <a:p>
            <a:fld id="{671F9145-D39B-4308-BF04-C1BE8073CD8C}" type="datetimeFigureOut">
              <a:rPr lang="en-US" smtClean="0"/>
              <a:t>11/15/2023</a:t>
            </a:fld>
            <a:endParaRPr lang="en-US"/>
          </a:p>
        </p:txBody>
      </p:sp>
      <p:sp>
        <p:nvSpPr>
          <p:cNvPr id="8" name="Footer Placeholder 7">
            <a:extLst>
              <a:ext uri="{FF2B5EF4-FFF2-40B4-BE49-F238E27FC236}">
                <a16:creationId xmlns:a16="http://schemas.microsoft.com/office/drawing/2014/main" id="{A23BE938-5238-4243-8A36-0B0087E2647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DDB8205-5A9A-451B-8791-39548FA54520}"/>
              </a:ext>
            </a:extLst>
          </p:cNvPr>
          <p:cNvSpPr>
            <a:spLocks noGrp="1"/>
          </p:cNvSpPr>
          <p:nvPr>
            <p:ph type="sldNum" sz="quarter" idx="12"/>
          </p:nvPr>
        </p:nvSpPr>
        <p:spPr/>
        <p:txBody>
          <a:bodyPr/>
          <a:lstStyle/>
          <a:p>
            <a:fld id="{B85524C9-208D-41B9-BAE2-4C4A1BB968F6}" type="slidenum">
              <a:rPr lang="en-US" smtClean="0"/>
              <a:t>‹#›</a:t>
            </a:fld>
            <a:endParaRPr lang="en-US"/>
          </a:p>
        </p:txBody>
      </p:sp>
    </p:spTree>
    <p:extLst>
      <p:ext uri="{BB962C8B-B14F-4D97-AF65-F5344CB8AC3E}">
        <p14:creationId xmlns:p14="http://schemas.microsoft.com/office/powerpoint/2010/main" val="1898082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A03D4-1D77-4AF3-AF21-FAC419CAE65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710DBEA-ACFE-4A64-8A5C-C86537FDFE99}"/>
              </a:ext>
            </a:extLst>
          </p:cNvPr>
          <p:cNvSpPr>
            <a:spLocks noGrp="1"/>
          </p:cNvSpPr>
          <p:nvPr>
            <p:ph type="dt" sz="half" idx="10"/>
          </p:nvPr>
        </p:nvSpPr>
        <p:spPr/>
        <p:txBody>
          <a:bodyPr/>
          <a:lstStyle/>
          <a:p>
            <a:fld id="{671F9145-D39B-4308-BF04-C1BE8073CD8C}" type="datetimeFigureOut">
              <a:rPr lang="en-US" smtClean="0"/>
              <a:t>11/15/2023</a:t>
            </a:fld>
            <a:endParaRPr lang="en-US"/>
          </a:p>
        </p:txBody>
      </p:sp>
      <p:sp>
        <p:nvSpPr>
          <p:cNvPr id="4" name="Footer Placeholder 3">
            <a:extLst>
              <a:ext uri="{FF2B5EF4-FFF2-40B4-BE49-F238E27FC236}">
                <a16:creationId xmlns:a16="http://schemas.microsoft.com/office/drawing/2014/main" id="{8A47E065-AB02-41BA-B140-430762B7124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56168BC-E184-4B8D-BA25-BC12A67703C5}"/>
              </a:ext>
            </a:extLst>
          </p:cNvPr>
          <p:cNvSpPr>
            <a:spLocks noGrp="1"/>
          </p:cNvSpPr>
          <p:nvPr>
            <p:ph type="sldNum" sz="quarter" idx="12"/>
          </p:nvPr>
        </p:nvSpPr>
        <p:spPr/>
        <p:txBody>
          <a:bodyPr/>
          <a:lstStyle/>
          <a:p>
            <a:fld id="{B85524C9-208D-41B9-BAE2-4C4A1BB968F6}" type="slidenum">
              <a:rPr lang="en-US" smtClean="0"/>
              <a:t>‹#›</a:t>
            </a:fld>
            <a:endParaRPr lang="en-US"/>
          </a:p>
        </p:txBody>
      </p:sp>
    </p:spTree>
    <p:extLst>
      <p:ext uri="{BB962C8B-B14F-4D97-AF65-F5344CB8AC3E}">
        <p14:creationId xmlns:p14="http://schemas.microsoft.com/office/powerpoint/2010/main" val="1421644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F76676-125B-41E3-8550-1F463DFF9885}"/>
              </a:ext>
            </a:extLst>
          </p:cNvPr>
          <p:cNvSpPr>
            <a:spLocks noGrp="1"/>
          </p:cNvSpPr>
          <p:nvPr>
            <p:ph type="dt" sz="half" idx="10"/>
          </p:nvPr>
        </p:nvSpPr>
        <p:spPr/>
        <p:txBody>
          <a:bodyPr/>
          <a:lstStyle/>
          <a:p>
            <a:fld id="{671F9145-D39B-4308-BF04-C1BE8073CD8C}" type="datetimeFigureOut">
              <a:rPr lang="en-US" smtClean="0"/>
              <a:t>11/15/2023</a:t>
            </a:fld>
            <a:endParaRPr lang="en-US"/>
          </a:p>
        </p:txBody>
      </p:sp>
      <p:sp>
        <p:nvSpPr>
          <p:cNvPr id="3" name="Footer Placeholder 2">
            <a:extLst>
              <a:ext uri="{FF2B5EF4-FFF2-40B4-BE49-F238E27FC236}">
                <a16:creationId xmlns:a16="http://schemas.microsoft.com/office/drawing/2014/main" id="{DA22595A-E97F-49FB-9F75-53F93D6C2A0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8363A1A-F173-4D9F-8F5F-63D935B86043}"/>
              </a:ext>
            </a:extLst>
          </p:cNvPr>
          <p:cNvSpPr>
            <a:spLocks noGrp="1"/>
          </p:cNvSpPr>
          <p:nvPr>
            <p:ph type="sldNum" sz="quarter" idx="12"/>
          </p:nvPr>
        </p:nvSpPr>
        <p:spPr/>
        <p:txBody>
          <a:bodyPr/>
          <a:lstStyle/>
          <a:p>
            <a:fld id="{B85524C9-208D-41B9-BAE2-4C4A1BB968F6}" type="slidenum">
              <a:rPr lang="en-US" smtClean="0"/>
              <a:t>‹#›</a:t>
            </a:fld>
            <a:endParaRPr lang="en-US"/>
          </a:p>
        </p:txBody>
      </p:sp>
    </p:spTree>
    <p:extLst>
      <p:ext uri="{BB962C8B-B14F-4D97-AF65-F5344CB8AC3E}">
        <p14:creationId xmlns:p14="http://schemas.microsoft.com/office/powerpoint/2010/main" val="545674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4BF69-6D9C-4A49-941E-F617ACD185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784A42A-D399-46F7-AA89-FD6099FFEB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DE297D7-C8E9-41CB-A027-794A927328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662EE10-3B45-41B0-9102-16F305460599}"/>
              </a:ext>
            </a:extLst>
          </p:cNvPr>
          <p:cNvSpPr>
            <a:spLocks noGrp="1"/>
          </p:cNvSpPr>
          <p:nvPr>
            <p:ph type="dt" sz="half" idx="10"/>
          </p:nvPr>
        </p:nvSpPr>
        <p:spPr/>
        <p:txBody>
          <a:bodyPr/>
          <a:lstStyle/>
          <a:p>
            <a:fld id="{671F9145-D39B-4308-BF04-C1BE8073CD8C}" type="datetimeFigureOut">
              <a:rPr lang="en-US" smtClean="0"/>
              <a:t>11/15/2023</a:t>
            </a:fld>
            <a:endParaRPr lang="en-US"/>
          </a:p>
        </p:txBody>
      </p:sp>
      <p:sp>
        <p:nvSpPr>
          <p:cNvPr id="6" name="Footer Placeholder 5">
            <a:extLst>
              <a:ext uri="{FF2B5EF4-FFF2-40B4-BE49-F238E27FC236}">
                <a16:creationId xmlns:a16="http://schemas.microsoft.com/office/drawing/2014/main" id="{28274CD7-A57C-41A9-A0C0-46B57C8FFB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F0B63F-D251-4B9F-952F-ABC28D02D712}"/>
              </a:ext>
            </a:extLst>
          </p:cNvPr>
          <p:cNvSpPr>
            <a:spLocks noGrp="1"/>
          </p:cNvSpPr>
          <p:nvPr>
            <p:ph type="sldNum" sz="quarter" idx="12"/>
          </p:nvPr>
        </p:nvSpPr>
        <p:spPr/>
        <p:txBody>
          <a:bodyPr/>
          <a:lstStyle/>
          <a:p>
            <a:fld id="{B85524C9-208D-41B9-BAE2-4C4A1BB968F6}" type="slidenum">
              <a:rPr lang="en-US" smtClean="0"/>
              <a:t>‹#›</a:t>
            </a:fld>
            <a:endParaRPr lang="en-US"/>
          </a:p>
        </p:txBody>
      </p:sp>
    </p:spTree>
    <p:extLst>
      <p:ext uri="{BB962C8B-B14F-4D97-AF65-F5344CB8AC3E}">
        <p14:creationId xmlns:p14="http://schemas.microsoft.com/office/powerpoint/2010/main" val="2493378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A9F7F-0D11-41D5-82AD-9794F6AA43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1E48FBC-5A88-4D7B-B9A8-BEDD92FFDA5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46EB922-34DA-4016-80AE-07CE1A8DFE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312050-0CC1-4A13-B4F3-BDA6F2568DED}"/>
              </a:ext>
            </a:extLst>
          </p:cNvPr>
          <p:cNvSpPr>
            <a:spLocks noGrp="1"/>
          </p:cNvSpPr>
          <p:nvPr>
            <p:ph type="dt" sz="half" idx="10"/>
          </p:nvPr>
        </p:nvSpPr>
        <p:spPr/>
        <p:txBody>
          <a:bodyPr/>
          <a:lstStyle/>
          <a:p>
            <a:fld id="{671F9145-D39B-4308-BF04-C1BE8073CD8C}" type="datetimeFigureOut">
              <a:rPr lang="en-US" smtClean="0"/>
              <a:t>11/15/2023</a:t>
            </a:fld>
            <a:endParaRPr lang="en-US"/>
          </a:p>
        </p:txBody>
      </p:sp>
      <p:sp>
        <p:nvSpPr>
          <p:cNvPr id="6" name="Footer Placeholder 5">
            <a:extLst>
              <a:ext uri="{FF2B5EF4-FFF2-40B4-BE49-F238E27FC236}">
                <a16:creationId xmlns:a16="http://schemas.microsoft.com/office/drawing/2014/main" id="{121BF3C6-AA7C-42C1-B784-57132A59E8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AD4D2F-4D60-4072-9528-6199E97CE25D}"/>
              </a:ext>
            </a:extLst>
          </p:cNvPr>
          <p:cNvSpPr>
            <a:spLocks noGrp="1"/>
          </p:cNvSpPr>
          <p:nvPr>
            <p:ph type="sldNum" sz="quarter" idx="12"/>
          </p:nvPr>
        </p:nvSpPr>
        <p:spPr/>
        <p:txBody>
          <a:bodyPr/>
          <a:lstStyle/>
          <a:p>
            <a:fld id="{B85524C9-208D-41B9-BAE2-4C4A1BB968F6}" type="slidenum">
              <a:rPr lang="en-US" smtClean="0"/>
              <a:t>‹#›</a:t>
            </a:fld>
            <a:endParaRPr lang="en-US"/>
          </a:p>
        </p:txBody>
      </p:sp>
    </p:spTree>
    <p:extLst>
      <p:ext uri="{BB962C8B-B14F-4D97-AF65-F5344CB8AC3E}">
        <p14:creationId xmlns:p14="http://schemas.microsoft.com/office/powerpoint/2010/main" val="3805429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E162EF-B865-4BE3-B8BD-3D8007880D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207EC97-B2CC-46D3-A5A3-EF62526EEE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AF7FC3-8EE4-405C-8DBF-DEBBC4C2AB8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1F9145-D39B-4308-BF04-C1BE8073CD8C}" type="datetimeFigureOut">
              <a:rPr lang="en-US" smtClean="0"/>
              <a:t>11/15/2023</a:t>
            </a:fld>
            <a:endParaRPr lang="en-US"/>
          </a:p>
        </p:txBody>
      </p:sp>
      <p:sp>
        <p:nvSpPr>
          <p:cNvPr id="5" name="Footer Placeholder 4">
            <a:extLst>
              <a:ext uri="{FF2B5EF4-FFF2-40B4-BE49-F238E27FC236}">
                <a16:creationId xmlns:a16="http://schemas.microsoft.com/office/drawing/2014/main" id="{D1957CF2-657F-484F-B748-36BD9DEEB2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D68CA1B-F6E5-455C-9756-31C0F3FBA86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5524C9-208D-41B9-BAE2-4C4A1BB968F6}" type="slidenum">
              <a:rPr lang="en-US" smtClean="0"/>
              <a:t>‹#›</a:t>
            </a:fld>
            <a:endParaRPr lang="en-US"/>
          </a:p>
        </p:txBody>
      </p:sp>
    </p:spTree>
    <p:extLst>
      <p:ext uri="{BB962C8B-B14F-4D97-AF65-F5344CB8AC3E}">
        <p14:creationId xmlns:p14="http://schemas.microsoft.com/office/powerpoint/2010/main" val="40495453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C4473-FD84-4213-A744-28D9799156E1}"/>
              </a:ext>
            </a:extLst>
          </p:cNvPr>
          <p:cNvSpPr>
            <a:spLocks noGrp="1"/>
          </p:cNvSpPr>
          <p:nvPr>
            <p:ph type="ctrTitle"/>
          </p:nvPr>
        </p:nvSpPr>
        <p:spPr/>
        <p:txBody>
          <a:bodyPr/>
          <a:lstStyle/>
          <a:p>
            <a:r>
              <a:rPr lang="en-US" dirty="0"/>
              <a:t>Economy, Divine and Human</a:t>
            </a:r>
          </a:p>
        </p:txBody>
      </p:sp>
      <p:sp>
        <p:nvSpPr>
          <p:cNvPr id="3" name="Subtitle 2">
            <a:extLst>
              <a:ext uri="{FF2B5EF4-FFF2-40B4-BE49-F238E27FC236}">
                <a16:creationId xmlns:a16="http://schemas.microsoft.com/office/drawing/2014/main" id="{54E0EDEB-F1B9-4642-B43C-97C4B07D41C5}"/>
              </a:ext>
            </a:extLst>
          </p:cNvPr>
          <p:cNvSpPr>
            <a:spLocks noGrp="1"/>
          </p:cNvSpPr>
          <p:nvPr>
            <p:ph type="subTitle" idx="1"/>
          </p:nvPr>
        </p:nvSpPr>
        <p:spPr/>
        <p:txBody>
          <a:bodyPr/>
          <a:lstStyle/>
          <a:p>
            <a:r>
              <a:rPr lang="en-US" dirty="0"/>
              <a:t>11-15-2023</a:t>
            </a:r>
          </a:p>
          <a:p>
            <a:r>
              <a:rPr lang="en-US" dirty="0" err="1"/>
              <a:t>Quadragesimo</a:t>
            </a:r>
            <a:r>
              <a:rPr lang="en-US" dirty="0"/>
              <a:t> Anno</a:t>
            </a:r>
          </a:p>
        </p:txBody>
      </p:sp>
    </p:spTree>
    <p:extLst>
      <p:ext uri="{BB962C8B-B14F-4D97-AF65-F5344CB8AC3E}">
        <p14:creationId xmlns:p14="http://schemas.microsoft.com/office/powerpoint/2010/main" val="10081714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BC552-A09C-4C49-8105-4D9A063372D7}"/>
              </a:ext>
            </a:extLst>
          </p:cNvPr>
          <p:cNvSpPr>
            <a:spLocks noGrp="1"/>
          </p:cNvSpPr>
          <p:nvPr>
            <p:ph type="title"/>
          </p:nvPr>
        </p:nvSpPr>
        <p:spPr/>
        <p:txBody>
          <a:bodyPr/>
          <a:lstStyle/>
          <a:p>
            <a:r>
              <a:rPr lang="en-US" dirty="0"/>
              <a:t>QA 1: What is Economics/ how should we relate it to moral philosophy/theology?</a:t>
            </a:r>
          </a:p>
        </p:txBody>
      </p:sp>
      <p:sp>
        <p:nvSpPr>
          <p:cNvPr id="3" name="Content Placeholder 2">
            <a:extLst>
              <a:ext uri="{FF2B5EF4-FFF2-40B4-BE49-F238E27FC236}">
                <a16:creationId xmlns:a16="http://schemas.microsoft.com/office/drawing/2014/main" id="{0D99F5B8-A4D4-4208-BD08-467BB02B1078}"/>
              </a:ext>
            </a:extLst>
          </p:cNvPr>
          <p:cNvSpPr>
            <a:spLocks noGrp="1"/>
          </p:cNvSpPr>
          <p:nvPr>
            <p:ph idx="1"/>
          </p:nvPr>
        </p:nvSpPr>
        <p:spPr/>
        <p:txBody>
          <a:bodyPr>
            <a:normAutofit lnSpcReduction="10000"/>
          </a:bodyPr>
          <a:lstStyle/>
          <a:p>
            <a:r>
              <a:rPr lang="en-US" b="0" i="0" dirty="0">
                <a:solidFill>
                  <a:srgbClr val="000000"/>
                </a:solidFill>
                <a:effectLst/>
                <a:latin typeface="Tahoma" panose="020B0604030504040204" pitchFamily="34" charset="0"/>
              </a:rPr>
              <a:t>Even though economics and moral science employs each its own principles in its own sphere, it is, nevertheless, an error to say that the economic and moral orders are so distinct from and alien to each other that the former depends in no way on the latter. Certainly the laws of economics, as they are termed, being based on the very nature of material things and on the capacities of the human body and mind, determine the limits of what productive human effort cannot, and of what it can attain in the economic field and by what means. Yet it is reason itself that clearly shows, on the basis of the individual and social nature of things and of men, the purpose which God ordained for all economic life.</a:t>
            </a:r>
            <a:endParaRPr lang="en-US" dirty="0"/>
          </a:p>
          <a:p>
            <a:endParaRPr lang="en-US" dirty="0"/>
          </a:p>
        </p:txBody>
      </p:sp>
    </p:spTree>
    <p:extLst>
      <p:ext uri="{BB962C8B-B14F-4D97-AF65-F5344CB8AC3E}">
        <p14:creationId xmlns:p14="http://schemas.microsoft.com/office/powerpoint/2010/main" val="283592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A356F-9738-45E8-B693-952DC37C8550}"/>
              </a:ext>
            </a:extLst>
          </p:cNvPr>
          <p:cNvSpPr>
            <a:spLocks noGrp="1"/>
          </p:cNvSpPr>
          <p:nvPr>
            <p:ph type="title"/>
          </p:nvPr>
        </p:nvSpPr>
        <p:spPr/>
        <p:txBody>
          <a:bodyPr/>
          <a:lstStyle/>
          <a:p>
            <a:r>
              <a:rPr lang="en-US" dirty="0"/>
              <a:t>QA 1: What is Economics/ how should we relate it to moral philosophy/theology?</a:t>
            </a:r>
          </a:p>
        </p:txBody>
      </p:sp>
      <p:sp>
        <p:nvSpPr>
          <p:cNvPr id="3" name="Content Placeholder 2">
            <a:extLst>
              <a:ext uri="{FF2B5EF4-FFF2-40B4-BE49-F238E27FC236}">
                <a16:creationId xmlns:a16="http://schemas.microsoft.com/office/drawing/2014/main" id="{CE73C81A-5350-45AC-ACF1-9F10027BAD54}"/>
              </a:ext>
            </a:extLst>
          </p:cNvPr>
          <p:cNvSpPr>
            <a:spLocks noGrp="1"/>
          </p:cNvSpPr>
          <p:nvPr>
            <p:ph idx="1"/>
          </p:nvPr>
        </p:nvSpPr>
        <p:spPr/>
        <p:txBody>
          <a:bodyPr>
            <a:normAutofit fontScale="92500" lnSpcReduction="10000"/>
          </a:bodyPr>
          <a:lstStyle/>
          <a:p>
            <a:r>
              <a:rPr lang="en-US" b="0" i="0" dirty="0">
                <a:solidFill>
                  <a:srgbClr val="000000"/>
                </a:solidFill>
                <a:effectLst/>
                <a:latin typeface="Tahoma" panose="020B0604030504040204" pitchFamily="34" charset="0"/>
              </a:rPr>
              <a:t>But it is only the moral law which, just as it commands us to seek our supreme and last end in the whole scheme of our activity, so likewise commands us to seek directly in each kind of activity those purposes which we know that nature, or rather God the Author of nature, established for that kind of action, and in orderly relationship to subordinate such immediate purposes to our supreme and last end. If we faithfully observe this law, then it will follow that the particular purposes, both individual and social, that are sought in the economic field will fall in their proper place in the universal order of purposes, and We, in ascending through them, as it were by steps, shall attain the final end of all things, that is God, to Himself and to us, the supreme and inexhaustible Good.</a:t>
            </a:r>
            <a:endParaRPr lang="en-US" dirty="0"/>
          </a:p>
        </p:txBody>
      </p:sp>
    </p:spTree>
    <p:extLst>
      <p:ext uri="{BB962C8B-B14F-4D97-AF65-F5344CB8AC3E}">
        <p14:creationId xmlns:p14="http://schemas.microsoft.com/office/powerpoint/2010/main" val="31139567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A356F-9738-45E8-B693-952DC37C8550}"/>
              </a:ext>
            </a:extLst>
          </p:cNvPr>
          <p:cNvSpPr>
            <a:spLocks noGrp="1"/>
          </p:cNvSpPr>
          <p:nvPr>
            <p:ph type="title"/>
          </p:nvPr>
        </p:nvSpPr>
        <p:spPr/>
        <p:txBody>
          <a:bodyPr/>
          <a:lstStyle/>
          <a:p>
            <a:r>
              <a:rPr lang="en-US" dirty="0"/>
              <a:t>QA 1: What is Economics/ how should we relate it to moral philosophy/theology?</a:t>
            </a:r>
          </a:p>
        </p:txBody>
      </p:sp>
      <p:sp>
        <p:nvSpPr>
          <p:cNvPr id="3" name="Content Placeholder 2">
            <a:extLst>
              <a:ext uri="{FF2B5EF4-FFF2-40B4-BE49-F238E27FC236}">
                <a16:creationId xmlns:a16="http://schemas.microsoft.com/office/drawing/2014/main" id="{CE73C81A-5350-45AC-ACF1-9F10027BAD54}"/>
              </a:ext>
            </a:extLst>
          </p:cNvPr>
          <p:cNvSpPr>
            <a:spLocks noGrp="1"/>
          </p:cNvSpPr>
          <p:nvPr>
            <p:ph idx="1"/>
          </p:nvPr>
        </p:nvSpPr>
        <p:spPr/>
        <p:txBody>
          <a:bodyPr>
            <a:normAutofit/>
          </a:bodyPr>
          <a:lstStyle/>
          <a:p>
            <a:r>
              <a:rPr lang="en-US" dirty="0">
                <a:solidFill>
                  <a:srgbClr val="000000"/>
                </a:solidFill>
                <a:latin typeface="Tahoma" panose="020B0604030504040204" pitchFamily="34" charset="0"/>
              </a:rPr>
              <a:t>Hence, QA argues that there is an order in what purposes we may have. What is that order?</a:t>
            </a:r>
          </a:p>
          <a:p>
            <a:r>
              <a:rPr lang="en-US" dirty="0">
                <a:solidFill>
                  <a:srgbClr val="000000"/>
                </a:solidFill>
                <a:latin typeface="Tahoma" panose="020B0604030504040204" pitchFamily="34" charset="0"/>
              </a:rPr>
              <a:t>If we follow that order of purposes, making sure our lesser purposes always work towards our truest ends, then we will create an external order which glorifies God.</a:t>
            </a:r>
          </a:p>
          <a:p>
            <a:r>
              <a:rPr lang="en-US" dirty="0">
                <a:solidFill>
                  <a:srgbClr val="000000"/>
                </a:solidFill>
                <a:latin typeface="Tahoma" panose="020B0604030504040204" pitchFamily="34" charset="0"/>
              </a:rPr>
              <a:t>Crucial point: that external order will be shaped by the “laws of economics”, which determine “limits” on what can and cannot occur and what means lead to what outcomes.</a:t>
            </a:r>
          </a:p>
          <a:p>
            <a:r>
              <a:rPr lang="en-US" dirty="0">
                <a:solidFill>
                  <a:srgbClr val="000000"/>
                </a:solidFill>
                <a:latin typeface="Tahoma" panose="020B0604030504040204" pitchFamily="34" charset="0"/>
              </a:rPr>
              <a:t>This is a major point in our course!!</a:t>
            </a:r>
            <a:endParaRPr lang="en-US" dirty="0"/>
          </a:p>
        </p:txBody>
      </p:sp>
    </p:spTree>
    <p:extLst>
      <p:ext uri="{BB962C8B-B14F-4D97-AF65-F5344CB8AC3E}">
        <p14:creationId xmlns:p14="http://schemas.microsoft.com/office/powerpoint/2010/main" val="10556938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A356F-9738-45E8-B693-952DC37C8550}"/>
              </a:ext>
            </a:extLst>
          </p:cNvPr>
          <p:cNvSpPr>
            <a:spLocks noGrp="1"/>
          </p:cNvSpPr>
          <p:nvPr>
            <p:ph type="title"/>
          </p:nvPr>
        </p:nvSpPr>
        <p:spPr/>
        <p:txBody>
          <a:bodyPr/>
          <a:lstStyle/>
          <a:p>
            <a:r>
              <a:rPr lang="en-US" dirty="0"/>
              <a:t>QA 1: What is Economics/ how should we relate it to moral philosophy/theology?</a:t>
            </a:r>
          </a:p>
        </p:txBody>
      </p:sp>
      <p:sp>
        <p:nvSpPr>
          <p:cNvPr id="3" name="Content Placeholder 2">
            <a:extLst>
              <a:ext uri="{FF2B5EF4-FFF2-40B4-BE49-F238E27FC236}">
                <a16:creationId xmlns:a16="http://schemas.microsoft.com/office/drawing/2014/main" id="{CE73C81A-5350-45AC-ACF1-9F10027BAD54}"/>
              </a:ext>
            </a:extLst>
          </p:cNvPr>
          <p:cNvSpPr>
            <a:spLocks noGrp="1"/>
          </p:cNvSpPr>
          <p:nvPr>
            <p:ph idx="1"/>
          </p:nvPr>
        </p:nvSpPr>
        <p:spPr/>
        <p:txBody>
          <a:bodyPr>
            <a:normAutofit/>
          </a:bodyPr>
          <a:lstStyle/>
          <a:p>
            <a:r>
              <a:rPr lang="en-US" dirty="0">
                <a:solidFill>
                  <a:srgbClr val="000000"/>
                </a:solidFill>
                <a:latin typeface="Tahoma" panose="020B0604030504040204" pitchFamily="34" charset="0"/>
              </a:rPr>
              <a:t>Here, I would argue that Pius is making an argument that is most consonant with a view of economics as an empirical science with rough theorizing not dependent on strong utilitarianism or rational choice viewpoints.</a:t>
            </a:r>
          </a:p>
          <a:p>
            <a:r>
              <a:rPr lang="en-US" dirty="0">
                <a:solidFill>
                  <a:srgbClr val="000000"/>
                </a:solidFill>
                <a:latin typeface="Tahoma" panose="020B0604030504040204" pitchFamily="34" charset="0"/>
              </a:rPr>
              <a:t>Economics determines limits on what can and cannot happen under various circumstances.</a:t>
            </a:r>
          </a:p>
          <a:p>
            <a:r>
              <a:rPr lang="en-US" dirty="0">
                <a:solidFill>
                  <a:srgbClr val="000000"/>
                </a:solidFill>
                <a:latin typeface="Tahoma" panose="020B0604030504040204" pitchFamily="34" charset="0"/>
              </a:rPr>
              <a:t>Those limits are determined by “the very nature of material things and. . . the capacities of the human body and mind”</a:t>
            </a:r>
          </a:p>
          <a:p>
            <a:endParaRPr lang="en-US" dirty="0">
              <a:solidFill>
                <a:srgbClr val="000000"/>
              </a:solidFill>
              <a:latin typeface="Tahoma" panose="020B0604030504040204" pitchFamily="34" charset="0"/>
            </a:endParaRPr>
          </a:p>
        </p:txBody>
      </p:sp>
    </p:spTree>
    <p:extLst>
      <p:ext uri="{BB962C8B-B14F-4D97-AF65-F5344CB8AC3E}">
        <p14:creationId xmlns:p14="http://schemas.microsoft.com/office/powerpoint/2010/main" val="18761933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A356F-9738-45E8-B693-952DC37C8550}"/>
              </a:ext>
            </a:extLst>
          </p:cNvPr>
          <p:cNvSpPr>
            <a:spLocks noGrp="1"/>
          </p:cNvSpPr>
          <p:nvPr>
            <p:ph type="title"/>
          </p:nvPr>
        </p:nvSpPr>
        <p:spPr/>
        <p:txBody>
          <a:bodyPr/>
          <a:lstStyle/>
          <a:p>
            <a:r>
              <a:rPr lang="en-US" dirty="0"/>
              <a:t>QA 1: What is Economics/ how should we relate it to moral philosophy/theology?</a:t>
            </a:r>
          </a:p>
        </p:txBody>
      </p:sp>
      <p:sp>
        <p:nvSpPr>
          <p:cNvPr id="3" name="Content Placeholder 2">
            <a:extLst>
              <a:ext uri="{FF2B5EF4-FFF2-40B4-BE49-F238E27FC236}">
                <a16:creationId xmlns:a16="http://schemas.microsoft.com/office/drawing/2014/main" id="{CE73C81A-5350-45AC-ACF1-9F10027BAD54}"/>
              </a:ext>
            </a:extLst>
          </p:cNvPr>
          <p:cNvSpPr>
            <a:spLocks noGrp="1"/>
          </p:cNvSpPr>
          <p:nvPr>
            <p:ph idx="1"/>
          </p:nvPr>
        </p:nvSpPr>
        <p:spPr/>
        <p:txBody>
          <a:bodyPr>
            <a:normAutofit/>
          </a:bodyPr>
          <a:lstStyle/>
          <a:p>
            <a:r>
              <a:rPr lang="en-US" dirty="0">
                <a:solidFill>
                  <a:srgbClr val="000000"/>
                </a:solidFill>
                <a:latin typeface="Tahoma" panose="020B0604030504040204" pitchFamily="34" charset="0"/>
              </a:rPr>
              <a:t>Material things</a:t>
            </a:r>
          </a:p>
          <a:p>
            <a:r>
              <a:rPr lang="en-US" dirty="0">
                <a:solidFill>
                  <a:srgbClr val="000000"/>
                </a:solidFill>
                <a:latin typeface="Tahoma" panose="020B0604030504040204" pitchFamily="34" charset="0"/>
              </a:rPr>
              <a:t>Limits</a:t>
            </a:r>
          </a:p>
          <a:p>
            <a:r>
              <a:rPr lang="en-US" dirty="0">
                <a:solidFill>
                  <a:srgbClr val="000000"/>
                </a:solidFill>
                <a:latin typeface="Tahoma" panose="020B0604030504040204" pitchFamily="34" charset="0"/>
              </a:rPr>
              <a:t>Capacities of the human body and mind</a:t>
            </a:r>
          </a:p>
          <a:p>
            <a:r>
              <a:rPr lang="en-US" dirty="0">
                <a:solidFill>
                  <a:srgbClr val="000000"/>
                </a:solidFill>
                <a:latin typeface="Tahoma" panose="020B0604030504040204" pitchFamily="34" charset="0"/>
              </a:rPr>
              <a:t>This is very consonant with our explanations of why, for example, markets equilibrate, or why knowledge is so important for growth.</a:t>
            </a:r>
          </a:p>
          <a:p>
            <a:endParaRPr lang="en-US" dirty="0">
              <a:solidFill>
                <a:srgbClr val="000000"/>
              </a:solidFill>
              <a:latin typeface="Tahoma" panose="020B0604030504040204" pitchFamily="34" charset="0"/>
            </a:endParaRPr>
          </a:p>
        </p:txBody>
      </p:sp>
    </p:spTree>
    <p:extLst>
      <p:ext uri="{BB962C8B-B14F-4D97-AF65-F5344CB8AC3E}">
        <p14:creationId xmlns:p14="http://schemas.microsoft.com/office/powerpoint/2010/main" val="12588818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B936B-3D7E-4B9A-BB1E-D7F7ADA24354}"/>
              </a:ext>
            </a:extLst>
          </p:cNvPr>
          <p:cNvSpPr>
            <a:spLocks noGrp="1"/>
          </p:cNvSpPr>
          <p:nvPr>
            <p:ph type="title"/>
          </p:nvPr>
        </p:nvSpPr>
        <p:spPr/>
        <p:txBody>
          <a:bodyPr/>
          <a:lstStyle/>
          <a:p>
            <a:r>
              <a:rPr lang="en-US" dirty="0"/>
              <a:t>QA 2: two shipwrecks</a:t>
            </a:r>
          </a:p>
        </p:txBody>
      </p:sp>
      <p:sp>
        <p:nvSpPr>
          <p:cNvPr id="3" name="Content Placeholder 2">
            <a:extLst>
              <a:ext uri="{FF2B5EF4-FFF2-40B4-BE49-F238E27FC236}">
                <a16:creationId xmlns:a16="http://schemas.microsoft.com/office/drawing/2014/main" id="{8219474D-B537-4911-B27D-8D11A0A24837}"/>
              </a:ext>
            </a:extLst>
          </p:cNvPr>
          <p:cNvSpPr>
            <a:spLocks noGrp="1"/>
          </p:cNvSpPr>
          <p:nvPr>
            <p:ph idx="1"/>
          </p:nvPr>
        </p:nvSpPr>
        <p:spPr/>
        <p:txBody>
          <a:bodyPr/>
          <a:lstStyle/>
          <a:p>
            <a:r>
              <a:rPr lang="en-US" dirty="0"/>
              <a:t>Two shipwrecks: individualism and collectivism</a:t>
            </a:r>
          </a:p>
          <a:p>
            <a:r>
              <a:rPr lang="en-US" dirty="0"/>
              <a:t>Individualism: “denying or minimizing the social and public character of the right of property”</a:t>
            </a:r>
          </a:p>
          <a:p>
            <a:r>
              <a:rPr lang="en-US" dirty="0"/>
              <a:t>Collectivism: “by rejecting or minimizing the private and individual character of this same right, one inevitably runs into "collectivism“</a:t>
            </a:r>
          </a:p>
          <a:p>
            <a:endParaRPr lang="en-US" dirty="0"/>
          </a:p>
        </p:txBody>
      </p:sp>
    </p:spTree>
    <p:extLst>
      <p:ext uri="{BB962C8B-B14F-4D97-AF65-F5344CB8AC3E}">
        <p14:creationId xmlns:p14="http://schemas.microsoft.com/office/powerpoint/2010/main" val="874275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B936B-3D7E-4B9A-BB1E-D7F7ADA24354}"/>
              </a:ext>
            </a:extLst>
          </p:cNvPr>
          <p:cNvSpPr>
            <a:spLocks noGrp="1"/>
          </p:cNvSpPr>
          <p:nvPr>
            <p:ph type="title"/>
          </p:nvPr>
        </p:nvSpPr>
        <p:spPr/>
        <p:txBody>
          <a:bodyPr/>
          <a:lstStyle/>
          <a:p>
            <a:r>
              <a:rPr lang="en-US" dirty="0"/>
              <a:t>QA 2: two shipwrecks</a:t>
            </a:r>
          </a:p>
        </p:txBody>
      </p:sp>
      <p:sp>
        <p:nvSpPr>
          <p:cNvPr id="3" name="Content Placeholder 2">
            <a:extLst>
              <a:ext uri="{FF2B5EF4-FFF2-40B4-BE49-F238E27FC236}">
                <a16:creationId xmlns:a16="http://schemas.microsoft.com/office/drawing/2014/main" id="{8219474D-B537-4911-B27D-8D11A0A24837}"/>
              </a:ext>
            </a:extLst>
          </p:cNvPr>
          <p:cNvSpPr>
            <a:spLocks noGrp="1"/>
          </p:cNvSpPr>
          <p:nvPr>
            <p:ph idx="1"/>
          </p:nvPr>
        </p:nvSpPr>
        <p:spPr/>
        <p:txBody>
          <a:bodyPr/>
          <a:lstStyle/>
          <a:p>
            <a:r>
              <a:rPr lang="en-US" dirty="0"/>
              <a:t>We can avoid these two shipwrecks by making an important distinction</a:t>
            </a:r>
          </a:p>
          <a:p>
            <a:r>
              <a:rPr lang="en-US" dirty="0"/>
              <a:t>The right of property is distinct from its use.</a:t>
            </a:r>
          </a:p>
          <a:p>
            <a:r>
              <a:rPr lang="en-US" dirty="0"/>
              <a:t>commutative justice implies respect for the division of possessions and forbids invasion of others' rights through the exceeding of the limits of one's own property</a:t>
            </a:r>
          </a:p>
          <a:p>
            <a:r>
              <a:rPr lang="en-US" dirty="0"/>
              <a:t>but the duty of owners to use their property only in a right way does not come under this type of justice, but under other virtues, obligations of which "cannot be enforced by legal action."</a:t>
            </a:r>
          </a:p>
        </p:txBody>
      </p:sp>
    </p:spTree>
    <p:extLst>
      <p:ext uri="{BB962C8B-B14F-4D97-AF65-F5344CB8AC3E}">
        <p14:creationId xmlns:p14="http://schemas.microsoft.com/office/powerpoint/2010/main" val="22663401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B936B-3D7E-4B9A-BB1E-D7F7ADA24354}"/>
              </a:ext>
            </a:extLst>
          </p:cNvPr>
          <p:cNvSpPr>
            <a:spLocks noGrp="1"/>
          </p:cNvSpPr>
          <p:nvPr>
            <p:ph type="title"/>
          </p:nvPr>
        </p:nvSpPr>
        <p:spPr/>
        <p:txBody>
          <a:bodyPr/>
          <a:lstStyle/>
          <a:p>
            <a:r>
              <a:rPr lang="en-US" dirty="0"/>
              <a:t>QA 2: two shipwrecks</a:t>
            </a:r>
          </a:p>
        </p:txBody>
      </p:sp>
      <p:sp>
        <p:nvSpPr>
          <p:cNvPr id="3" name="Content Placeholder 2">
            <a:extLst>
              <a:ext uri="{FF2B5EF4-FFF2-40B4-BE49-F238E27FC236}">
                <a16:creationId xmlns:a16="http://schemas.microsoft.com/office/drawing/2014/main" id="{8219474D-B537-4911-B27D-8D11A0A24837}"/>
              </a:ext>
            </a:extLst>
          </p:cNvPr>
          <p:cNvSpPr>
            <a:spLocks noGrp="1"/>
          </p:cNvSpPr>
          <p:nvPr>
            <p:ph idx="1"/>
          </p:nvPr>
        </p:nvSpPr>
        <p:spPr/>
        <p:txBody>
          <a:bodyPr/>
          <a:lstStyle/>
          <a:p>
            <a:r>
              <a:rPr lang="en-US" b="0" i="0" dirty="0">
                <a:solidFill>
                  <a:srgbClr val="000000"/>
                </a:solidFill>
                <a:effectLst/>
                <a:latin typeface="Tahoma" panose="020B0604030504040204" pitchFamily="34" charset="0"/>
              </a:rPr>
              <a:t>Therefore, they are in error who assert that ownership and its right use are limited by the same boundaries</a:t>
            </a:r>
          </a:p>
          <a:p>
            <a:r>
              <a:rPr lang="en-US" b="0" i="0" dirty="0">
                <a:solidFill>
                  <a:srgbClr val="000000"/>
                </a:solidFill>
                <a:effectLst/>
                <a:latin typeface="Tahoma" panose="020B0604030504040204" pitchFamily="34" charset="0"/>
              </a:rPr>
              <a:t>and it is much farther still from the truth to hold that a right to property is destroyed or lost by reason of abuse or non-use.</a:t>
            </a:r>
            <a:endParaRPr lang="en-US" dirty="0"/>
          </a:p>
        </p:txBody>
      </p:sp>
    </p:spTree>
    <p:extLst>
      <p:ext uri="{BB962C8B-B14F-4D97-AF65-F5344CB8AC3E}">
        <p14:creationId xmlns:p14="http://schemas.microsoft.com/office/powerpoint/2010/main" val="21981605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B936B-3D7E-4B9A-BB1E-D7F7ADA24354}"/>
              </a:ext>
            </a:extLst>
          </p:cNvPr>
          <p:cNvSpPr>
            <a:spLocks noGrp="1"/>
          </p:cNvSpPr>
          <p:nvPr>
            <p:ph type="title"/>
          </p:nvPr>
        </p:nvSpPr>
        <p:spPr/>
        <p:txBody>
          <a:bodyPr/>
          <a:lstStyle/>
          <a:p>
            <a:r>
              <a:rPr lang="en-US" dirty="0"/>
              <a:t>QA 2: two shipwrecks</a:t>
            </a:r>
          </a:p>
        </p:txBody>
      </p:sp>
      <p:sp>
        <p:nvSpPr>
          <p:cNvPr id="3" name="Content Placeholder 2">
            <a:extLst>
              <a:ext uri="{FF2B5EF4-FFF2-40B4-BE49-F238E27FC236}">
                <a16:creationId xmlns:a16="http://schemas.microsoft.com/office/drawing/2014/main" id="{8219474D-B537-4911-B27D-8D11A0A24837}"/>
              </a:ext>
            </a:extLst>
          </p:cNvPr>
          <p:cNvSpPr>
            <a:spLocks noGrp="1"/>
          </p:cNvSpPr>
          <p:nvPr>
            <p:ph idx="1"/>
          </p:nvPr>
        </p:nvSpPr>
        <p:spPr/>
        <p:txBody>
          <a:bodyPr/>
          <a:lstStyle/>
          <a:p>
            <a:r>
              <a:rPr lang="en-US" b="0" i="0" dirty="0">
                <a:solidFill>
                  <a:srgbClr val="000000"/>
                </a:solidFill>
                <a:effectLst/>
                <a:latin typeface="Tahoma" panose="020B0604030504040204" pitchFamily="34" charset="0"/>
              </a:rPr>
              <a:t>Those, therefore, are doing a work that is truly salutary and worthy of all praise who, while preserving harmony among themselves and the integrity of the traditional teaching of the Church, seek to define the inner nature of these duties and their limits whereby either the right of property itself or its use, that is, the exercise of ownership, is circumscribed by the necessities of social living.</a:t>
            </a:r>
          </a:p>
          <a:p>
            <a:r>
              <a:rPr lang="en-US" b="0" i="0" dirty="0">
                <a:solidFill>
                  <a:srgbClr val="000000"/>
                </a:solidFill>
                <a:effectLst/>
                <a:latin typeface="Tahoma" panose="020B0604030504040204" pitchFamily="34" charset="0"/>
              </a:rPr>
              <a:t>On the other hand, those who seek to restrict the individual character of ownership to such a degree that in fact they destroy it are mistaken and in error.</a:t>
            </a:r>
            <a:endParaRPr lang="en-US" dirty="0"/>
          </a:p>
        </p:txBody>
      </p:sp>
    </p:spTree>
    <p:extLst>
      <p:ext uri="{BB962C8B-B14F-4D97-AF65-F5344CB8AC3E}">
        <p14:creationId xmlns:p14="http://schemas.microsoft.com/office/powerpoint/2010/main" val="40796557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B936B-3D7E-4B9A-BB1E-D7F7ADA24354}"/>
              </a:ext>
            </a:extLst>
          </p:cNvPr>
          <p:cNvSpPr>
            <a:spLocks noGrp="1"/>
          </p:cNvSpPr>
          <p:nvPr>
            <p:ph type="title"/>
          </p:nvPr>
        </p:nvSpPr>
        <p:spPr/>
        <p:txBody>
          <a:bodyPr/>
          <a:lstStyle/>
          <a:p>
            <a:r>
              <a:rPr lang="en-US" dirty="0"/>
              <a:t>QA 2: two shipwrecks</a:t>
            </a:r>
          </a:p>
        </p:txBody>
      </p:sp>
      <p:sp>
        <p:nvSpPr>
          <p:cNvPr id="3" name="Content Placeholder 2">
            <a:extLst>
              <a:ext uri="{FF2B5EF4-FFF2-40B4-BE49-F238E27FC236}">
                <a16:creationId xmlns:a16="http://schemas.microsoft.com/office/drawing/2014/main" id="{8219474D-B537-4911-B27D-8D11A0A24837}"/>
              </a:ext>
            </a:extLst>
          </p:cNvPr>
          <p:cNvSpPr>
            <a:spLocks noGrp="1"/>
          </p:cNvSpPr>
          <p:nvPr>
            <p:ph idx="1"/>
          </p:nvPr>
        </p:nvSpPr>
        <p:spPr/>
        <p:txBody>
          <a:bodyPr/>
          <a:lstStyle/>
          <a:p>
            <a:r>
              <a:rPr lang="en-US" b="0" i="0" dirty="0">
                <a:solidFill>
                  <a:srgbClr val="000000"/>
                </a:solidFill>
                <a:effectLst/>
                <a:latin typeface="Tahoma" panose="020B0604030504040204" pitchFamily="34" charset="0"/>
              </a:rPr>
              <a:t>Nature of ownership over time have changed depending on circumstances and nature of different societies.</a:t>
            </a:r>
          </a:p>
          <a:p>
            <a:pPr lvl="1"/>
            <a:r>
              <a:rPr lang="en-US" dirty="0">
                <a:solidFill>
                  <a:srgbClr val="000000"/>
                </a:solidFill>
                <a:latin typeface="Tahoma" panose="020B0604030504040204" pitchFamily="34" charset="0"/>
              </a:rPr>
              <a:t>What does this remind you of?</a:t>
            </a:r>
            <a:endParaRPr lang="en-US" b="0" i="0" dirty="0">
              <a:solidFill>
                <a:srgbClr val="000000"/>
              </a:solidFill>
              <a:effectLst/>
              <a:latin typeface="Tahoma" panose="020B0604030504040204" pitchFamily="34" charset="0"/>
            </a:endParaRPr>
          </a:p>
          <a:p>
            <a:r>
              <a:rPr lang="en-US" b="0" i="0" dirty="0">
                <a:solidFill>
                  <a:srgbClr val="000000"/>
                </a:solidFill>
                <a:effectLst/>
                <a:latin typeface="Tahoma" panose="020B0604030504040204" pitchFamily="34" charset="0"/>
              </a:rPr>
              <a:t>The natural right itself both of owning goods privately and of passing them on by inheritance ought always to remain intact and inviolate, since this indeed is a right that the State cannot take away: "For man is older than the State,“</a:t>
            </a:r>
          </a:p>
          <a:p>
            <a:r>
              <a:rPr lang="en-US" b="0" i="0" dirty="0">
                <a:solidFill>
                  <a:srgbClr val="000000"/>
                </a:solidFill>
                <a:effectLst/>
                <a:latin typeface="Tahoma" panose="020B0604030504040204" pitchFamily="34" charset="0"/>
              </a:rPr>
              <a:t>it is grossly unjust for a State to exhaust private wealth through the weight of imposts and taxes.</a:t>
            </a:r>
          </a:p>
          <a:p>
            <a:endParaRPr lang="en-US" dirty="0"/>
          </a:p>
        </p:txBody>
      </p:sp>
    </p:spTree>
    <p:extLst>
      <p:ext uri="{BB962C8B-B14F-4D97-AF65-F5344CB8AC3E}">
        <p14:creationId xmlns:p14="http://schemas.microsoft.com/office/powerpoint/2010/main" val="2368946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63088-F247-49D5-971F-88C8AD7DA661}"/>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0870D2A1-C37B-4C4A-8D2D-E8B1E958DF0E}"/>
              </a:ext>
            </a:extLst>
          </p:cNvPr>
          <p:cNvSpPr>
            <a:spLocks noGrp="1"/>
          </p:cNvSpPr>
          <p:nvPr>
            <p:ph idx="1"/>
          </p:nvPr>
        </p:nvSpPr>
        <p:spPr/>
        <p:txBody>
          <a:bodyPr/>
          <a:lstStyle/>
          <a:p>
            <a:r>
              <a:rPr lang="en-US" dirty="0"/>
              <a:t>(1) Prayer</a:t>
            </a:r>
          </a:p>
          <a:p>
            <a:r>
              <a:rPr lang="en-US" dirty="0"/>
              <a:t>(2) </a:t>
            </a:r>
            <a:r>
              <a:rPr lang="en-US" dirty="0" err="1"/>
              <a:t>Quadragesimo</a:t>
            </a:r>
            <a:r>
              <a:rPr lang="en-US" dirty="0"/>
              <a:t> Anno summarizes RN</a:t>
            </a:r>
          </a:p>
          <a:p>
            <a:r>
              <a:rPr lang="en-US" dirty="0"/>
              <a:t>(3) QA 1: What is Economics, and how does it relate to Church teaching and Moral philosophy and theology?</a:t>
            </a:r>
          </a:p>
          <a:p>
            <a:r>
              <a:rPr lang="en-US" dirty="0"/>
              <a:t>(4) QA 2: two shipwrecks: individualism and collectivism</a:t>
            </a:r>
          </a:p>
          <a:p>
            <a:r>
              <a:rPr lang="en-US" dirty="0"/>
              <a:t>(5) QA 3: just wages</a:t>
            </a:r>
          </a:p>
          <a:p>
            <a:r>
              <a:rPr lang="en-US" dirty="0"/>
              <a:t>(6) QA 4: social order</a:t>
            </a:r>
          </a:p>
          <a:p>
            <a:r>
              <a:rPr lang="en-US"/>
              <a:t>(7) Next Steps!</a:t>
            </a:r>
            <a:endParaRPr lang="en-US" dirty="0"/>
          </a:p>
        </p:txBody>
      </p:sp>
    </p:spTree>
    <p:extLst>
      <p:ext uri="{BB962C8B-B14F-4D97-AF65-F5344CB8AC3E}">
        <p14:creationId xmlns:p14="http://schemas.microsoft.com/office/powerpoint/2010/main" val="37516990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B936B-3D7E-4B9A-BB1E-D7F7ADA24354}"/>
              </a:ext>
            </a:extLst>
          </p:cNvPr>
          <p:cNvSpPr>
            <a:spLocks noGrp="1"/>
          </p:cNvSpPr>
          <p:nvPr>
            <p:ph type="title"/>
          </p:nvPr>
        </p:nvSpPr>
        <p:spPr/>
        <p:txBody>
          <a:bodyPr/>
          <a:lstStyle/>
          <a:p>
            <a:r>
              <a:rPr lang="en-US" dirty="0"/>
              <a:t>QA 2: two shipwrecks</a:t>
            </a:r>
          </a:p>
        </p:txBody>
      </p:sp>
      <p:sp>
        <p:nvSpPr>
          <p:cNvPr id="3" name="Content Placeholder 2">
            <a:extLst>
              <a:ext uri="{FF2B5EF4-FFF2-40B4-BE49-F238E27FC236}">
                <a16:creationId xmlns:a16="http://schemas.microsoft.com/office/drawing/2014/main" id="{8219474D-B537-4911-B27D-8D11A0A24837}"/>
              </a:ext>
            </a:extLst>
          </p:cNvPr>
          <p:cNvSpPr>
            <a:spLocks noGrp="1"/>
          </p:cNvSpPr>
          <p:nvPr>
            <p:ph idx="1"/>
          </p:nvPr>
        </p:nvSpPr>
        <p:spPr/>
        <p:txBody>
          <a:bodyPr>
            <a:normAutofit/>
          </a:bodyPr>
          <a:lstStyle/>
          <a:p>
            <a:r>
              <a:rPr lang="en-US" b="0" i="0" dirty="0">
                <a:solidFill>
                  <a:srgbClr val="000000"/>
                </a:solidFill>
                <a:effectLst/>
                <a:latin typeface="Tahoma" panose="020B0604030504040204" pitchFamily="34" charset="0"/>
              </a:rPr>
              <a:t>Major insight: Property rights cannot sustain themselves without limits imposed by the state!</a:t>
            </a:r>
          </a:p>
          <a:p>
            <a:r>
              <a:rPr lang="en-US" dirty="0">
                <a:solidFill>
                  <a:srgbClr val="000000"/>
                </a:solidFill>
                <a:latin typeface="Tahoma" panose="020B0604030504040204" pitchFamily="34" charset="0"/>
              </a:rPr>
              <a:t>A stable equilibrium in which property rights maintain a role must by necessity be an equilibrium in which property rights are limited.</a:t>
            </a:r>
          </a:p>
          <a:p>
            <a:endParaRPr lang="en-US" dirty="0"/>
          </a:p>
        </p:txBody>
      </p:sp>
    </p:spTree>
    <p:extLst>
      <p:ext uri="{BB962C8B-B14F-4D97-AF65-F5344CB8AC3E}">
        <p14:creationId xmlns:p14="http://schemas.microsoft.com/office/powerpoint/2010/main" val="18575440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B936B-3D7E-4B9A-BB1E-D7F7ADA24354}"/>
              </a:ext>
            </a:extLst>
          </p:cNvPr>
          <p:cNvSpPr>
            <a:spLocks noGrp="1"/>
          </p:cNvSpPr>
          <p:nvPr>
            <p:ph type="title"/>
          </p:nvPr>
        </p:nvSpPr>
        <p:spPr/>
        <p:txBody>
          <a:bodyPr/>
          <a:lstStyle/>
          <a:p>
            <a:r>
              <a:rPr lang="en-US" dirty="0"/>
              <a:t>QA 2: two shipwrecks</a:t>
            </a:r>
          </a:p>
        </p:txBody>
      </p:sp>
      <p:sp>
        <p:nvSpPr>
          <p:cNvPr id="3" name="Content Placeholder 2">
            <a:extLst>
              <a:ext uri="{FF2B5EF4-FFF2-40B4-BE49-F238E27FC236}">
                <a16:creationId xmlns:a16="http://schemas.microsoft.com/office/drawing/2014/main" id="{8219474D-B537-4911-B27D-8D11A0A24837}"/>
              </a:ext>
            </a:extLst>
          </p:cNvPr>
          <p:cNvSpPr>
            <a:spLocks noGrp="1"/>
          </p:cNvSpPr>
          <p:nvPr>
            <p:ph idx="1"/>
          </p:nvPr>
        </p:nvSpPr>
        <p:spPr/>
        <p:txBody>
          <a:bodyPr>
            <a:normAutofit/>
          </a:bodyPr>
          <a:lstStyle/>
          <a:p>
            <a:r>
              <a:rPr lang="en-US" b="0" i="0" dirty="0">
                <a:solidFill>
                  <a:srgbClr val="000000"/>
                </a:solidFill>
                <a:effectLst/>
                <a:latin typeface="Tahoma" panose="020B0604030504040204" pitchFamily="34" charset="0"/>
              </a:rPr>
              <a:t>Yet when the State brings private ownership into harmony with the needs of the common good, it does not commit a hostile act against private owners but rather does them a friendly service; for it thereby effectively prevents the private possession of goods, which the Author of nature in His most wise providence ordained for the support of human life, from causing intolerable evils and thus rushing to its own destruction; it does not destroy private possessions, but safeguards them; and it does not weaken private property rights, but strengthens them.</a:t>
            </a:r>
          </a:p>
          <a:p>
            <a:r>
              <a:rPr lang="en-US" dirty="0">
                <a:solidFill>
                  <a:srgbClr val="000000"/>
                </a:solidFill>
                <a:latin typeface="Tahoma" panose="020B0604030504040204" pitchFamily="34" charset="0"/>
              </a:rPr>
              <a:t>Note Pius’ concern for order here. </a:t>
            </a:r>
            <a:endParaRPr lang="en-US" b="0" i="0" dirty="0">
              <a:solidFill>
                <a:srgbClr val="000000"/>
              </a:solidFill>
              <a:effectLst/>
              <a:latin typeface="Tahoma" panose="020B0604030504040204" pitchFamily="34" charset="0"/>
            </a:endParaRPr>
          </a:p>
          <a:p>
            <a:endParaRPr lang="en-US" dirty="0"/>
          </a:p>
        </p:txBody>
      </p:sp>
    </p:spTree>
    <p:extLst>
      <p:ext uri="{BB962C8B-B14F-4D97-AF65-F5344CB8AC3E}">
        <p14:creationId xmlns:p14="http://schemas.microsoft.com/office/powerpoint/2010/main" val="33995368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B936B-3D7E-4B9A-BB1E-D7F7ADA24354}"/>
              </a:ext>
            </a:extLst>
          </p:cNvPr>
          <p:cNvSpPr>
            <a:spLocks noGrp="1"/>
          </p:cNvSpPr>
          <p:nvPr>
            <p:ph type="title"/>
          </p:nvPr>
        </p:nvSpPr>
        <p:spPr/>
        <p:txBody>
          <a:bodyPr/>
          <a:lstStyle/>
          <a:p>
            <a:r>
              <a:rPr lang="en-US" dirty="0"/>
              <a:t>QA 2: two shipwrecks</a:t>
            </a:r>
          </a:p>
        </p:txBody>
      </p:sp>
      <p:sp>
        <p:nvSpPr>
          <p:cNvPr id="3" name="Content Placeholder 2">
            <a:extLst>
              <a:ext uri="{FF2B5EF4-FFF2-40B4-BE49-F238E27FC236}">
                <a16:creationId xmlns:a16="http://schemas.microsoft.com/office/drawing/2014/main" id="{8219474D-B537-4911-B27D-8D11A0A24837}"/>
              </a:ext>
            </a:extLst>
          </p:cNvPr>
          <p:cNvSpPr>
            <a:spLocks noGrp="1"/>
          </p:cNvSpPr>
          <p:nvPr>
            <p:ph idx="1"/>
          </p:nvPr>
        </p:nvSpPr>
        <p:spPr/>
        <p:txBody>
          <a:bodyPr>
            <a:normAutofit/>
          </a:bodyPr>
          <a:lstStyle/>
          <a:p>
            <a:r>
              <a:rPr lang="en-US" b="0" i="0" dirty="0">
                <a:solidFill>
                  <a:srgbClr val="000000"/>
                </a:solidFill>
                <a:effectLst/>
                <a:latin typeface="Tahoma" panose="020B0604030504040204" pitchFamily="34" charset="0"/>
              </a:rPr>
              <a:t>Furthermore, a person's superfluous income, that is, income which he does not need to sustain life fittingly and with dignity, is not left wholly to his own free determination.</a:t>
            </a:r>
          </a:p>
          <a:p>
            <a:r>
              <a:rPr lang="en-US" b="0" i="0" dirty="0">
                <a:solidFill>
                  <a:srgbClr val="000000"/>
                </a:solidFill>
                <a:effectLst/>
                <a:latin typeface="Tahoma" panose="020B0604030504040204" pitchFamily="34" charset="0"/>
              </a:rPr>
              <a:t>Rather the Sacred Scriptures and the Fathers of the Church constantly declare in the most explicit language that the rich are bound by a very grave precept to practice almsgiving, beneficence, and munificence.</a:t>
            </a:r>
            <a:endParaRPr lang="en-US" dirty="0"/>
          </a:p>
        </p:txBody>
      </p:sp>
    </p:spTree>
    <p:extLst>
      <p:ext uri="{BB962C8B-B14F-4D97-AF65-F5344CB8AC3E}">
        <p14:creationId xmlns:p14="http://schemas.microsoft.com/office/powerpoint/2010/main" val="34424631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5C88D-0680-4959-AD1A-34705DEC916F}"/>
              </a:ext>
            </a:extLst>
          </p:cNvPr>
          <p:cNvSpPr>
            <a:spLocks noGrp="1"/>
          </p:cNvSpPr>
          <p:nvPr>
            <p:ph type="title"/>
          </p:nvPr>
        </p:nvSpPr>
        <p:spPr/>
        <p:txBody>
          <a:bodyPr/>
          <a:lstStyle/>
          <a:p>
            <a:r>
              <a:rPr lang="en-US" dirty="0"/>
              <a:t>QA 3: just wages</a:t>
            </a:r>
          </a:p>
        </p:txBody>
      </p:sp>
      <p:sp>
        <p:nvSpPr>
          <p:cNvPr id="3" name="Content Placeholder 2">
            <a:extLst>
              <a:ext uri="{FF2B5EF4-FFF2-40B4-BE49-F238E27FC236}">
                <a16:creationId xmlns:a16="http://schemas.microsoft.com/office/drawing/2014/main" id="{43569156-BEC0-4337-9E5B-66E293CA069A}"/>
              </a:ext>
            </a:extLst>
          </p:cNvPr>
          <p:cNvSpPr>
            <a:spLocks noGrp="1"/>
          </p:cNvSpPr>
          <p:nvPr>
            <p:ph idx="1"/>
          </p:nvPr>
        </p:nvSpPr>
        <p:spPr/>
        <p:txBody>
          <a:bodyPr/>
          <a:lstStyle/>
          <a:p>
            <a:r>
              <a:rPr lang="en-US" b="0" i="0" dirty="0">
                <a:solidFill>
                  <a:srgbClr val="000000"/>
                </a:solidFill>
                <a:effectLst/>
                <a:latin typeface="Tahoma" panose="020B0604030504040204" pitchFamily="34" charset="0"/>
              </a:rPr>
              <a:t>First of all, those who declare that a contract of hiring and being hired is unjust of its own nature, and hence a partnership-contract must take its place, are certainly in error and gravely misrepresent Our Predecessor whose Encyclical not only accepts working for wages or salaries but deals at some length with it regulation in accordance with the rules of justice.</a:t>
            </a:r>
            <a:endParaRPr lang="en-US" dirty="0"/>
          </a:p>
        </p:txBody>
      </p:sp>
    </p:spTree>
    <p:extLst>
      <p:ext uri="{BB962C8B-B14F-4D97-AF65-F5344CB8AC3E}">
        <p14:creationId xmlns:p14="http://schemas.microsoft.com/office/powerpoint/2010/main" val="10088802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5C88D-0680-4959-AD1A-34705DEC916F}"/>
              </a:ext>
            </a:extLst>
          </p:cNvPr>
          <p:cNvSpPr>
            <a:spLocks noGrp="1"/>
          </p:cNvSpPr>
          <p:nvPr>
            <p:ph type="title"/>
          </p:nvPr>
        </p:nvSpPr>
        <p:spPr/>
        <p:txBody>
          <a:bodyPr/>
          <a:lstStyle/>
          <a:p>
            <a:r>
              <a:rPr lang="en-US" dirty="0"/>
              <a:t>QA 3: just wages</a:t>
            </a:r>
          </a:p>
        </p:txBody>
      </p:sp>
      <p:sp>
        <p:nvSpPr>
          <p:cNvPr id="3" name="Content Placeholder 2">
            <a:extLst>
              <a:ext uri="{FF2B5EF4-FFF2-40B4-BE49-F238E27FC236}">
                <a16:creationId xmlns:a16="http://schemas.microsoft.com/office/drawing/2014/main" id="{43569156-BEC0-4337-9E5B-66E293CA069A}"/>
              </a:ext>
            </a:extLst>
          </p:cNvPr>
          <p:cNvSpPr>
            <a:spLocks noGrp="1"/>
          </p:cNvSpPr>
          <p:nvPr>
            <p:ph idx="1"/>
          </p:nvPr>
        </p:nvSpPr>
        <p:spPr/>
        <p:txBody>
          <a:bodyPr/>
          <a:lstStyle/>
          <a:p>
            <a:r>
              <a:rPr lang="en-US" b="0" i="0" dirty="0">
                <a:solidFill>
                  <a:srgbClr val="000000"/>
                </a:solidFill>
                <a:effectLst/>
                <a:latin typeface="Tahoma" panose="020B0604030504040204" pitchFamily="34" charset="0"/>
              </a:rPr>
              <a:t>We consider it more advisable, however, in the present condition of human society that, so far as is possible, the work-contract be somewhat modified by a partnership-contract, as is already being done in various ways and with no small advantage to workers and owners. Workers and other employees thus become sharers in ownership or management or participate in some fashion in the profits received.</a:t>
            </a:r>
            <a:endParaRPr lang="en-US" dirty="0"/>
          </a:p>
        </p:txBody>
      </p:sp>
    </p:spTree>
    <p:extLst>
      <p:ext uri="{BB962C8B-B14F-4D97-AF65-F5344CB8AC3E}">
        <p14:creationId xmlns:p14="http://schemas.microsoft.com/office/powerpoint/2010/main" val="16303708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5C88D-0680-4959-AD1A-34705DEC916F}"/>
              </a:ext>
            </a:extLst>
          </p:cNvPr>
          <p:cNvSpPr>
            <a:spLocks noGrp="1"/>
          </p:cNvSpPr>
          <p:nvPr>
            <p:ph type="title"/>
          </p:nvPr>
        </p:nvSpPr>
        <p:spPr/>
        <p:txBody>
          <a:bodyPr/>
          <a:lstStyle/>
          <a:p>
            <a:r>
              <a:rPr lang="en-US" dirty="0"/>
              <a:t>QA 3: just wages</a:t>
            </a:r>
          </a:p>
        </p:txBody>
      </p:sp>
      <p:sp>
        <p:nvSpPr>
          <p:cNvPr id="3" name="Content Placeholder 2">
            <a:extLst>
              <a:ext uri="{FF2B5EF4-FFF2-40B4-BE49-F238E27FC236}">
                <a16:creationId xmlns:a16="http://schemas.microsoft.com/office/drawing/2014/main" id="{43569156-BEC0-4337-9E5B-66E293CA069A}"/>
              </a:ext>
            </a:extLst>
          </p:cNvPr>
          <p:cNvSpPr>
            <a:spLocks noGrp="1"/>
          </p:cNvSpPr>
          <p:nvPr>
            <p:ph idx="1"/>
          </p:nvPr>
        </p:nvSpPr>
        <p:spPr/>
        <p:txBody>
          <a:bodyPr/>
          <a:lstStyle/>
          <a:p>
            <a:r>
              <a:rPr lang="en-US" b="0" i="0" dirty="0">
                <a:solidFill>
                  <a:srgbClr val="000000"/>
                </a:solidFill>
                <a:effectLst/>
                <a:latin typeface="Tahoma" panose="020B0604030504040204" pitchFamily="34" charset="0"/>
              </a:rPr>
              <a:t>The just amount of pay, however, must be calculated not on a single basis but on several, as Leo XIII already wisely declared in these words: "To establish a rule of pay in accord with justice, many factors must be taken into account."</a:t>
            </a:r>
            <a:endParaRPr lang="en-US" dirty="0"/>
          </a:p>
        </p:txBody>
      </p:sp>
    </p:spTree>
    <p:extLst>
      <p:ext uri="{BB962C8B-B14F-4D97-AF65-F5344CB8AC3E}">
        <p14:creationId xmlns:p14="http://schemas.microsoft.com/office/powerpoint/2010/main" val="8868974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5C88D-0680-4959-AD1A-34705DEC916F}"/>
              </a:ext>
            </a:extLst>
          </p:cNvPr>
          <p:cNvSpPr>
            <a:spLocks noGrp="1"/>
          </p:cNvSpPr>
          <p:nvPr>
            <p:ph type="title"/>
          </p:nvPr>
        </p:nvSpPr>
        <p:spPr/>
        <p:txBody>
          <a:bodyPr/>
          <a:lstStyle/>
          <a:p>
            <a:r>
              <a:rPr lang="en-US" dirty="0"/>
              <a:t>QA 3: just wages</a:t>
            </a:r>
          </a:p>
        </p:txBody>
      </p:sp>
      <p:sp>
        <p:nvSpPr>
          <p:cNvPr id="3" name="Content Placeholder 2">
            <a:extLst>
              <a:ext uri="{FF2B5EF4-FFF2-40B4-BE49-F238E27FC236}">
                <a16:creationId xmlns:a16="http://schemas.microsoft.com/office/drawing/2014/main" id="{43569156-BEC0-4337-9E5B-66E293CA069A}"/>
              </a:ext>
            </a:extLst>
          </p:cNvPr>
          <p:cNvSpPr>
            <a:spLocks noGrp="1"/>
          </p:cNvSpPr>
          <p:nvPr>
            <p:ph idx="1"/>
          </p:nvPr>
        </p:nvSpPr>
        <p:spPr/>
        <p:txBody>
          <a:bodyPr/>
          <a:lstStyle/>
          <a:p>
            <a:r>
              <a:rPr lang="en-US" b="0" i="0" dirty="0">
                <a:solidFill>
                  <a:srgbClr val="000000"/>
                </a:solidFill>
                <a:effectLst/>
                <a:latin typeface="Tahoma" panose="020B0604030504040204" pitchFamily="34" charset="0"/>
              </a:rPr>
              <a:t>For they are greatly in error who do not hesitate to spread the principle that labor is worth and must be paid as much as its products are worth, and that consequently the one who hires out his labor has the right to demand all that is produced through his labor.</a:t>
            </a:r>
            <a:endParaRPr lang="en-US" dirty="0"/>
          </a:p>
        </p:txBody>
      </p:sp>
    </p:spTree>
    <p:extLst>
      <p:ext uri="{BB962C8B-B14F-4D97-AF65-F5344CB8AC3E}">
        <p14:creationId xmlns:p14="http://schemas.microsoft.com/office/powerpoint/2010/main" val="42688799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5C88D-0680-4959-AD1A-34705DEC916F}"/>
              </a:ext>
            </a:extLst>
          </p:cNvPr>
          <p:cNvSpPr>
            <a:spLocks noGrp="1"/>
          </p:cNvSpPr>
          <p:nvPr>
            <p:ph type="title"/>
          </p:nvPr>
        </p:nvSpPr>
        <p:spPr/>
        <p:txBody>
          <a:bodyPr/>
          <a:lstStyle/>
          <a:p>
            <a:r>
              <a:rPr lang="en-US" dirty="0"/>
              <a:t>QA 3: just wages: worker considerations</a:t>
            </a:r>
          </a:p>
        </p:txBody>
      </p:sp>
      <p:sp>
        <p:nvSpPr>
          <p:cNvPr id="3" name="Content Placeholder 2">
            <a:extLst>
              <a:ext uri="{FF2B5EF4-FFF2-40B4-BE49-F238E27FC236}">
                <a16:creationId xmlns:a16="http://schemas.microsoft.com/office/drawing/2014/main" id="{43569156-BEC0-4337-9E5B-66E293CA069A}"/>
              </a:ext>
            </a:extLst>
          </p:cNvPr>
          <p:cNvSpPr>
            <a:spLocks noGrp="1"/>
          </p:cNvSpPr>
          <p:nvPr>
            <p:ph idx="1"/>
          </p:nvPr>
        </p:nvSpPr>
        <p:spPr/>
        <p:txBody>
          <a:bodyPr/>
          <a:lstStyle/>
          <a:p>
            <a:r>
              <a:rPr lang="en-US" b="0" i="0" dirty="0">
                <a:solidFill>
                  <a:srgbClr val="000000"/>
                </a:solidFill>
                <a:effectLst/>
                <a:latin typeface="Tahoma" panose="020B0604030504040204" pitchFamily="34" charset="0"/>
              </a:rPr>
              <a:t>In the first place, the worker must be paid a wage sufficient to support him and his family.</a:t>
            </a:r>
          </a:p>
          <a:p>
            <a:endParaRPr lang="en-US" dirty="0"/>
          </a:p>
        </p:txBody>
      </p:sp>
    </p:spTree>
    <p:extLst>
      <p:ext uri="{BB962C8B-B14F-4D97-AF65-F5344CB8AC3E}">
        <p14:creationId xmlns:p14="http://schemas.microsoft.com/office/powerpoint/2010/main" val="13882916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5C88D-0680-4959-AD1A-34705DEC916F}"/>
              </a:ext>
            </a:extLst>
          </p:cNvPr>
          <p:cNvSpPr>
            <a:spLocks noGrp="1"/>
          </p:cNvSpPr>
          <p:nvPr>
            <p:ph type="title"/>
          </p:nvPr>
        </p:nvSpPr>
        <p:spPr/>
        <p:txBody>
          <a:bodyPr/>
          <a:lstStyle/>
          <a:p>
            <a:r>
              <a:rPr lang="en-US" dirty="0"/>
              <a:t>QA 3: just wages: business considerations</a:t>
            </a:r>
          </a:p>
        </p:txBody>
      </p:sp>
      <p:sp>
        <p:nvSpPr>
          <p:cNvPr id="3" name="Content Placeholder 2">
            <a:extLst>
              <a:ext uri="{FF2B5EF4-FFF2-40B4-BE49-F238E27FC236}">
                <a16:creationId xmlns:a16="http://schemas.microsoft.com/office/drawing/2014/main" id="{43569156-BEC0-4337-9E5B-66E293CA069A}"/>
              </a:ext>
            </a:extLst>
          </p:cNvPr>
          <p:cNvSpPr>
            <a:spLocks noGrp="1"/>
          </p:cNvSpPr>
          <p:nvPr>
            <p:ph idx="1"/>
          </p:nvPr>
        </p:nvSpPr>
        <p:spPr/>
        <p:txBody>
          <a:bodyPr/>
          <a:lstStyle/>
          <a:p>
            <a:r>
              <a:rPr lang="en-US" b="0" i="0" dirty="0">
                <a:solidFill>
                  <a:srgbClr val="000000"/>
                </a:solidFill>
                <a:effectLst/>
                <a:latin typeface="Tahoma" panose="020B0604030504040204" pitchFamily="34" charset="0"/>
              </a:rPr>
              <a:t>In determining the amount of the wage, the condition of a business and of the one carrying it on must also be taken into account; for it would be unjust to demand excessive wages which a business cannot stand without its ruin and consequent calamity to the workers.</a:t>
            </a:r>
          </a:p>
          <a:p>
            <a:r>
              <a:rPr lang="en-US" b="0" i="0" dirty="0">
                <a:solidFill>
                  <a:srgbClr val="000000"/>
                </a:solidFill>
                <a:effectLst/>
                <a:latin typeface="Tahoma" panose="020B0604030504040204" pitchFamily="34" charset="0"/>
              </a:rPr>
              <a:t>If, however, a business makes too little money, because of lack of energy or lack of initiative or because of indifference to technical and economic progress, that must not be regarded a just reason for reducing the compensation of the workers.</a:t>
            </a:r>
            <a:endParaRPr lang="en-US" dirty="0"/>
          </a:p>
        </p:txBody>
      </p:sp>
    </p:spTree>
    <p:extLst>
      <p:ext uri="{BB962C8B-B14F-4D97-AF65-F5344CB8AC3E}">
        <p14:creationId xmlns:p14="http://schemas.microsoft.com/office/powerpoint/2010/main" val="37512927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5C88D-0680-4959-AD1A-34705DEC916F}"/>
              </a:ext>
            </a:extLst>
          </p:cNvPr>
          <p:cNvSpPr>
            <a:spLocks noGrp="1"/>
          </p:cNvSpPr>
          <p:nvPr>
            <p:ph type="title"/>
          </p:nvPr>
        </p:nvSpPr>
        <p:spPr/>
        <p:txBody>
          <a:bodyPr/>
          <a:lstStyle/>
          <a:p>
            <a:r>
              <a:rPr lang="en-US" dirty="0"/>
              <a:t>QA 3: just wages: externalities &amp; third parties!</a:t>
            </a:r>
          </a:p>
        </p:txBody>
      </p:sp>
      <p:sp>
        <p:nvSpPr>
          <p:cNvPr id="3" name="Content Placeholder 2">
            <a:extLst>
              <a:ext uri="{FF2B5EF4-FFF2-40B4-BE49-F238E27FC236}">
                <a16:creationId xmlns:a16="http://schemas.microsoft.com/office/drawing/2014/main" id="{43569156-BEC0-4337-9E5B-66E293CA069A}"/>
              </a:ext>
            </a:extLst>
          </p:cNvPr>
          <p:cNvSpPr>
            <a:spLocks noGrp="1"/>
          </p:cNvSpPr>
          <p:nvPr>
            <p:ph idx="1"/>
          </p:nvPr>
        </p:nvSpPr>
        <p:spPr/>
        <p:txBody>
          <a:bodyPr/>
          <a:lstStyle/>
          <a:p>
            <a:r>
              <a:rPr lang="en-US" b="0" i="0">
                <a:solidFill>
                  <a:srgbClr val="000000"/>
                </a:solidFill>
                <a:effectLst/>
                <a:latin typeface="Tahoma" panose="020B0604030504040204" pitchFamily="34" charset="0"/>
              </a:rPr>
              <a:t>But if the business in question is not making enough money to pay the workers an equitable wage because it is being crushed by unjust burdens or forced to sell its product at less than a just price, those who are thus the cause of the injury are guilty of grave wrong, for they deprive workers of their just wage and force them under the pinch of necessity to accept a wage less than fair.</a:t>
            </a:r>
            <a:endParaRPr lang="en-US" dirty="0"/>
          </a:p>
        </p:txBody>
      </p:sp>
    </p:spTree>
    <p:extLst>
      <p:ext uri="{BB962C8B-B14F-4D97-AF65-F5344CB8AC3E}">
        <p14:creationId xmlns:p14="http://schemas.microsoft.com/office/powerpoint/2010/main" val="2325916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D9962-D799-4070-863B-5EA568EEA30B}"/>
              </a:ext>
            </a:extLst>
          </p:cNvPr>
          <p:cNvSpPr>
            <a:spLocks noGrp="1"/>
          </p:cNvSpPr>
          <p:nvPr>
            <p:ph type="title"/>
          </p:nvPr>
        </p:nvSpPr>
        <p:spPr/>
        <p:txBody>
          <a:bodyPr/>
          <a:lstStyle/>
          <a:p>
            <a:r>
              <a:rPr lang="en-US" dirty="0"/>
              <a:t>QA’s summary of RN and its effects</a:t>
            </a:r>
          </a:p>
        </p:txBody>
      </p:sp>
      <p:sp>
        <p:nvSpPr>
          <p:cNvPr id="3" name="Content Placeholder 2">
            <a:extLst>
              <a:ext uri="{FF2B5EF4-FFF2-40B4-BE49-F238E27FC236}">
                <a16:creationId xmlns:a16="http://schemas.microsoft.com/office/drawing/2014/main" id="{CF1DD4C1-1F41-402D-B96C-BD316EF8A953}"/>
              </a:ext>
            </a:extLst>
          </p:cNvPr>
          <p:cNvSpPr>
            <a:spLocks noGrp="1"/>
          </p:cNvSpPr>
          <p:nvPr>
            <p:ph idx="1"/>
          </p:nvPr>
        </p:nvSpPr>
        <p:spPr/>
        <p:txBody>
          <a:bodyPr/>
          <a:lstStyle/>
          <a:p>
            <a:r>
              <a:rPr lang="en-US" dirty="0"/>
              <a:t>QA begins with Pius’ summary of RN and its effects</a:t>
            </a:r>
          </a:p>
          <a:p>
            <a:r>
              <a:rPr lang="en-US" dirty="0"/>
              <a:t>It’s important to note what Pius thought most important about RN</a:t>
            </a:r>
          </a:p>
          <a:p>
            <a:r>
              <a:rPr lang="en-US" dirty="0"/>
              <a:t>government must not be thought a mere guardian of law and of good order, but rather must put forth every effort so that "through the entire scheme of laws and institutions . . . both public and individual well-being may develop spontaneously out of the very structure and administration of the State."</a:t>
            </a:r>
          </a:p>
        </p:txBody>
      </p:sp>
    </p:spTree>
    <p:extLst>
      <p:ext uri="{BB962C8B-B14F-4D97-AF65-F5344CB8AC3E}">
        <p14:creationId xmlns:p14="http://schemas.microsoft.com/office/powerpoint/2010/main" val="8994522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5C88D-0680-4959-AD1A-34705DEC916F}"/>
              </a:ext>
            </a:extLst>
          </p:cNvPr>
          <p:cNvSpPr>
            <a:spLocks noGrp="1"/>
          </p:cNvSpPr>
          <p:nvPr>
            <p:ph type="title"/>
          </p:nvPr>
        </p:nvSpPr>
        <p:spPr/>
        <p:txBody>
          <a:bodyPr/>
          <a:lstStyle/>
          <a:p>
            <a:r>
              <a:rPr lang="en-US" dirty="0"/>
              <a:t>QA 3: just wages: common good!</a:t>
            </a:r>
          </a:p>
        </p:txBody>
      </p:sp>
      <p:sp>
        <p:nvSpPr>
          <p:cNvPr id="3" name="Content Placeholder 2">
            <a:extLst>
              <a:ext uri="{FF2B5EF4-FFF2-40B4-BE49-F238E27FC236}">
                <a16:creationId xmlns:a16="http://schemas.microsoft.com/office/drawing/2014/main" id="{43569156-BEC0-4337-9E5B-66E293CA069A}"/>
              </a:ext>
            </a:extLst>
          </p:cNvPr>
          <p:cNvSpPr>
            <a:spLocks noGrp="1"/>
          </p:cNvSpPr>
          <p:nvPr>
            <p:ph idx="1"/>
          </p:nvPr>
        </p:nvSpPr>
        <p:spPr/>
        <p:txBody>
          <a:bodyPr/>
          <a:lstStyle/>
          <a:p>
            <a:r>
              <a:rPr lang="en-US" b="0" i="0" dirty="0">
                <a:solidFill>
                  <a:srgbClr val="000000"/>
                </a:solidFill>
                <a:effectLst/>
                <a:latin typeface="Tahoma" panose="020B0604030504040204" pitchFamily="34" charset="0"/>
              </a:rPr>
              <a:t>it is contrary to social justice when, for the sake of personal gain and without regard for the common good, wages and salaries are excessively lowered or raised; and this same social justice demands that wages and salaries be so managed, through agreement of plans and wills, in so far as can be done, as to offer to the greatest possible number the opportunity of getting work and obtaining suitable means of livelihood.</a:t>
            </a:r>
            <a:endParaRPr lang="en-US" dirty="0"/>
          </a:p>
        </p:txBody>
      </p:sp>
    </p:spTree>
    <p:extLst>
      <p:ext uri="{BB962C8B-B14F-4D97-AF65-F5344CB8AC3E}">
        <p14:creationId xmlns:p14="http://schemas.microsoft.com/office/powerpoint/2010/main" val="34239769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A37FE-1826-49A6-B8D4-501B8EB0E83D}"/>
              </a:ext>
            </a:extLst>
          </p:cNvPr>
          <p:cNvSpPr>
            <a:spLocks noGrp="1"/>
          </p:cNvSpPr>
          <p:nvPr>
            <p:ph type="title"/>
          </p:nvPr>
        </p:nvSpPr>
        <p:spPr/>
        <p:txBody>
          <a:bodyPr/>
          <a:lstStyle/>
          <a:p>
            <a:r>
              <a:rPr lang="en-US" dirty="0"/>
              <a:t>QA 4: Social order</a:t>
            </a:r>
          </a:p>
        </p:txBody>
      </p:sp>
      <p:sp>
        <p:nvSpPr>
          <p:cNvPr id="3" name="Content Placeholder 2">
            <a:extLst>
              <a:ext uri="{FF2B5EF4-FFF2-40B4-BE49-F238E27FC236}">
                <a16:creationId xmlns:a16="http://schemas.microsoft.com/office/drawing/2014/main" id="{FBD21480-AAF3-45CF-BD27-2AB347162DE4}"/>
              </a:ext>
            </a:extLst>
          </p:cNvPr>
          <p:cNvSpPr>
            <a:spLocks noGrp="1"/>
          </p:cNvSpPr>
          <p:nvPr>
            <p:ph idx="1"/>
          </p:nvPr>
        </p:nvSpPr>
        <p:spPr/>
        <p:txBody>
          <a:bodyPr/>
          <a:lstStyle/>
          <a:p>
            <a:r>
              <a:rPr lang="en-US" b="0" i="0" dirty="0">
                <a:solidFill>
                  <a:srgbClr val="000000"/>
                </a:solidFill>
                <a:effectLst/>
                <a:latin typeface="Tahoma" panose="020B0604030504040204" pitchFamily="34" charset="0"/>
              </a:rPr>
              <a:t>Because order, as St. Thomas well explains, is unity arising from the harmonious arrangement of many objects, a true, genuine social order demands that the various members of a society be united together by some strong bond.</a:t>
            </a:r>
          </a:p>
          <a:p>
            <a:endParaRPr lang="en-US" dirty="0"/>
          </a:p>
        </p:txBody>
      </p:sp>
    </p:spTree>
    <p:extLst>
      <p:ext uri="{BB962C8B-B14F-4D97-AF65-F5344CB8AC3E}">
        <p14:creationId xmlns:p14="http://schemas.microsoft.com/office/powerpoint/2010/main" val="41402064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A37FE-1826-49A6-B8D4-501B8EB0E83D}"/>
              </a:ext>
            </a:extLst>
          </p:cNvPr>
          <p:cNvSpPr>
            <a:spLocks noGrp="1"/>
          </p:cNvSpPr>
          <p:nvPr>
            <p:ph type="title"/>
          </p:nvPr>
        </p:nvSpPr>
        <p:spPr/>
        <p:txBody>
          <a:bodyPr/>
          <a:lstStyle/>
          <a:p>
            <a:r>
              <a:rPr lang="en-US" dirty="0"/>
              <a:t>QA 4: Social order</a:t>
            </a:r>
          </a:p>
        </p:txBody>
      </p:sp>
      <p:sp>
        <p:nvSpPr>
          <p:cNvPr id="3" name="Content Placeholder 2">
            <a:extLst>
              <a:ext uri="{FF2B5EF4-FFF2-40B4-BE49-F238E27FC236}">
                <a16:creationId xmlns:a16="http://schemas.microsoft.com/office/drawing/2014/main" id="{FBD21480-AAF3-45CF-BD27-2AB347162DE4}"/>
              </a:ext>
            </a:extLst>
          </p:cNvPr>
          <p:cNvSpPr>
            <a:spLocks noGrp="1"/>
          </p:cNvSpPr>
          <p:nvPr>
            <p:ph idx="1"/>
          </p:nvPr>
        </p:nvSpPr>
        <p:spPr/>
        <p:txBody>
          <a:bodyPr>
            <a:normAutofit fontScale="92500" lnSpcReduction="10000"/>
          </a:bodyPr>
          <a:lstStyle/>
          <a:p>
            <a:r>
              <a:rPr lang="en-US" b="0" i="0" dirty="0">
                <a:solidFill>
                  <a:srgbClr val="000000"/>
                </a:solidFill>
                <a:effectLst/>
                <a:latin typeface="Tahoma" panose="020B0604030504040204" pitchFamily="34" charset="0"/>
              </a:rPr>
              <a:t>Just as the unity of human society cannot be founded on an opposition of classes, so also the right ordering of economic life cannot be left to a free competition of forces.</a:t>
            </a:r>
          </a:p>
          <a:p>
            <a:r>
              <a:rPr lang="en-US" b="0" i="0" dirty="0">
                <a:solidFill>
                  <a:srgbClr val="000000"/>
                </a:solidFill>
                <a:effectLst/>
                <a:latin typeface="Tahoma" panose="020B0604030504040204" pitchFamily="34" charset="0"/>
              </a:rPr>
              <a:t>For from this source, as from a poisoned spring, have originated and spread all the errors of individualist economic teaching.</a:t>
            </a:r>
          </a:p>
          <a:p>
            <a:r>
              <a:rPr lang="en-US" b="0" i="0" dirty="0">
                <a:solidFill>
                  <a:srgbClr val="000000"/>
                </a:solidFill>
                <a:effectLst/>
                <a:latin typeface="Tahoma" panose="020B0604030504040204" pitchFamily="34" charset="0"/>
              </a:rPr>
              <a:t> Destroying through forgetfulness or ignorance the social and moral character of economic life, it held that economic life must be considered and treated as altogether free from and independent of public authority, because in the market, i.e., in the free struggle of competitors, it would have a principle of self direction which governs it much more perfectly than would the intervention of any created intellect.</a:t>
            </a:r>
            <a:endParaRPr lang="en-US" dirty="0"/>
          </a:p>
        </p:txBody>
      </p:sp>
    </p:spTree>
    <p:extLst>
      <p:ext uri="{BB962C8B-B14F-4D97-AF65-F5344CB8AC3E}">
        <p14:creationId xmlns:p14="http://schemas.microsoft.com/office/powerpoint/2010/main" val="15103933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A37FE-1826-49A6-B8D4-501B8EB0E83D}"/>
              </a:ext>
            </a:extLst>
          </p:cNvPr>
          <p:cNvSpPr>
            <a:spLocks noGrp="1"/>
          </p:cNvSpPr>
          <p:nvPr>
            <p:ph type="title"/>
          </p:nvPr>
        </p:nvSpPr>
        <p:spPr/>
        <p:txBody>
          <a:bodyPr/>
          <a:lstStyle/>
          <a:p>
            <a:r>
              <a:rPr lang="en-US" dirty="0"/>
              <a:t>QA 4: Social order</a:t>
            </a:r>
          </a:p>
        </p:txBody>
      </p:sp>
      <p:sp>
        <p:nvSpPr>
          <p:cNvPr id="3" name="Content Placeholder 2">
            <a:extLst>
              <a:ext uri="{FF2B5EF4-FFF2-40B4-BE49-F238E27FC236}">
                <a16:creationId xmlns:a16="http://schemas.microsoft.com/office/drawing/2014/main" id="{FBD21480-AAF3-45CF-BD27-2AB347162DE4}"/>
              </a:ext>
            </a:extLst>
          </p:cNvPr>
          <p:cNvSpPr>
            <a:spLocks noGrp="1"/>
          </p:cNvSpPr>
          <p:nvPr>
            <p:ph idx="1"/>
          </p:nvPr>
        </p:nvSpPr>
        <p:spPr/>
        <p:txBody>
          <a:bodyPr>
            <a:normAutofit/>
          </a:bodyPr>
          <a:lstStyle/>
          <a:p>
            <a:r>
              <a:rPr lang="en-US" b="0" i="0" dirty="0">
                <a:solidFill>
                  <a:srgbClr val="000000"/>
                </a:solidFill>
                <a:effectLst/>
                <a:latin typeface="Tahoma" panose="020B0604030504040204" pitchFamily="34" charset="0"/>
              </a:rPr>
              <a:t>But free competition, while justified and certainly useful provided it is kept within certain limits, clearly cannot direct economic life - a truth which the outcome of the application in practice of the tenets of this evil individualistic spirit has more than sufficiently demonstrated.</a:t>
            </a:r>
          </a:p>
          <a:p>
            <a:r>
              <a:rPr lang="en-US" b="0" i="0" dirty="0">
                <a:solidFill>
                  <a:srgbClr val="000000"/>
                </a:solidFill>
                <a:effectLst/>
                <a:latin typeface="Tahoma" panose="020B0604030504040204" pitchFamily="34" charset="0"/>
              </a:rPr>
              <a:t>Therefore, it is most necessary that economic life be again subjected to and governed by a true and effective directing principle.</a:t>
            </a:r>
            <a:endParaRPr lang="en-US" dirty="0"/>
          </a:p>
        </p:txBody>
      </p:sp>
    </p:spTree>
    <p:extLst>
      <p:ext uri="{BB962C8B-B14F-4D97-AF65-F5344CB8AC3E}">
        <p14:creationId xmlns:p14="http://schemas.microsoft.com/office/powerpoint/2010/main" val="6205307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A37FE-1826-49A6-B8D4-501B8EB0E83D}"/>
              </a:ext>
            </a:extLst>
          </p:cNvPr>
          <p:cNvSpPr>
            <a:spLocks noGrp="1"/>
          </p:cNvSpPr>
          <p:nvPr>
            <p:ph type="title"/>
          </p:nvPr>
        </p:nvSpPr>
        <p:spPr/>
        <p:txBody>
          <a:bodyPr/>
          <a:lstStyle/>
          <a:p>
            <a:r>
              <a:rPr lang="en-US" dirty="0"/>
              <a:t>QA 4: Social order</a:t>
            </a:r>
          </a:p>
        </p:txBody>
      </p:sp>
      <p:sp>
        <p:nvSpPr>
          <p:cNvPr id="3" name="Content Placeholder 2">
            <a:extLst>
              <a:ext uri="{FF2B5EF4-FFF2-40B4-BE49-F238E27FC236}">
                <a16:creationId xmlns:a16="http://schemas.microsoft.com/office/drawing/2014/main" id="{FBD21480-AAF3-45CF-BD27-2AB347162DE4}"/>
              </a:ext>
            </a:extLst>
          </p:cNvPr>
          <p:cNvSpPr>
            <a:spLocks noGrp="1"/>
          </p:cNvSpPr>
          <p:nvPr>
            <p:ph idx="1"/>
          </p:nvPr>
        </p:nvSpPr>
        <p:spPr/>
        <p:txBody>
          <a:bodyPr>
            <a:normAutofit/>
          </a:bodyPr>
          <a:lstStyle/>
          <a:p>
            <a:r>
              <a:rPr lang="en-US" dirty="0"/>
              <a:t>Institutions of social life (true societies) must be penetrated with social justice</a:t>
            </a:r>
          </a:p>
          <a:p>
            <a:r>
              <a:rPr lang="en-US" dirty="0"/>
              <a:t>Then they must take a role in forming a shape of economic life.</a:t>
            </a:r>
          </a:p>
          <a:p>
            <a:r>
              <a:rPr lang="en-US" dirty="0"/>
              <a:t>The state must protect and defend this order primarily by protecting and defending these societies, which it will more easily do if it rids itself of duties which are not its own.</a:t>
            </a:r>
          </a:p>
        </p:txBody>
      </p:sp>
    </p:spTree>
    <p:extLst>
      <p:ext uri="{BB962C8B-B14F-4D97-AF65-F5344CB8AC3E}">
        <p14:creationId xmlns:p14="http://schemas.microsoft.com/office/powerpoint/2010/main" val="9286304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3F18A-707D-4EAE-8616-C2D3C79AAD8C}"/>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50E26889-B281-45B0-909B-24693890474D}"/>
              </a:ext>
            </a:extLst>
          </p:cNvPr>
          <p:cNvSpPr>
            <a:spLocks noGrp="1"/>
          </p:cNvSpPr>
          <p:nvPr>
            <p:ph idx="1"/>
          </p:nvPr>
        </p:nvSpPr>
        <p:spPr/>
        <p:txBody>
          <a:bodyPr/>
          <a:lstStyle/>
          <a:p>
            <a:r>
              <a:rPr lang="en-US" dirty="0"/>
              <a:t>As the global economy develops after WWII, how does the Church respond to the new challenges with teaching that is consonant with the older teaching but applicable to new problems?</a:t>
            </a:r>
          </a:p>
        </p:txBody>
      </p:sp>
    </p:spTree>
    <p:extLst>
      <p:ext uri="{BB962C8B-B14F-4D97-AF65-F5344CB8AC3E}">
        <p14:creationId xmlns:p14="http://schemas.microsoft.com/office/powerpoint/2010/main" val="3622148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D9962-D799-4070-863B-5EA568EEA30B}"/>
              </a:ext>
            </a:extLst>
          </p:cNvPr>
          <p:cNvSpPr>
            <a:spLocks noGrp="1"/>
          </p:cNvSpPr>
          <p:nvPr>
            <p:ph type="title"/>
          </p:nvPr>
        </p:nvSpPr>
        <p:spPr/>
        <p:txBody>
          <a:bodyPr/>
          <a:lstStyle/>
          <a:p>
            <a:r>
              <a:rPr lang="en-US" dirty="0"/>
              <a:t>QA’s summary of RN and its effects</a:t>
            </a:r>
          </a:p>
        </p:txBody>
      </p:sp>
      <p:sp>
        <p:nvSpPr>
          <p:cNvPr id="3" name="Content Placeholder 2">
            <a:extLst>
              <a:ext uri="{FF2B5EF4-FFF2-40B4-BE49-F238E27FC236}">
                <a16:creationId xmlns:a16="http://schemas.microsoft.com/office/drawing/2014/main" id="{CF1DD4C1-1F41-402D-B96C-BD316EF8A953}"/>
              </a:ext>
            </a:extLst>
          </p:cNvPr>
          <p:cNvSpPr>
            <a:spLocks noGrp="1"/>
          </p:cNvSpPr>
          <p:nvPr>
            <p:ph idx="1"/>
          </p:nvPr>
        </p:nvSpPr>
        <p:spPr/>
        <p:txBody>
          <a:bodyPr/>
          <a:lstStyle/>
          <a:p>
            <a:r>
              <a:rPr lang="en-US" b="0" i="0" dirty="0">
                <a:solidFill>
                  <a:srgbClr val="000000"/>
                </a:solidFill>
                <a:effectLst/>
                <a:latin typeface="Tahoma" panose="020B0604030504040204" pitchFamily="34" charset="0"/>
              </a:rPr>
              <a:t> in protecting private individuals in their rights, chief consideration ought to be given [by the state] to the weak and the poor.</a:t>
            </a:r>
          </a:p>
          <a:p>
            <a:r>
              <a:rPr lang="en-US" b="0" i="0" dirty="0">
                <a:solidFill>
                  <a:srgbClr val="000000"/>
                </a:solidFill>
                <a:effectLst/>
                <a:latin typeface="Tahoma" panose="020B0604030504040204" pitchFamily="34" charset="0"/>
              </a:rPr>
              <a:t>Sacred ministers of the Church, thoroughly imbued with Leo's teaching, have, in fact, often proposed to the votes of the peoples' representatives the very social legislation that has been enacted in recent years and have resolutely demanded and promoted its enforcement.</a:t>
            </a:r>
          </a:p>
          <a:p>
            <a:endParaRPr lang="en-US" dirty="0"/>
          </a:p>
        </p:txBody>
      </p:sp>
    </p:spTree>
    <p:extLst>
      <p:ext uri="{BB962C8B-B14F-4D97-AF65-F5344CB8AC3E}">
        <p14:creationId xmlns:p14="http://schemas.microsoft.com/office/powerpoint/2010/main" val="2246670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D9962-D799-4070-863B-5EA568EEA30B}"/>
              </a:ext>
            </a:extLst>
          </p:cNvPr>
          <p:cNvSpPr>
            <a:spLocks noGrp="1"/>
          </p:cNvSpPr>
          <p:nvPr>
            <p:ph type="title"/>
          </p:nvPr>
        </p:nvSpPr>
        <p:spPr/>
        <p:txBody>
          <a:bodyPr/>
          <a:lstStyle/>
          <a:p>
            <a:r>
              <a:rPr lang="en-US" dirty="0"/>
              <a:t>QA’s summary of RN and its effects</a:t>
            </a:r>
          </a:p>
        </p:txBody>
      </p:sp>
      <p:sp>
        <p:nvSpPr>
          <p:cNvPr id="3" name="Content Placeholder 2">
            <a:extLst>
              <a:ext uri="{FF2B5EF4-FFF2-40B4-BE49-F238E27FC236}">
                <a16:creationId xmlns:a16="http://schemas.microsoft.com/office/drawing/2014/main" id="{CF1DD4C1-1F41-402D-B96C-BD316EF8A953}"/>
              </a:ext>
            </a:extLst>
          </p:cNvPr>
          <p:cNvSpPr>
            <a:spLocks noGrp="1"/>
          </p:cNvSpPr>
          <p:nvPr>
            <p:ph idx="1"/>
          </p:nvPr>
        </p:nvSpPr>
        <p:spPr/>
        <p:txBody>
          <a:bodyPr/>
          <a:lstStyle/>
          <a:p>
            <a:r>
              <a:rPr lang="en-US" b="0" i="0" dirty="0">
                <a:solidFill>
                  <a:srgbClr val="000000"/>
                </a:solidFill>
                <a:effectLst/>
                <a:latin typeface="Tahoma" panose="020B0604030504040204" pitchFamily="34" charset="0"/>
              </a:rPr>
              <a:t> A new branch of law, wholly unknown to the earlier time, has arisen from this continuous and unwearied labor to protect vigorously the sacred rights of the workers that flow from their dignity as men and as Christians. These laws undertake the protection of life, health, strength, family, homes, workshops, wages and labor hazards, in fine, everything which pertains to the condition of wage workers, with special concern for women and children.</a:t>
            </a:r>
            <a:endParaRPr lang="en-US" dirty="0"/>
          </a:p>
        </p:txBody>
      </p:sp>
    </p:spTree>
    <p:extLst>
      <p:ext uri="{BB962C8B-B14F-4D97-AF65-F5344CB8AC3E}">
        <p14:creationId xmlns:p14="http://schemas.microsoft.com/office/powerpoint/2010/main" val="24740726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D9962-D799-4070-863B-5EA568EEA30B}"/>
              </a:ext>
            </a:extLst>
          </p:cNvPr>
          <p:cNvSpPr>
            <a:spLocks noGrp="1"/>
          </p:cNvSpPr>
          <p:nvPr>
            <p:ph type="title"/>
          </p:nvPr>
        </p:nvSpPr>
        <p:spPr/>
        <p:txBody>
          <a:bodyPr/>
          <a:lstStyle/>
          <a:p>
            <a:r>
              <a:rPr lang="en-US" dirty="0"/>
              <a:t>QA’s summary of RN and its effects</a:t>
            </a:r>
          </a:p>
        </p:txBody>
      </p:sp>
      <p:sp>
        <p:nvSpPr>
          <p:cNvPr id="3" name="Content Placeholder 2">
            <a:extLst>
              <a:ext uri="{FF2B5EF4-FFF2-40B4-BE49-F238E27FC236}">
                <a16:creationId xmlns:a16="http://schemas.microsoft.com/office/drawing/2014/main" id="{CF1DD4C1-1F41-402D-B96C-BD316EF8A953}"/>
              </a:ext>
            </a:extLst>
          </p:cNvPr>
          <p:cNvSpPr>
            <a:spLocks noGrp="1"/>
          </p:cNvSpPr>
          <p:nvPr>
            <p:ph idx="1"/>
          </p:nvPr>
        </p:nvSpPr>
        <p:spPr/>
        <p:txBody>
          <a:bodyPr/>
          <a:lstStyle/>
          <a:p>
            <a:r>
              <a:rPr lang="en-US" b="0" i="0" dirty="0">
                <a:solidFill>
                  <a:srgbClr val="000000"/>
                </a:solidFill>
                <a:effectLst/>
                <a:latin typeface="Tahoma" panose="020B0604030504040204" pitchFamily="34" charset="0"/>
              </a:rPr>
              <a:t>For at that time in many nations those at the helm of State, plainly imbued with Liberalism, were showing little favor to workers' associations of this type; nay, rather they openly opposed them, and while going out of their way to recognize similar organizations of other classes and show favor to them, they were with criminal injustice denying the natural right to form associations to those who needed it most to defend themselves from ill treatment at the hands of the powerful. There were even some Catholics who looked askance at the efforts of workers to form associations of this type as if they smacked of a socialistic or revolutionary spirit.</a:t>
            </a:r>
            <a:endParaRPr lang="en-US" dirty="0"/>
          </a:p>
        </p:txBody>
      </p:sp>
    </p:spTree>
    <p:extLst>
      <p:ext uri="{BB962C8B-B14F-4D97-AF65-F5344CB8AC3E}">
        <p14:creationId xmlns:p14="http://schemas.microsoft.com/office/powerpoint/2010/main" val="4043121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D9962-D799-4070-863B-5EA568EEA30B}"/>
              </a:ext>
            </a:extLst>
          </p:cNvPr>
          <p:cNvSpPr>
            <a:spLocks noGrp="1"/>
          </p:cNvSpPr>
          <p:nvPr>
            <p:ph type="title"/>
          </p:nvPr>
        </p:nvSpPr>
        <p:spPr/>
        <p:txBody>
          <a:bodyPr/>
          <a:lstStyle/>
          <a:p>
            <a:r>
              <a:rPr lang="en-US" dirty="0"/>
              <a:t>QA’s summary of RN and its effects</a:t>
            </a:r>
          </a:p>
        </p:txBody>
      </p:sp>
      <p:sp>
        <p:nvSpPr>
          <p:cNvPr id="3" name="Content Placeholder 2">
            <a:extLst>
              <a:ext uri="{FF2B5EF4-FFF2-40B4-BE49-F238E27FC236}">
                <a16:creationId xmlns:a16="http://schemas.microsoft.com/office/drawing/2014/main" id="{CF1DD4C1-1F41-402D-B96C-BD316EF8A953}"/>
              </a:ext>
            </a:extLst>
          </p:cNvPr>
          <p:cNvSpPr>
            <a:spLocks noGrp="1"/>
          </p:cNvSpPr>
          <p:nvPr>
            <p:ph idx="1"/>
          </p:nvPr>
        </p:nvSpPr>
        <p:spPr/>
        <p:txBody>
          <a:bodyPr/>
          <a:lstStyle/>
          <a:p>
            <a:r>
              <a:rPr lang="en-US" b="0" i="0" dirty="0">
                <a:solidFill>
                  <a:srgbClr val="000000"/>
                </a:solidFill>
                <a:effectLst/>
                <a:latin typeface="Tahoma" panose="020B0604030504040204" pitchFamily="34" charset="0"/>
              </a:rPr>
              <a:t> encouraged Christian workers to found mutual associations according to their various occupations, taught them how to do so, and resolutely confirmed in the path of duty a goodly number of those whom socialist organizations strongly attracted by claiming to be the sole defenders and champions of the lowly and oppressed.</a:t>
            </a:r>
            <a:endParaRPr lang="en-US" dirty="0"/>
          </a:p>
        </p:txBody>
      </p:sp>
    </p:spTree>
    <p:extLst>
      <p:ext uri="{BB962C8B-B14F-4D97-AF65-F5344CB8AC3E}">
        <p14:creationId xmlns:p14="http://schemas.microsoft.com/office/powerpoint/2010/main" val="180383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D9962-D799-4070-863B-5EA568EEA30B}"/>
              </a:ext>
            </a:extLst>
          </p:cNvPr>
          <p:cNvSpPr>
            <a:spLocks noGrp="1"/>
          </p:cNvSpPr>
          <p:nvPr>
            <p:ph type="title"/>
          </p:nvPr>
        </p:nvSpPr>
        <p:spPr/>
        <p:txBody>
          <a:bodyPr/>
          <a:lstStyle/>
          <a:p>
            <a:r>
              <a:rPr lang="en-US" dirty="0"/>
              <a:t>QA’s summary of RN and its effects</a:t>
            </a:r>
          </a:p>
        </p:txBody>
      </p:sp>
      <p:sp>
        <p:nvSpPr>
          <p:cNvPr id="3" name="Content Placeholder 2">
            <a:extLst>
              <a:ext uri="{FF2B5EF4-FFF2-40B4-BE49-F238E27FC236}">
                <a16:creationId xmlns:a16="http://schemas.microsoft.com/office/drawing/2014/main" id="{CF1DD4C1-1F41-402D-B96C-BD316EF8A953}"/>
              </a:ext>
            </a:extLst>
          </p:cNvPr>
          <p:cNvSpPr>
            <a:spLocks noGrp="1"/>
          </p:cNvSpPr>
          <p:nvPr>
            <p:ph idx="1"/>
          </p:nvPr>
        </p:nvSpPr>
        <p:spPr/>
        <p:txBody>
          <a:bodyPr/>
          <a:lstStyle/>
          <a:p>
            <a:r>
              <a:rPr lang="en-US" b="0" i="0" dirty="0">
                <a:solidFill>
                  <a:srgbClr val="000000"/>
                </a:solidFill>
                <a:effectLst/>
                <a:latin typeface="Tahoma" panose="020B0604030504040204" pitchFamily="34" charset="0"/>
              </a:rPr>
              <a:t>Of these, some devoted themselves to the defense of the rights and legitimate interests of their members in the labor market; others took over the work of providing mutual economic aid; finally still others gave all their attention to the fulfillment of religious and moral duties and other obligations of like nature.</a:t>
            </a:r>
            <a:endParaRPr lang="en-US" dirty="0"/>
          </a:p>
        </p:txBody>
      </p:sp>
    </p:spTree>
    <p:extLst>
      <p:ext uri="{BB962C8B-B14F-4D97-AF65-F5344CB8AC3E}">
        <p14:creationId xmlns:p14="http://schemas.microsoft.com/office/powerpoint/2010/main" val="27313997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BC552-A09C-4C49-8105-4D9A063372D7}"/>
              </a:ext>
            </a:extLst>
          </p:cNvPr>
          <p:cNvSpPr>
            <a:spLocks noGrp="1"/>
          </p:cNvSpPr>
          <p:nvPr>
            <p:ph type="title"/>
          </p:nvPr>
        </p:nvSpPr>
        <p:spPr/>
        <p:txBody>
          <a:bodyPr/>
          <a:lstStyle/>
          <a:p>
            <a:r>
              <a:rPr lang="en-US" dirty="0"/>
              <a:t>QA 1: What is Economics/ how should we relate it to moral philosophy/theology?</a:t>
            </a:r>
          </a:p>
        </p:txBody>
      </p:sp>
      <p:sp>
        <p:nvSpPr>
          <p:cNvPr id="3" name="Content Placeholder 2">
            <a:extLst>
              <a:ext uri="{FF2B5EF4-FFF2-40B4-BE49-F238E27FC236}">
                <a16:creationId xmlns:a16="http://schemas.microsoft.com/office/drawing/2014/main" id="{0D99F5B8-A4D4-4208-BD08-467BB02B1078}"/>
              </a:ext>
            </a:extLst>
          </p:cNvPr>
          <p:cNvSpPr>
            <a:spLocks noGrp="1"/>
          </p:cNvSpPr>
          <p:nvPr>
            <p:ph idx="1"/>
          </p:nvPr>
        </p:nvSpPr>
        <p:spPr/>
        <p:txBody>
          <a:bodyPr>
            <a:normAutofit/>
          </a:bodyPr>
          <a:lstStyle/>
          <a:p>
            <a:r>
              <a:rPr lang="en-US" dirty="0"/>
              <a:t>Pius makes an argument consonant with that of our course about what economics is, what it is not, and how economics relates to Church teaching on moral philosophy and theology.</a:t>
            </a:r>
          </a:p>
        </p:txBody>
      </p:sp>
    </p:spTree>
    <p:extLst>
      <p:ext uri="{BB962C8B-B14F-4D97-AF65-F5344CB8AC3E}">
        <p14:creationId xmlns:p14="http://schemas.microsoft.com/office/powerpoint/2010/main" val="31721521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TotalTime>
  <Words>2796</Words>
  <Application>Microsoft Office PowerPoint</Application>
  <PresentationFormat>Widescreen</PresentationFormat>
  <Paragraphs>107</Paragraphs>
  <Slides>35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Arial</vt:lpstr>
      <vt:lpstr>Calibri</vt:lpstr>
      <vt:lpstr>Calibri Light</vt:lpstr>
      <vt:lpstr>Tahoma</vt:lpstr>
      <vt:lpstr>Office Theme</vt:lpstr>
      <vt:lpstr>Economy, Divine and Human</vt:lpstr>
      <vt:lpstr>Outline</vt:lpstr>
      <vt:lpstr>QA’s summary of RN and its effects</vt:lpstr>
      <vt:lpstr>QA’s summary of RN and its effects</vt:lpstr>
      <vt:lpstr>QA’s summary of RN and its effects</vt:lpstr>
      <vt:lpstr>QA’s summary of RN and its effects</vt:lpstr>
      <vt:lpstr>QA’s summary of RN and its effects</vt:lpstr>
      <vt:lpstr>QA’s summary of RN and its effects</vt:lpstr>
      <vt:lpstr>QA 1: What is Economics/ how should we relate it to moral philosophy/theology?</vt:lpstr>
      <vt:lpstr>QA 1: What is Economics/ how should we relate it to moral philosophy/theology?</vt:lpstr>
      <vt:lpstr>QA 1: What is Economics/ how should we relate it to moral philosophy/theology?</vt:lpstr>
      <vt:lpstr>QA 1: What is Economics/ how should we relate it to moral philosophy/theology?</vt:lpstr>
      <vt:lpstr>QA 1: What is Economics/ how should we relate it to moral philosophy/theology?</vt:lpstr>
      <vt:lpstr>QA 1: What is Economics/ how should we relate it to moral philosophy/theology?</vt:lpstr>
      <vt:lpstr>QA 2: two shipwrecks</vt:lpstr>
      <vt:lpstr>QA 2: two shipwrecks</vt:lpstr>
      <vt:lpstr>QA 2: two shipwrecks</vt:lpstr>
      <vt:lpstr>QA 2: two shipwrecks</vt:lpstr>
      <vt:lpstr>QA 2: two shipwrecks</vt:lpstr>
      <vt:lpstr>QA 2: two shipwrecks</vt:lpstr>
      <vt:lpstr>QA 2: two shipwrecks</vt:lpstr>
      <vt:lpstr>QA 2: two shipwrecks</vt:lpstr>
      <vt:lpstr>QA 3: just wages</vt:lpstr>
      <vt:lpstr>QA 3: just wages</vt:lpstr>
      <vt:lpstr>QA 3: just wages</vt:lpstr>
      <vt:lpstr>QA 3: just wages</vt:lpstr>
      <vt:lpstr>QA 3: just wages: worker considerations</vt:lpstr>
      <vt:lpstr>QA 3: just wages: business considerations</vt:lpstr>
      <vt:lpstr>QA 3: just wages: externalities &amp; third parties!</vt:lpstr>
      <vt:lpstr>QA 3: just wages: common good!</vt:lpstr>
      <vt:lpstr>QA 4: Social order</vt:lpstr>
      <vt:lpstr>QA 4: Social order</vt:lpstr>
      <vt:lpstr>QA 4: Social order</vt:lpstr>
      <vt:lpstr>QA 4: Social order</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Economy, Divine and Human</dc:title>
  <dc:creator>Kirk Doran</dc:creator>
  <cp:lastModifiedBy>Kirk Doran</cp:lastModifiedBy>
  <cp:revision>103</cp:revision>
  <dcterms:created xsi:type="dcterms:W3CDTF">2023-11-15T13:47:38Z</dcterms:created>
  <dcterms:modified xsi:type="dcterms:W3CDTF">2023-11-15T15:36:42Z</dcterms:modified>
</cp:coreProperties>
</file>