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1" r:id="rId4"/>
    <p:sldId id="262" r:id="rId5"/>
    <p:sldId id="257" r:id="rId6"/>
    <p:sldId id="258" r:id="rId7"/>
    <p:sldId id="276" r:id="rId8"/>
    <p:sldId id="277" r:id="rId9"/>
    <p:sldId id="278" r:id="rId10"/>
    <p:sldId id="268" r:id="rId11"/>
    <p:sldId id="269" r:id="rId12"/>
    <p:sldId id="270" r:id="rId13"/>
    <p:sldId id="271" r:id="rId14"/>
    <p:sldId id="272" r:id="rId15"/>
    <p:sldId id="273" r:id="rId16"/>
    <p:sldId id="274" r:id="rId17"/>
    <p:sldId id="263" r:id="rId18"/>
    <p:sldId id="264" r:id="rId19"/>
    <p:sldId id="265" r:id="rId20"/>
    <p:sldId id="266" r:id="rId21"/>
    <p:sldId id="267" r:id="rId22"/>
    <p:sldId id="275" r:id="rId23"/>
    <p:sldId id="279" r:id="rId24"/>
    <p:sldId id="280" r:id="rId25"/>
    <p:sldId id="281" r:id="rId26"/>
    <p:sldId id="282" r:id="rId27"/>
    <p:sldId id="283"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4DF83-20C2-4EE7-AEFC-216CCD66A0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F49F2C1-939B-45ED-8ACB-C396A9D4A2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8C7C1D7-4446-48E7-9B45-E8D344C25CCC}"/>
              </a:ext>
            </a:extLst>
          </p:cNvPr>
          <p:cNvSpPr>
            <a:spLocks noGrp="1"/>
          </p:cNvSpPr>
          <p:nvPr>
            <p:ph type="dt" sz="half" idx="10"/>
          </p:nvPr>
        </p:nvSpPr>
        <p:spPr/>
        <p:txBody>
          <a:bodyPr/>
          <a:lstStyle/>
          <a:p>
            <a:fld id="{576976C5-B3F5-4FE1-A539-CAC0C3E2870A}" type="datetimeFigureOut">
              <a:rPr lang="en-US" smtClean="0"/>
              <a:t>11/13/2023</a:t>
            </a:fld>
            <a:endParaRPr lang="en-US"/>
          </a:p>
        </p:txBody>
      </p:sp>
      <p:sp>
        <p:nvSpPr>
          <p:cNvPr id="5" name="Footer Placeholder 4">
            <a:extLst>
              <a:ext uri="{FF2B5EF4-FFF2-40B4-BE49-F238E27FC236}">
                <a16:creationId xmlns:a16="http://schemas.microsoft.com/office/drawing/2014/main" id="{A31DC5A5-D70C-4B1E-8D26-DD26BDF429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CC910F-2601-45B2-AA87-E766A79B3093}"/>
              </a:ext>
            </a:extLst>
          </p:cNvPr>
          <p:cNvSpPr>
            <a:spLocks noGrp="1"/>
          </p:cNvSpPr>
          <p:nvPr>
            <p:ph type="sldNum" sz="quarter" idx="12"/>
          </p:nvPr>
        </p:nvSpPr>
        <p:spPr/>
        <p:txBody>
          <a:bodyPr/>
          <a:lstStyle/>
          <a:p>
            <a:fld id="{3FE90DFB-4E9E-4AFE-9C12-22B9A2B2E60C}" type="slidenum">
              <a:rPr lang="en-US" smtClean="0"/>
              <a:t>‹#›</a:t>
            </a:fld>
            <a:endParaRPr lang="en-US"/>
          </a:p>
        </p:txBody>
      </p:sp>
    </p:spTree>
    <p:extLst>
      <p:ext uri="{BB962C8B-B14F-4D97-AF65-F5344CB8AC3E}">
        <p14:creationId xmlns:p14="http://schemas.microsoft.com/office/powerpoint/2010/main" val="2921624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501BB-FBFC-46B6-8074-EEEA6A71834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EE7A647-DB57-4717-BA5E-D0DFBA2065B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F40333-820E-4CE5-A289-759D3676A7A2}"/>
              </a:ext>
            </a:extLst>
          </p:cNvPr>
          <p:cNvSpPr>
            <a:spLocks noGrp="1"/>
          </p:cNvSpPr>
          <p:nvPr>
            <p:ph type="dt" sz="half" idx="10"/>
          </p:nvPr>
        </p:nvSpPr>
        <p:spPr/>
        <p:txBody>
          <a:bodyPr/>
          <a:lstStyle/>
          <a:p>
            <a:fld id="{576976C5-B3F5-4FE1-A539-CAC0C3E2870A}" type="datetimeFigureOut">
              <a:rPr lang="en-US" smtClean="0"/>
              <a:t>11/13/2023</a:t>
            </a:fld>
            <a:endParaRPr lang="en-US"/>
          </a:p>
        </p:txBody>
      </p:sp>
      <p:sp>
        <p:nvSpPr>
          <p:cNvPr id="5" name="Footer Placeholder 4">
            <a:extLst>
              <a:ext uri="{FF2B5EF4-FFF2-40B4-BE49-F238E27FC236}">
                <a16:creationId xmlns:a16="http://schemas.microsoft.com/office/drawing/2014/main" id="{AACD4240-C756-4A6C-B31B-17698797CB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34D075-3B68-4B81-A82E-3D50F719DF7B}"/>
              </a:ext>
            </a:extLst>
          </p:cNvPr>
          <p:cNvSpPr>
            <a:spLocks noGrp="1"/>
          </p:cNvSpPr>
          <p:nvPr>
            <p:ph type="sldNum" sz="quarter" idx="12"/>
          </p:nvPr>
        </p:nvSpPr>
        <p:spPr/>
        <p:txBody>
          <a:bodyPr/>
          <a:lstStyle/>
          <a:p>
            <a:fld id="{3FE90DFB-4E9E-4AFE-9C12-22B9A2B2E60C}" type="slidenum">
              <a:rPr lang="en-US" smtClean="0"/>
              <a:t>‹#›</a:t>
            </a:fld>
            <a:endParaRPr lang="en-US"/>
          </a:p>
        </p:txBody>
      </p:sp>
    </p:spTree>
    <p:extLst>
      <p:ext uri="{BB962C8B-B14F-4D97-AF65-F5344CB8AC3E}">
        <p14:creationId xmlns:p14="http://schemas.microsoft.com/office/powerpoint/2010/main" val="1524441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9D1C61-D9FA-4D59-81DA-8426B69A3C1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6639414-0C20-40E3-B6AC-5D2E36A9D31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144CA3-DBE4-4070-A9CA-CC55D3A8B848}"/>
              </a:ext>
            </a:extLst>
          </p:cNvPr>
          <p:cNvSpPr>
            <a:spLocks noGrp="1"/>
          </p:cNvSpPr>
          <p:nvPr>
            <p:ph type="dt" sz="half" idx="10"/>
          </p:nvPr>
        </p:nvSpPr>
        <p:spPr/>
        <p:txBody>
          <a:bodyPr/>
          <a:lstStyle/>
          <a:p>
            <a:fld id="{576976C5-B3F5-4FE1-A539-CAC0C3E2870A}" type="datetimeFigureOut">
              <a:rPr lang="en-US" smtClean="0"/>
              <a:t>11/13/2023</a:t>
            </a:fld>
            <a:endParaRPr lang="en-US"/>
          </a:p>
        </p:txBody>
      </p:sp>
      <p:sp>
        <p:nvSpPr>
          <p:cNvPr id="5" name="Footer Placeholder 4">
            <a:extLst>
              <a:ext uri="{FF2B5EF4-FFF2-40B4-BE49-F238E27FC236}">
                <a16:creationId xmlns:a16="http://schemas.microsoft.com/office/drawing/2014/main" id="{BAC73E00-1787-4B58-8826-6615E920E1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00C136-069A-4195-B02A-304D0979B88B}"/>
              </a:ext>
            </a:extLst>
          </p:cNvPr>
          <p:cNvSpPr>
            <a:spLocks noGrp="1"/>
          </p:cNvSpPr>
          <p:nvPr>
            <p:ph type="sldNum" sz="quarter" idx="12"/>
          </p:nvPr>
        </p:nvSpPr>
        <p:spPr/>
        <p:txBody>
          <a:bodyPr/>
          <a:lstStyle/>
          <a:p>
            <a:fld id="{3FE90DFB-4E9E-4AFE-9C12-22B9A2B2E60C}" type="slidenum">
              <a:rPr lang="en-US" smtClean="0"/>
              <a:t>‹#›</a:t>
            </a:fld>
            <a:endParaRPr lang="en-US"/>
          </a:p>
        </p:txBody>
      </p:sp>
    </p:spTree>
    <p:extLst>
      <p:ext uri="{BB962C8B-B14F-4D97-AF65-F5344CB8AC3E}">
        <p14:creationId xmlns:p14="http://schemas.microsoft.com/office/powerpoint/2010/main" val="4060074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C3F78-27B1-40CC-9840-85511CDCFE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E1833A-9CBF-4F17-A45F-E0426B159F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929D7B-BA76-48B5-8A28-9FF4C97D6FCC}"/>
              </a:ext>
            </a:extLst>
          </p:cNvPr>
          <p:cNvSpPr>
            <a:spLocks noGrp="1"/>
          </p:cNvSpPr>
          <p:nvPr>
            <p:ph type="dt" sz="half" idx="10"/>
          </p:nvPr>
        </p:nvSpPr>
        <p:spPr/>
        <p:txBody>
          <a:bodyPr/>
          <a:lstStyle/>
          <a:p>
            <a:fld id="{576976C5-B3F5-4FE1-A539-CAC0C3E2870A}" type="datetimeFigureOut">
              <a:rPr lang="en-US" smtClean="0"/>
              <a:t>11/13/2023</a:t>
            </a:fld>
            <a:endParaRPr lang="en-US"/>
          </a:p>
        </p:txBody>
      </p:sp>
      <p:sp>
        <p:nvSpPr>
          <p:cNvPr id="5" name="Footer Placeholder 4">
            <a:extLst>
              <a:ext uri="{FF2B5EF4-FFF2-40B4-BE49-F238E27FC236}">
                <a16:creationId xmlns:a16="http://schemas.microsoft.com/office/drawing/2014/main" id="{12F5DC55-E7FD-4652-9047-F85A26BA26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AC21A4-CC11-484B-A9BD-28DE84D7F756}"/>
              </a:ext>
            </a:extLst>
          </p:cNvPr>
          <p:cNvSpPr>
            <a:spLocks noGrp="1"/>
          </p:cNvSpPr>
          <p:nvPr>
            <p:ph type="sldNum" sz="quarter" idx="12"/>
          </p:nvPr>
        </p:nvSpPr>
        <p:spPr/>
        <p:txBody>
          <a:bodyPr/>
          <a:lstStyle/>
          <a:p>
            <a:fld id="{3FE90DFB-4E9E-4AFE-9C12-22B9A2B2E60C}" type="slidenum">
              <a:rPr lang="en-US" smtClean="0"/>
              <a:t>‹#›</a:t>
            </a:fld>
            <a:endParaRPr lang="en-US"/>
          </a:p>
        </p:txBody>
      </p:sp>
    </p:spTree>
    <p:extLst>
      <p:ext uri="{BB962C8B-B14F-4D97-AF65-F5344CB8AC3E}">
        <p14:creationId xmlns:p14="http://schemas.microsoft.com/office/powerpoint/2010/main" val="5252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55830-84CB-4F4F-8FEB-B88990F19B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4FF5F88-7FFC-4CB9-AFD0-27AD2F956E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B6653D7-3B96-470D-BEC5-AC1BC4CD80A2}"/>
              </a:ext>
            </a:extLst>
          </p:cNvPr>
          <p:cNvSpPr>
            <a:spLocks noGrp="1"/>
          </p:cNvSpPr>
          <p:nvPr>
            <p:ph type="dt" sz="half" idx="10"/>
          </p:nvPr>
        </p:nvSpPr>
        <p:spPr/>
        <p:txBody>
          <a:bodyPr/>
          <a:lstStyle/>
          <a:p>
            <a:fld id="{576976C5-B3F5-4FE1-A539-CAC0C3E2870A}" type="datetimeFigureOut">
              <a:rPr lang="en-US" smtClean="0"/>
              <a:t>11/13/2023</a:t>
            </a:fld>
            <a:endParaRPr lang="en-US"/>
          </a:p>
        </p:txBody>
      </p:sp>
      <p:sp>
        <p:nvSpPr>
          <p:cNvPr id="5" name="Footer Placeholder 4">
            <a:extLst>
              <a:ext uri="{FF2B5EF4-FFF2-40B4-BE49-F238E27FC236}">
                <a16:creationId xmlns:a16="http://schemas.microsoft.com/office/drawing/2014/main" id="{691A52B6-D74A-4E29-B5B5-9AA51E0A42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AE7598-1082-4203-83B4-4227E5F71CE7}"/>
              </a:ext>
            </a:extLst>
          </p:cNvPr>
          <p:cNvSpPr>
            <a:spLocks noGrp="1"/>
          </p:cNvSpPr>
          <p:nvPr>
            <p:ph type="sldNum" sz="quarter" idx="12"/>
          </p:nvPr>
        </p:nvSpPr>
        <p:spPr/>
        <p:txBody>
          <a:bodyPr/>
          <a:lstStyle/>
          <a:p>
            <a:fld id="{3FE90DFB-4E9E-4AFE-9C12-22B9A2B2E60C}" type="slidenum">
              <a:rPr lang="en-US" smtClean="0"/>
              <a:t>‹#›</a:t>
            </a:fld>
            <a:endParaRPr lang="en-US"/>
          </a:p>
        </p:txBody>
      </p:sp>
    </p:spTree>
    <p:extLst>
      <p:ext uri="{BB962C8B-B14F-4D97-AF65-F5344CB8AC3E}">
        <p14:creationId xmlns:p14="http://schemas.microsoft.com/office/powerpoint/2010/main" val="7602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EF3FE-E15A-4B57-A20E-1E03CB0973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E934E1-B4EC-4E93-91F4-2DB4222822A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87D3B51-38E3-45CF-90A3-CCF6F0D9AF5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61C5DF-BA67-45CD-AF32-B059534E70B4}"/>
              </a:ext>
            </a:extLst>
          </p:cNvPr>
          <p:cNvSpPr>
            <a:spLocks noGrp="1"/>
          </p:cNvSpPr>
          <p:nvPr>
            <p:ph type="dt" sz="half" idx="10"/>
          </p:nvPr>
        </p:nvSpPr>
        <p:spPr/>
        <p:txBody>
          <a:bodyPr/>
          <a:lstStyle/>
          <a:p>
            <a:fld id="{576976C5-B3F5-4FE1-A539-CAC0C3E2870A}" type="datetimeFigureOut">
              <a:rPr lang="en-US" smtClean="0"/>
              <a:t>11/13/2023</a:t>
            </a:fld>
            <a:endParaRPr lang="en-US"/>
          </a:p>
        </p:txBody>
      </p:sp>
      <p:sp>
        <p:nvSpPr>
          <p:cNvPr id="6" name="Footer Placeholder 5">
            <a:extLst>
              <a:ext uri="{FF2B5EF4-FFF2-40B4-BE49-F238E27FC236}">
                <a16:creationId xmlns:a16="http://schemas.microsoft.com/office/drawing/2014/main" id="{EF407FBC-82D0-46B7-AB1F-C1E3D1CCC9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3CE340-404C-436D-9442-FE77F13B0482}"/>
              </a:ext>
            </a:extLst>
          </p:cNvPr>
          <p:cNvSpPr>
            <a:spLocks noGrp="1"/>
          </p:cNvSpPr>
          <p:nvPr>
            <p:ph type="sldNum" sz="quarter" idx="12"/>
          </p:nvPr>
        </p:nvSpPr>
        <p:spPr/>
        <p:txBody>
          <a:bodyPr/>
          <a:lstStyle/>
          <a:p>
            <a:fld id="{3FE90DFB-4E9E-4AFE-9C12-22B9A2B2E60C}" type="slidenum">
              <a:rPr lang="en-US" smtClean="0"/>
              <a:t>‹#›</a:t>
            </a:fld>
            <a:endParaRPr lang="en-US"/>
          </a:p>
        </p:txBody>
      </p:sp>
    </p:spTree>
    <p:extLst>
      <p:ext uri="{BB962C8B-B14F-4D97-AF65-F5344CB8AC3E}">
        <p14:creationId xmlns:p14="http://schemas.microsoft.com/office/powerpoint/2010/main" val="658928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C33DB-813A-449A-B5E7-D079D01F393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6C15DE5-95C1-4D3F-8B06-3CD2935CD8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E52090F-C703-4A56-A36E-AAAC06330D3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F2C47D-9763-4AB7-8DD7-D39A0C7438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FCC5097-77F3-46DB-9B4C-77DDBFD7B42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A5DB731-1764-4629-ABEE-304B0C13BF7B}"/>
              </a:ext>
            </a:extLst>
          </p:cNvPr>
          <p:cNvSpPr>
            <a:spLocks noGrp="1"/>
          </p:cNvSpPr>
          <p:nvPr>
            <p:ph type="dt" sz="half" idx="10"/>
          </p:nvPr>
        </p:nvSpPr>
        <p:spPr/>
        <p:txBody>
          <a:bodyPr/>
          <a:lstStyle/>
          <a:p>
            <a:fld id="{576976C5-B3F5-4FE1-A539-CAC0C3E2870A}" type="datetimeFigureOut">
              <a:rPr lang="en-US" smtClean="0"/>
              <a:t>11/13/2023</a:t>
            </a:fld>
            <a:endParaRPr lang="en-US"/>
          </a:p>
        </p:txBody>
      </p:sp>
      <p:sp>
        <p:nvSpPr>
          <p:cNvPr id="8" name="Footer Placeholder 7">
            <a:extLst>
              <a:ext uri="{FF2B5EF4-FFF2-40B4-BE49-F238E27FC236}">
                <a16:creationId xmlns:a16="http://schemas.microsoft.com/office/drawing/2014/main" id="{A71BC29C-ABA6-4BF3-BB91-978610CB96E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9870326-D293-45C3-8402-E801B65335E9}"/>
              </a:ext>
            </a:extLst>
          </p:cNvPr>
          <p:cNvSpPr>
            <a:spLocks noGrp="1"/>
          </p:cNvSpPr>
          <p:nvPr>
            <p:ph type="sldNum" sz="quarter" idx="12"/>
          </p:nvPr>
        </p:nvSpPr>
        <p:spPr/>
        <p:txBody>
          <a:bodyPr/>
          <a:lstStyle/>
          <a:p>
            <a:fld id="{3FE90DFB-4E9E-4AFE-9C12-22B9A2B2E60C}" type="slidenum">
              <a:rPr lang="en-US" smtClean="0"/>
              <a:t>‹#›</a:t>
            </a:fld>
            <a:endParaRPr lang="en-US"/>
          </a:p>
        </p:txBody>
      </p:sp>
    </p:spTree>
    <p:extLst>
      <p:ext uri="{BB962C8B-B14F-4D97-AF65-F5344CB8AC3E}">
        <p14:creationId xmlns:p14="http://schemas.microsoft.com/office/powerpoint/2010/main" val="1280030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C8896-C95F-43E6-8B80-463A68E5194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94947F6-5679-4465-B629-85339F59CB5F}"/>
              </a:ext>
            </a:extLst>
          </p:cNvPr>
          <p:cNvSpPr>
            <a:spLocks noGrp="1"/>
          </p:cNvSpPr>
          <p:nvPr>
            <p:ph type="dt" sz="half" idx="10"/>
          </p:nvPr>
        </p:nvSpPr>
        <p:spPr/>
        <p:txBody>
          <a:bodyPr/>
          <a:lstStyle/>
          <a:p>
            <a:fld id="{576976C5-B3F5-4FE1-A539-CAC0C3E2870A}" type="datetimeFigureOut">
              <a:rPr lang="en-US" smtClean="0"/>
              <a:t>11/13/2023</a:t>
            </a:fld>
            <a:endParaRPr lang="en-US"/>
          </a:p>
        </p:txBody>
      </p:sp>
      <p:sp>
        <p:nvSpPr>
          <p:cNvPr id="4" name="Footer Placeholder 3">
            <a:extLst>
              <a:ext uri="{FF2B5EF4-FFF2-40B4-BE49-F238E27FC236}">
                <a16:creationId xmlns:a16="http://schemas.microsoft.com/office/drawing/2014/main" id="{F8075C77-4DCA-4A58-B5EE-14AF7A6DE55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32530A8-7441-4DB9-A858-67564409FB19}"/>
              </a:ext>
            </a:extLst>
          </p:cNvPr>
          <p:cNvSpPr>
            <a:spLocks noGrp="1"/>
          </p:cNvSpPr>
          <p:nvPr>
            <p:ph type="sldNum" sz="quarter" idx="12"/>
          </p:nvPr>
        </p:nvSpPr>
        <p:spPr/>
        <p:txBody>
          <a:bodyPr/>
          <a:lstStyle/>
          <a:p>
            <a:fld id="{3FE90DFB-4E9E-4AFE-9C12-22B9A2B2E60C}" type="slidenum">
              <a:rPr lang="en-US" smtClean="0"/>
              <a:t>‹#›</a:t>
            </a:fld>
            <a:endParaRPr lang="en-US"/>
          </a:p>
        </p:txBody>
      </p:sp>
    </p:spTree>
    <p:extLst>
      <p:ext uri="{BB962C8B-B14F-4D97-AF65-F5344CB8AC3E}">
        <p14:creationId xmlns:p14="http://schemas.microsoft.com/office/powerpoint/2010/main" val="866815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30E934-15B5-47EA-8C77-4A15EE16DAAF}"/>
              </a:ext>
            </a:extLst>
          </p:cNvPr>
          <p:cNvSpPr>
            <a:spLocks noGrp="1"/>
          </p:cNvSpPr>
          <p:nvPr>
            <p:ph type="dt" sz="half" idx="10"/>
          </p:nvPr>
        </p:nvSpPr>
        <p:spPr/>
        <p:txBody>
          <a:bodyPr/>
          <a:lstStyle/>
          <a:p>
            <a:fld id="{576976C5-B3F5-4FE1-A539-CAC0C3E2870A}" type="datetimeFigureOut">
              <a:rPr lang="en-US" smtClean="0"/>
              <a:t>11/13/2023</a:t>
            </a:fld>
            <a:endParaRPr lang="en-US"/>
          </a:p>
        </p:txBody>
      </p:sp>
      <p:sp>
        <p:nvSpPr>
          <p:cNvPr id="3" name="Footer Placeholder 2">
            <a:extLst>
              <a:ext uri="{FF2B5EF4-FFF2-40B4-BE49-F238E27FC236}">
                <a16:creationId xmlns:a16="http://schemas.microsoft.com/office/drawing/2014/main" id="{05607F53-4E45-4AF5-895A-033452D83AB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69BD7CF-5974-4CF4-AB78-667A1851596B}"/>
              </a:ext>
            </a:extLst>
          </p:cNvPr>
          <p:cNvSpPr>
            <a:spLocks noGrp="1"/>
          </p:cNvSpPr>
          <p:nvPr>
            <p:ph type="sldNum" sz="quarter" idx="12"/>
          </p:nvPr>
        </p:nvSpPr>
        <p:spPr/>
        <p:txBody>
          <a:bodyPr/>
          <a:lstStyle/>
          <a:p>
            <a:fld id="{3FE90DFB-4E9E-4AFE-9C12-22B9A2B2E60C}" type="slidenum">
              <a:rPr lang="en-US" smtClean="0"/>
              <a:t>‹#›</a:t>
            </a:fld>
            <a:endParaRPr lang="en-US"/>
          </a:p>
        </p:txBody>
      </p:sp>
    </p:spTree>
    <p:extLst>
      <p:ext uri="{BB962C8B-B14F-4D97-AF65-F5344CB8AC3E}">
        <p14:creationId xmlns:p14="http://schemas.microsoft.com/office/powerpoint/2010/main" val="2355938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37231-467D-4BC9-BAE6-F0D6901E96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A5F3CE6-0719-4CBB-99AE-5FF354A575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4F70FD1-02DF-4B39-B725-D97A51890E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5AD17D-2301-41C7-9BDC-F5A9E1EAD888}"/>
              </a:ext>
            </a:extLst>
          </p:cNvPr>
          <p:cNvSpPr>
            <a:spLocks noGrp="1"/>
          </p:cNvSpPr>
          <p:nvPr>
            <p:ph type="dt" sz="half" idx="10"/>
          </p:nvPr>
        </p:nvSpPr>
        <p:spPr/>
        <p:txBody>
          <a:bodyPr/>
          <a:lstStyle/>
          <a:p>
            <a:fld id="{576976C5-B3F5-4FE1-A539-CAC0C3E2870A}" type="datetimeFigureOut">
              <a:rPr lang="en-US" smtClean="0"/>
              <a:t>11/13/2023</a:t>
            </a:fld>
            <a:endParaRPr lang="en-US"/>
          </a:p>
        </p:txBody>
      </p:sp>
      <p:sp>
        <p:nvSpPr>
          <p:cNvPr id="6" name="Footer Placeholder 5">
            <a:extLst>
              <a:ext uri="{FF2B5EF4-FFF2-40B4-BE49-F238E27FC236}">
                <a16:creationId xmlns:a16="http://schemas.microsoft.com/office/drawing/2014/main" id="{7B16B746-50AA-46C8-A355-2B9265B317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88A0A8-2F6D-4846-BF97-98DD5C527176}"/>
              </a:ext>
            </a:extLst>
          </p:cNvPr>
          <p:cNvSpPr>
            <a:spLocks noGrp="1"/>
          </p:cNvSpPr>
          <p:nvPr>
            <p:ph type="sldNum" sz="quarter" idx="12"/>
          </p:nvPr>
        </p:nvSpPr>
        <p:spPr/>
        <p:txBody>
          <a:bodyPr/>
          <a:lstStyle/>
          <a:p>
            <a:fld id="{3FE90DFB-4E9E-4AFE-9C12-22B9A2B2E60C}" type="slidenum">
              <a:rPr lang="en-US" smtClean="0"/>
              <a:t>‹#›</a:t>
            </a:fld>
            <a:endParaRPr lang="en-US"/>
          </a:p>
        </p:txBody>
      </p:sp>
    </p:spTree>
    <p:extLst>
      <p:ext uri="{BB962C8B-B14F-4D97-AF65-F5344CB8AC3E}">
        <p14:creationId xmlns:p14="http://schemas.microsoft.com/office/powerpoint/2010/main" val="3433143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A3316-ED8F-4004-9AF0-6D4A64A6D2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835F06-1F30-4467-8370-D906BAA268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C542BD-BE2E-4667-A5DB-1EFC696E13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738DAD-F3DA-4DB9-BEEC-35AAA1D0F17E}"/>
              </a:ext>
            </a:extLst>
          </p:cNvPr>
          <p:cNvSpPr>
            <a:spLocks noGrp="1"/>
          </p:cNvSpPr>
          <p:nvPr>
            <p:ph type="dt" sz="half" idx="10"/>
          </p:nvPr>
        </p:nvSpPr>
        <p:spPr/>
        <p:txBody>
          <a:bodyPr/>
          <a:lstStyle/>
          <a:p>
            <a:fld id="{576976C5-B3F5-4FE1-A539-CAC0C3E2870A}" type="datetimeFigureOut">
              <a:rPr lang="en-US" smtClean="0"/>
              <a:t>11/13/2023</a:t>
            </a:fld>
            <a:endParaRPr lang="en-US"/>
          </a:p>
        </p:txBody>
      </p:sp>
      <p:sp>
        <p:nvSpPr>
          <p:cNvPr id="6" name="Footer Placeholder 5">
            <a:extLst>
              <a:ext uri="{FF2B5EF4-FFF2-40B4-BE49-F238E27FC236}">
                <a16:creationId xmlns:a16="http://schemas.microsoft.com/office/drawing/2014/main" id="{8A205685-73B8-4F55-A303-D7034470B6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291E5E-56EB-4824-AE4B-49948E87B5A8}"/>
              </a:ext>
            </a:extLst>
          </p:cNvPr>
          <p:cNvSpPr>
            <a:spLocks noGrp="1"/>
          </p:cNvSpPr>
          <p:nvPr>
            <p:ph type="sldNum" sz="quarter" idx="12"/>
          </p:nvPr>
        </p:nvSpPr>
        <p:spPr/>
        <p:txBody>
          <a:bodyPr/>
          <a:lstStyle/>
          <a:p>
            <a:fld id="{3FE90DFB-4E9E-4AFE-9C12-22B9A2B2E60C}" type="slidenum">
              <a:rPr lang="en-US" smtClean="0"/>
              <a:t>‹#›</a:t>
            </a:fld>
            <a:endParaRPr lang="en-US"/>
          </a:p>
        </p:txBody>
      </p:sp>
    </p:spTree>
    <p:extLst>
      <p:ext uri="{BB962C8B-B14F-4D97-AF65-F5344CB8AC3E}">
        <p14:creationId xmlns:p14="http://schemas.microsoft.com/office/powerpoint/2010/main" val="413867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1655C1-DE66-4B20-9AEF-AAACCF4D5A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09F2F13-81FC-4CC5-B66D-E5465BA302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7DF3B4-7E95-403B-91CC-00D7FF54C1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976C5-B3F5-4FE1-A539-CAC0C3E2870A}" type="datetimeFigureOut">
              <a:rPr lang="en-US" smtClean="0"/>
              <a:t>11/13/2023</a:t>
            </a:fld>
            <a:endParaRPr lang="en-US"/>
          </a:p>
        </p:txBody>
      </p:sp>
      <p:sp>
        <p:nvSpPr>
          <p:cNvPr id="5" name="Footer Placeholder 4">
            <a:extLst>
              <a:ext uri="{FF2B5EF4-FFF2-40B4-BE49-F238E27FC236}">
                <a16:creationId xmlns:a16="http://schemas.microsoft.com/office/drawing/2014/main" id="{48DE439C-3466-4253-BDDE-1C5AB865FF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FB4DEAC-91B1-448C-BE29-912176AB9A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E90DFB-4E9E-4AFE-9C12-22B9A2B2E60C}" type="slidenum">
              <a:rPr lang="en-US" smtClean="0"/>
              <a:t>‹#›</a:t>
            </a:fld>
            <a:endParaRPr lang="en-US"/>
          </a:p>
        </p:txBody>
      </p:sp>
    </p:spTree>
    <p:extLst>
      <p:ext uri="{BB962C8B-B14F-4D97-AF65-F5344CB8AC3E}">
        <p14:creationId xmlns:p14="http://schemas.microsoft.com/office/powerpoint/2010/main" val="1404794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AA02A-B1E7-485A-B12B-6B0F10A4C995}"/>
              </a:ext>
            </a:extLst>
          </p:cNvPr>
          <p:cNvSpPr>
            <a:spLocks noGrp="1"/>
          </p:cNvSpPr>
          <p:nvPr>
            <p:ph type="ctrTitle"/>
          </p:nvPr>
        </p:nvSpPr>
        <p:spPr/>
        <p:txBody>
          <a:bodyPr/>
          <a:lstStyle/>
          <a:p>
            <a:r>
              <a:rPr lang="en-US" dirty="0"/>
              <a:t>Economy, Divine and Human</a:t>
            </a:r>
          </a:p>
        </p:txBody>
      </p:sp>
      <p:sp>
        <p:nvSpPr>
          <p:cNvPr id="3" name="Subtitle 2">
            <a:extLst>
              <a:ext uri="{FF2B5EF4-FFF2-40B4-BE49-F238E27FC236}">
                <a16:creationId xmlns:a16="http://schemas.microsoft.com/office/drawing/2014/main" id="{1253A9EB-81F1-454F-A206-2308D790755B}"/>
              </a:ext>
            </a:extLst>
          </p:cNvPr>
          <p:cNvSpPr>
            <a:spLocks noGrp="1"/>
          </p:cNvSpPr>
          <p:nvPr>
            <p:ph type="subTitle" idx="1"/>
          </p:nvPr>
        </p:nvSpPr>
        <p:spPr/>
        <p:txBody>
          <a:bodyPr/>
          <a:lstStyle/>
          <a:p>
            <a:r>
              <a:rPr lang="en-US" dirty="0"/>
              <a:t>11-13-2023</a:t>
            </a:r>
          </a:p>
          <a:p>
            <a:r>
              <a:rPr lang="en-US" dirty="0"/>
              <a:t>From Rerum Novarum to </a:t>
            </a:r>
            <a:r>
              <a:rPr lang="en-US" dirty="0" err="1"/>
              <a:t>Quadragesimo</a:t>
            </a:r>
            <a:r>
              <a:rPr lang="en-US" dirty="0"/>
              <a:t> Anno</a:t>
            </a:r>
          </a:p>
        </p:txBody>
      </p:sp>
    </p:spTree>
    <p:extLst>
      <p:ext uri="{BB962C8B-B14F-4D97-AF65-F5344CB8AC3E}">
        <p14:creationId xmlns:p14="http://schemas.microsoft.com/office/powerpoint/2010/main" val="860366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7D573-E253-4FA9-BA1C-3B01F0DF54E9}"/>
              </a:ext>
            </a:extLst>
          </p:cNvPr>
          <p:cNvSpPr>
            <a:spLocks noGrp="1"/>
          </p:cNvSpPr>
          <p:nvPr>
            <p:ph type="title"/>
          </p:nvPr>
        </p:nvSpPr>
        <p:spPr/>
        <p:txBody>
          <a:bodyPr/>
          <a:lstStyle/>
          <a:p>
            <a:r>
              <a:rPr lang="en-US" dirty="0"/>
              <a:t>Example 2: Just wages</a:t>
            </a:r>
          </a:p>
        </p:txBody>
      </p:sp>
      <p:sp>
        <p:nvSpPr>
          <p:cNvPr id="3" name="Content Placeholder 2">
            <a:extLst>
              <a:ext uri="{FF2B5EF4-FFF2-40B4-BE49-F238E27FC236}">
                <a16:creationId xmlns:a16="http://schemas.microsoft.com/office/drawing/2014/main" id="{9B03999C-DA88-49E3-B195-3F438324A291}"/>
              </a:ext>
            </a:extLst>
          </p:cNvPr>
          <p:cNvSpPr>
            <a:spLocks noGrp="1"/>
          </p:cNvSpPr>
          <p:nvPr>
            <p:ph idx="1"/>
          </p:nvPr>
        </p:nvSpPr>
        <p:spPr/>
        <p:txBody>
          <a:bodyPr/>
          <a:lstStyle/>
          <a:p>
            <a:r>
              <a:rPr lang="en-US" dirty="0"/>
              <a:t>A good place to consider next is Leo’s argument about just wages.</a:t>
            </a:r>
          </a:p>
          <a:p>
            <a:r>
              <a:rPr lang="en-US" dirty="0"/>
              <a:t>We’ll begin by reading the paragraphs about just wages themselves, to make sure we really understand them.</a:t>
            </a:r>
          </a:p>
          <a:p>
            <a:r>
              <a:rPr lang="en-US" dirty="0"/>
              <a:t>Then we’ll connect with economics.</a:t>
            </a:r>
          </a:p>
        </p:txBody>
      </p:sp>
    </p:spTree>
    <p:extLst>
      <p:ext uri="{BB962C8B-B14F-4D97-AF65-F5344CB8AC3E}">
        <p14:creationId xmlns:p14="http://schemas.microsoft.com/office/powerpoint/2010/main" val="11547470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28034-1BF0-4690-A2CE-0A443DCA2A29}"/>
              </a:ext>
            </a:extLst>
          </p:cNvPr>
          <p:cNvSpPr>
            <a:spLocks noGrp="1"/>
          </p:cNvSpPr>
          <p:nvPr>
            <p:ph type="title"/>
          </p:nvPr>
        </p:nvSpPr>
        <p:spPr/>
        <p:txBody>
          <a:bodyPr/>
          <a:lstStyle/>
          <a:p>
            <a:r>
              <a:rPr lang="en-US" dirty="0"/>
              <a:t>Example 2: Just wages</a:t>
            </a:r>
          </a:p>
        </p:txBody>
      </p:sp>
      <p:sp>
        <p:nvSpPr>
          <p:cNvPr id="3" name="Content Placeholder 2">
            <a:extLst>
              <a:ext uri="{FF2B5EF4-FFF2-40B4-BE49-F238E27FC236}">
                <a16:creationId xmlns:a16="http://schemas.microsoft.com/office/drawing/2014/main" id="{9C7C5F28-B82F-4915-89E3-57BC18444B65}"/>
              </a:ext>
            </a:extLst>
          </p:cNvPr>
          <p:cNvSpPr>
            <a:spLocks noGrp="1"/>
          </p:cNvSpPr>
          <p:nvPr>
            <p:ph idx="1"/>
          </p:nvPr>
        </p:nvSpPr>
        <p:spPr/>
        <p:txBody>
          <a:bodyPr>
            <a:normAutofit/>
          </a:bodyPr>
          <a:lstStyle/>
          <a:p>
            <a:pPr algn="l"/>
            <a:r>
              <a:rPr lang="en-US" b="0" i="0" dirty="0">
                <a:solidFill>
                  <a:srgbClr val="000000"/>
                </a:solidFill>
                <a:effectLst/>
                <a:latin typeface="Tahoma" panose="020B0604030504040204" pitchFamily="34" charset="0"/>
              </a:rPr>
              <a:t>43. We now approach a subject of great importance, and one in respect of which, if extremes are to be avoided, right notions are absolutely necessary. Wages, as we are told, are regulated by free consent, and therefore the employer, when he pays what was agreed upon, has done his part and seemingly is not called upon to do anything beyond. The only way, it is said, in which injustice might occur would be if the master refused to pay the whole of the wages, or if the workman should not complete the work undertaken; in such cases the public authority should intervene, to see that each obtains his due, but not under any other circumstances.</a:t>
            </a:r>
          </a:p>
          <a:p>
            <a:endParaRPr lang="en-US" dirty="0"/>
          </a:p>
        </p:txBody>
      </p:sp>
    </p:spTree>
    <p:extLst>
      <p:ext uri="{BB962C8B-B14F-4D97-AF65-F5344CB8AC3E}">
        <p14:creationId xmlns:p14="http://schemas.microsoft.com/office/powerpoint/2010/main" val="1708860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1D168-EFD1-44B7-8353-CAF26E7D8AE9}"/>
              </a:ext>
            </a:extLst>
          </p:cNvPr>
          <p:cNvSpPr>
            <a:spLocks noGrp="1"/>
          </p:cNvSpPr>
          <p:nvPr>
            <p:ph type="title"/>
          </p:nvPr>
        </p:nvSpPr>
        <p:spPr/>
        <p:txBody>
          <a:bodyPr/>
          <a:lstStyle/>
          <a:p>
            <a:r>
              <a:rPr lang="en-US" dirty="0"/>
              <a:t>Example 2: Just wages</a:t>
            </a:r>
          </a:p>
        </p:txBody>
      </p:sp>
      <p:sp>
        <p:nvSpPr>
          <p:cNvPr id="3" name="Content Placeholder 2">
            <a:extLst>
              <a:ext uri="{FF2B5EF4-FFF2-40B4-BE49-F238E27FC236}">
                <a16:creationId xmlns:a16="http://schemas.microsoft.com/office/drawing/2014/main" id="{87F0C397-2EA6-4003-BB29-77841976F017}"/>
              </a:ext>
            </a:extLst>
          </p:cNvPr>
          <p:cNvSpPr>
            <a:spLocks noGrp="1"/>
          </p:cNvSpPr>
          <p:nvPr>
            <p:ph idx="1"/>
          </p:nvPr>
        </p:nvSpPr>
        <p:spPr/>
        <p:txBody>
          <a:bodyPr>
            <a:normAutofit fontScale="70000" lnSpcReduction="20000"/>
          </a:bodyPr>
          <a:lstStyle/>
          <a:p>
            <a:pPr algn="l"/>
            <a:r>
              <a:rPr lang="en-US" b="0" i="0" dirty="0">
                <a:solidFill>
                  <a:srgbClr val="000000"/>
                </a:solidFill>
                <a:effectLst/>
                <a:latin typeface="Tahoma" panose="020B0604030504040204" pitchFamily="34" charset="0"/>
              </a:rPr>
              <a:t>44. To this kind of argument a fair-minded man will not easily or entirely assent; it is not complete, for there are important considerations which it leaves out of account altogether. To labor is to exert oneself for the sake of procuring what is necessary for the various purposes of life, and chief of all for self preservation. "In the sweat of thy face thou shalt eat bread."(33) Hence, a man's labor necessarily bears two notes or characters. First of all, it is personal, inasmuch as the force which acts is bound up with the personality and is the exclusive property of him who acts, and, further, was given to him for his advantage. Secondly, man's labor is </a:t>
            </a:r>
            <a:r>
              <a:rPr lang="en-US" b="0" i="1" dirty="0">
                <a:solidFill>
                  <a:srgbClr val="000000"/>
                </a:solidFill>
                <a:effectLst/>
                <a:latin typeface="Tahoma" panose="020B0604030504040204" pitchFamily="34" charset="0"/>
              </a:rPr>
              <a:t>necessary; </a:t>
            </a:r>
            <a:r>
              <a:rPr lang="en-US" b="0" i="0" dirty="0">
                <a:solidFill>
                  <a:srgbClr val="000000"/>
                </a:solidFill>
                <a:effectLst/>
                <a:latin typeface="Tahoma" panose="020B0604030504040204" pitchFamily="34" charset="0"/>
              </a:rPr>
              <a:t>for without the result of labor a man cannot live, and self-preservation is a law of nature, which it is wrong to disobey. Now, were we to consider labor merely in so far as it is personal, doubtless it would be within the workman's right to accept any rate of wages whatsoever; for in the same way as he is free to work or not, so is he free to accept a small wage or even none at all. But our conclusion must be very different if, together with the personal element in a man's work, we consider the fact that work is also necessary for him to live: these two aspects of his work are separable in thought, but not in reality. The preservation of life is the bounden duty of one and all, and to be wanting therein is a crime. It necessarily follows that each one has a natural right to procure what is required in order to live, and the poor can procure that in no other way than by what they can earn through their work.</a:t>
            </a:r>
          </a:p>
          <a:p>
            <a:endParaRPr lang="en-US" dirty="0"/>
          </a:p>
        </p:txBody>
      </p:sp>
    </p:spTree>
    <p:extLst>
      <p:ext uri="{BB962C8B-B14F-4D97-AF65-F5344CB8AC3E}">
        <p14:creationId xmlns:p14="http://schemas.microsoft.com/office/powerpoint/2010/main" val="4050979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2AC4F-6609-4D37-9E48-370935B3AB33}"/>
              </a:ext>
            </a:extLst>
          </p:cNvPr>
          <p:cNvSpPr>
            <a:spLocks noGrp="1"/>
          </p:cNvSpPr>
          <p:nvPr>
            <p:ph type="title"/>
          </p:nvPr>
        </p:nvSpPr>
        <p:spPr/>
        <p:txBody>
          <a:bodyPr/>
          <a:lstStyle/>
          <a:p>
            <a:r>
              <a:rPr lang="en-US" dirty="0"/>
              <a:t>Example 2: Just wages</a:t>
            </a:r>
          </a:p>
        </p:txBody>
      </p:sp>
      <p:sp>
        <p:nvSpPr>
          <p:cNvPr id="3" name="Content Placeholder 2">
            <a:extLst>
              <a:ext uri="{FF2B5EF4-FFF2-40B4-BE49-F238E27FC236}">
                <a16:creationId xmlns:a16="http://schemas.microsoft.com/office/drawing/2014/main" id="{7813DCB3-570E-4219-BD26-356116965294}"/>
              </a:ext>
            </a:extLst>
          </p:cNvPr>
          <p:cNvSpPr>
            <a:spLocks noGrp="1"/>
          </p:cNvSpPr>
          <p:nvPr>
            <p:ph idx="1"/>
          </p:nvPr>
        </p:nvSpPr>
        <p:spPr/>
        <p:txBody>
          <a:bodyPr>
            <a:normAutofit fontScale="85000" lnSpcReduction="20000"/>
          </a:bodyPr>
          <a:lstStyle/>
          <a:p>
            <a:pPr algn="l"/>
            <a:r>
              <a:rPr lang="en-US" b="0" i="0" dirty="0">
                <a:solidFill>
                  <a:srgbClr val="000000"/>
                </a:solidFill>
                <a:effectLst/>
                <a:latin typeface="Tahoma" panose="020B0604030504040204" pitchFamily="34" charset="0"/>
              </a:rPr>
              <a:t>45. Let the working man and the employer make free agreements, and in particular let them agree freely as to the wages; nevertheless, there underlies a dictate of natural justice more imperious and ancient than any bargain between man and man, namely, that wages ought not to be insufficient to support a frugal and well-behaved wage-earner. If through necessity or fear of a worse evil the workman accept harder conditions because an employer or contractor will afford him no better, he is made the victim of force and injustice. In these and similar questions, however - such as, for example, the hours of labor in different trades, the sanitary precautions to be observed in factories and workshops, etc. - in order to supersede undue interference on the part of the State, especially as circumstances, times, and localities differ so widely, it is advisable that recourse be had to societies or boards such as We shall mention presently, or to some other mode of safeguarding the interests of the wage-earners; the State being appealed to, should circumstances require, for its sanction and protection.</a:t>
            </a:r>
          </a:p>
          <a:p>
            <a:endParaRPr lang="en-US" dirty="0"/>
          </a:p>
        </p:txBody>
      </p:sp>
    </p:spTree>
    <p:extLst>
      <p:ext uri="{BB962C8B-B14F-4D97-AF65-F5344CB8AC3E}">
        <p14:creationId xmlns:p14="http://schemas.microsoft.com/office/powerpoint/2010/main" val="2115788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33E7B-3E5B-42A7-B9DF-EC333C5656CA}"/>
              </a:ext>
            </a:extLst>
          </p:cNvPr>
          <p:cNvSpPr>
            <a:spLocks noGrp="1"/>
          </p:cNvSpPr>
          <p:nvPr>
            <p:ph type="title"/>
          </p:nvPr>
        </p:nvSpPr>
        <p:spPr/>
        <p:txBody>
          <a:bodyPr/>
          <a:lstStyle/>
          <a:p>
            <a:r>
              <a:rPr lang="en-US" dirty="0"/>
              <a:t>Example 2: Just wages</a:t>
            </a:r>
          </a:p>
        </p:txBody>
      </p:sp>
      <p:sp>
        <p:nvSpPr>
          <p:cNvPr id="3" name="Content Placeholder 2">
            <a:extLst>
              <a:ext uri="{FF2B5EF4-FFF2-40B4-BE49-F238E27FC236}">
                <a16:creationId xmlns:a16="http://schemas.microsoft.com/office/drawing/2014/main" id="{2AA31465-B4B5-4C1F-BC35-B88FE3AF54CA}"/>
              </a:ext>
            </a:extLst>
          </p:cNvPr>
          <p:cNvSpPr>
            <a:spLocks noGrp="1"/>
          </p:cNvSpPr>
          <p:nvPr>
            <p:ph idx="1"/>
          </p:nvPr>
        </p:nvSpPr>
        <p:spPr/>
        <p:txBody>
          <a:bodyPr>
            <a:normAutofit/>
          </a:bodyPr>
          <a:lstStyle/>
          <a:p>
            <a:pPr algn="l"/>
            <a:r>
              <a:rPr lang="en-US" b="0" i="0" dirty="0">
                <a:solidFill>
                  <a:srgbClr val="000000"/>
                </a:solidFill>
                <a:effectLst/>
                <a:latin typeface="Tahoma" panose="020B0604030504040204" pitchFamily="34" charset="0"/>
              </a:rPr>
              <a:t>46. If a workman's wages be sufficient to enable him comfortably to support himself, his wife, and his children, he will find it easy, if he be a sensible man, to practice thrift, and he will not fail, by cutting down expenses, to put by some little savings and thus secure a modest source of income. Nature itself would urge him to this. We have seen that this great labor question cannot be solved save by assuming as a principle that private ownership must be held sacred and inviolable. The law, therefore, should favor ownership, and its policy should be to induce as many as possible of the people to become owners.</a:t>
            </a:r>
          </a:p>
          <a:p>
            <a:endParaRPr lang="en-US" dirty="0"/>
          </a:p>
        </p:txBody>
      </p:sp>
    </p:spTree>
    <p:extLst>
      <p:ext uri="{BB962C8B-B14F-4D97-AF65-F5344CB8AC3E}">
        <p14:creationId xmlns:p14="http://schemas.microsoft.com/office/powerpoint/2010/main" val="4233345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EBBD3-23E9-418B-8152-3E40413D26BD}"/>
              </a:ext>
            </a:extLst>
          </p:cNvPr>
          <p:cNvSpPr>
            <a:spLocks noGrp="1"/>
          </p:cNvSpPr>
          <p:nvPr>
            <p:ph type="title"/>
          </p:nvPr>
        </p:nvSpPr>
        <p:spPr/>
        <p:txBody>
          <a:bodyPr/>
          <a:lstStyle/>
          <a:p>
            <a:r>
              <a:rPr lang="en-US" dirty="0"/>
              <a:t>Example 2: Just wages</a:t>
            </a:r>
          </a:p>
        </p:txBody>
      </p:sp>
      <p:sp>
        <p:nvSpPr>
          <p:cNvPr id="3" name="Content Placeholder 2">
            <a:extLst>
              <a:ext uri="{FF2B5EF4-FFF2-40B4-BE49-F238E27FC236}">
                <a16:creationId xmlns:a16="http://schemas.microsoft.com/office/drawing/2014/main" id="{FC8ADCA1-E58A-4EA8-9E2C-A86C901052CB}"/>
              </a:ext>
            </a:extLst>
          </p:cNvPr>
          <p:cNvSpPr>
            <a:spLocks noGrp="1"/>
          </p:cNvSpPr>
          <p:nvPr>
            <p:ph idx="1"/>
          </p:nvPr>
        </p:nvSpPr>
        <p:spPr/>
        <p:txBody>
          <a:bodyPr>
            <a:normAutofit fontScale="62500" lnSpcReduction="20000"/>
          </a:bodyPr>
          <a:lstStyle/>
          <a:p>
            <a:r>
              <a:rPr lang="en-US" b="0" i="0" dirty="0">
                <a:solidFill>
                  <a:srgbClr val="000000"/>
                </a:solidFill>
                <a:effectLst/>
                <a:latin typeface="Tahoma" panose="020B0604030504040204" pitchFamily="34" charset="0"/>
              </a:rPr>
              <a:t>47. Many excellent results will follow from this; and, first of all, property will certainly become more equitably divided. For, the result of civil change and revolution has been to divide cities into two classes separated by a wide chasm. On the one side there is the party which holds power because it holds wealth; which has in its grasp the whole of labor and trade; which manipulates for its own benefit and its own purposes all the sources of supply, and which is not without influence even in the administration of the commonwealth. On the other side there is the needy and powerless multitude, sick and sore in spirit and ever ready for disturbance. If working people can be encouraged to look forward to obtaining a share in the land, the consequence will be that the gulf between vast wealth and sheer poverty will be bridged over, and the respective classes will be brought nearer to one another. A further consequence will result in the great abundance of the fruits of the earth. Men always work harder and more readily when they work on that which belongs to them; nay, they learn to love the very soil that yields in response to the labor of their hands, not only food to eat, but an abundance of good things for themselves and those that are dear to them. That such a spirit of willing labor would add to the produce of the earth and to the wealth of the community is self evident. And a third advantage would spring from this: men would cling to the country in which they were born, for no one would exchange his country for a foreign land if his own afforded him the means of living a decent and happy life. These three important benefits, however, can be reckoned on only provided that a man's means be not drained and exhausted by excessive taxation. The right to possess private property is derived from nature, not from man; and the State has the right to control its use in the interests of the public good alone, but by no means to absorb it altogether. The State would therefore be unjust and cruel if under the name of taxation it were to deprive the private owner of more than is fair.</a:t>
            </a:r>
          </a:p>
          <a:p>
            <a:endParaRPr lang="en-US" dirty="0"/>
          </a:p>
        </p:txBody>
      </p:sp>
    </p:spTree>
    <p:extLst>
      <p:ext uri="{BB962C8B-B14F-4D97-AF65-F5344CB8AC3E}">
        <p14:creationId xmlns:p14="http://schemas.microsoft.com/office/powerpoint/2010/main" val="2942960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F095A-DF70-4CCC-A7AE-F487ED33598F}"/>
              </a:ext>
            </a:extLst>
          </p:cNvPr>
          <p:cNvSpPr>
            <a:spLocks noGrp="1"/>
          </p:cNvSpPr>
          <p:nvPr>
            <p:ph type="title"/>
          </p:nvPr>
        </p:nvSpPr>
        <p:spPr/>
        <p:txBody>
          <a:bodyPr/>
          <a:lstStyle/>
          <a:p>
            <a:r>
              <a:rPr lang="en-US" dirty="0"/>
              <a:t>Example 2: Just wages</a:t>
            </a:r>
          </a:p>
        </p:txBody>
      </p:sp>
      <p:sp>
        <p:nvSpPr>
          <p:cNvPr id="3" name="Content Placeholder 2">
            <a:extLst>
              <a:ext uri="{FF2B5EF4-FFF2-40B4-BE49-F238E27FC236}">
                <a16:creationId xmlns:a16="http://schemas.microsoft.com/office/drawing/2014/main" id="{9A0BF747-9999-4A8F-8BBB-45003909BF88}"/>
              </a:ext>
            </a:extLst>
          </p:cNvPr>
          <p:cNvSpPr>
            <a:spLocks noGrp="1"/>
          </p:cNvSpPr>
          <p:nvPr>
            <p:ph idx="1"/>
          </p:nvPr>
        </p:nvSpPr>
        <p:spPr/>
        <p:txBody>
          <a:bodyPr/>
          <a:lstStyle/>
          <a:p>
            <a:r>
              <a:rPr lang="en-US" dirty="0"/>
              <a:t>Leo argues that just wages require more than the market rate for many in the working classes.</a:t>
            </a:r>
          </a:p>
          <a:p>
            <a:r>
              <a:rPr lang="en-US" dirty="0"/>
              <a:t>Leo (implicitly) argues that there will be something left over to pay more than the market rate for these workers.</a:t>
            </a:r>
          </a:p>
          <a:p>
            <a:r>
              <a:rPr lang="en-US" dirty="0"/>
              <a:t>What economic principles are at work here, guiding his argument?</a:t>
            </a:r>
          </a:p>
        </p:txBody>
      </p:sp>
    </p:spTree>
    <p:extLst>
      <p:ext uri="{BB962C8B-B14F-4D97-AF65-F5344CB8AC3E}">
        <p14:creationId xmlns:p14="http://schemas.microsoft.com/office/powerpoint/2010/main" val="38646498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07892-60E2-451E-9D8E-504519905B99}"/>
              </a:ext>
            </a:extLst>
          </p:cNvPr>
          <p:cNvSpPr>
            <a:spLocks noGrp="1"/>
          </p:cNvSpPr>
          <p:nvPr>
            <p:ph type="title"/>
          </p:nvPr>
        </p:nvSpPr>
        <p:spPr/>
        <p:txBody>
          <a:bodyPr/>
          <a:lstStyle/>
          <a:p>
            <a:r>
              <a:rPr lang="en-US" dirty="0"/>
              <a:t>Example 3: Voluntary Associations</a:t>
            </a:r>
          </a:p>
        </p:txBody>
      </p:sp>
      <p:sp>
        <p:nvSpPr>
          <p:cNvPr id="3" name="Content Placeholder 2">
            <a:extLst>
              <a:ext uri="{FF2B5EF4-FFF2-40B4-BE49-F238E27FC236}">
                <a16:creationId xmlns:a16="http://schemas.microsoft.com/office/drawing/2014/main" id="{3E989DA5-681B-4DFD-9B2D-3DC21BE64B18}"/>
              </a:ext>
            </a:extLst>
          </p:cNvPr>
          <p:cNvSpPr>
            <a:spLocks noGrp="1"/>
          </p:cNvSpPr>
          <p:nvPr>
            <p:ph idx="1"/>
          </p:nvPr>
        </p:nvSpPr>
        <p:spPr/>
        <p:txBody>
          <a:bodyPr/>
          <a:lstStyle/>
          <a:p>
            <a:r>
              <a:rPr lang="en-US" dirty="0"/>
              <a:t>Leo goes on to say that voluntary associations are expedient for attaining the goal of just wages, and also many other goals necessary for the flourishing of human beings and the overall common good.</a:t>
            </a:r>
          </a:p>
          <a:p>
            <a:r>
              <a:rPr lang="en-US" dirty="0"/>
              <a:t>Let’s read paragraphs 48 through 51 out loud to make sure we really understand them, and then connect them to our economic principles.</a:t>
            </a:r>
          </a:p>
        </p:txBody>
      </p:sp>
    </p:spTree>
    <p:extLst>
      <p:ext uri="{BB962C8B-B14F-4D97-AF65-F5344CB8AC3E}">
        <p14:creationId xmlns:p14="http://schemas.microsoft.com/office/powerpoint/2010/main" val="2542282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0AD8A-F468-47DA-98E2-D0F4308A0E4E}"/>
              </a:ext>
            </a:extLst>
          </p:cNvPr>
          <p:cNvSpPr>
            <a:spLocks noGrp="1"/>
          </p:cNvSpPr>
          <p:nvPr>
            <p:ph type="title"/>
          </p:nvPr>
        </p:nvSpPr>
        <p:spPr/>
        <p:txBody>
          <a:bodyPr/>
          <a:lstStyle/>
          <a:p>
            <a:r>
              <a:rPr lang="en-US" dirty="0"/>
              <a:t>Example 3: Voluntary Associations</a:t>
            </a:r>
          </a:p>
        </p:txBody>
      </p:sp>
      <p:sp>
        <p:nvSpPr>
          <p:cNvPr id="3" name="Content Placeholder 2">
            <a:extLst>
              <a:ext uri="{FF2B5EF4-FFF2-40B4-BE49-F238E27FC236}">
                <a16:creationId xmlns:a16="http://schemas.microsoft.com/office/drawing/2014/main" id="{91A0C8F5-1177-46D5-BE98-BACF4561B5C5}"/>
              </a:ext>
            </a:extLst>
          </p:cNvPr>
          <p:cNvSpPr>
            <a:spLocks noGrp="1"/>
          </p:cNvSpPr>
          <p:nvPr>
            <p:ph idx="1"/>
          </p:nvPr>
        </p:nvSpPr>
        <p:spPr/>
        <p:txBody>
          <a:bodyPr>
            <a:normAutofit/>
          </a:bodyPr>
          <a:lstStyle/>
          <a:p>
            <a:pPr algn="l"/>
            <a:r>
              <a:rPr lang="en-US" b="0" i="0" dirty="0">
                <a:solidFill>
                  <a:srgbClr val="000000"/>
                </a:solidFill>
                <a:effectLst/>
                <a:latin typeface="Tahoma" panose="020B0604030504040204" pitchFamily="34" charset="0"/>
              </a:rPr>
              <a:t>48. In the last place, employers and workmen may of themselves effect much, in the matter We are treating, by means of such associations and organizations as afford opportune aid to those who are in distress, and which draw the two classes more closely together. Among these may be enumerated societies for mutual help; various benevolent foundations established by private persons to provide for the workman, and for his widow or his orphans, in case of sudden calamity, in sickness, and in the event of death; and institutions for the welfare of boys and girls, young people, and those more advanced in years.</a:t>
            </a:r>
          </a:p>
          <a:p>
            <a:endParaRPr lang="en-US" dirty="0"/>
          </a:p>
        </p:txBody>
      </p:sp>
    </p:spTree>
    <p:extLst>
      <p:ext uri="{BB962C8B-B14F-4D97-AF65-F5344CB8AC3E}">
        <p14:creationId xmlns:p14="http://schemas.microsoft.com/office/powerpoint/2010/main" val="26600293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14E18-A0E5-4690-9715-351AA3FBB455}"/>
              </a:ext>
            </a:extLst>
          </p:cNvPr>
          <p:cNvSpPr>
            <a:spLocks noGrp="1"/>
          </p:cNvSpPr>
          <p:nvPr>
            <p:ph type="title"/>
          </p:nvPr>
        </p:nvSpPr>
        <p:spPr/>
        <p:txBody>
          <a:bodyPr/>
          <a:lstStyle/>
          <a:p>
            <a:r>
              <a:rPr lang="en-US" dirty="0"/>
              <a:t>Example 3: Voluntary Associations</a:t>
            </a:r>
          </a:p>
        </p:txBody>
      </p:sp>
      <p:sp>
        <p:nvSpPr>
          <p:cNvPr id="3" name="Content Placeholder 2">
            <a:extLst>
              <a:ext uri="{FF2B5EF4-FFF2-40B4-BE49-F238E27FC236}">
                <a16:creationId xmlns:a16="http://schemas.microsoft.com/office/drawing/2014/main" id="{57171093-19DC-483E-969B-EA0EC92C2C76}"/>
              </a:ext>
            </a:extLst>
          </p:cNvPr>
          <p:cNvSpPr>
            <a:spLocks noGrp="1"/>
          </p:cNvSpPr>
          <p:nvPr>
            <p:ph idx="1"/>
          </p:nvPr>
        </p:nvSpPr>
        <p:spPr/>
        <p:txBody>
          <a:bodyPr>
            <a:normAutofit fontScale="85000" lnSpcReduction="20000"/>
          </a:bodyPr>
          <a:lstStyle/>
          <a:p>
            <a:pPr algn="l"/>
            <a:r>
              <a:rPr lang="en-US" b="0" i="0" dirty="0">
                <a:solidFill>
                  <a:srgbClr val="000000"/>
                </a:solidFill>
                <a:effectLst/>
                <a:latin typeface="Tahoma" panose="020B0604030504040204" pitchFamily="34" charset="0"/>
              </a:rPr>
              <a:t>49. The most important of all are workingmen's unions, for these virtually include all the rest. History attests what excellent results were brought about by the artificers' guilds of olden times. They were the means of affording not only many advantages to the workmen, but in no small degree of promoting the advancement of art, as numerous monuments remain to bear witness. Such unions should be suited to the requirements of this our age - an age of wider education, of different habits, and of far more numerous requirements in daily life. It is gratifying to know that there are actually in existence not a few associations of this nature, consisting either of workmen alone, or of workmen and employers together, but it were greatly to be desired that they should become more numerous and more efficient. We have spoken of them more than once, yet it will be well to explain here how notably they are needed, to show that they exist of their own right, and what should be their organization and their mode of action.</a:t>
            </a:r>
          </a:p>
          <a:p>
            <a:endParaRPr lang="en-US" dirty="0"/>
          </a:p>
        </p:txBody>
      </p:sp>
    </p:spTree>
    <p:extLst>
      <p:ext uri="{BB962C8B-B14F-4D97-AF65-F5344CB8AC3E}">
        <p14:creationId xmlns:p14="http://schemas.microsoft.com/office/powerpoint/2010/main" val="967494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841BE-B5AE-4D76-B6D2-0F837F6F6457}"/>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A2D7EB4D-C4FA-4F36-B7E0-B3B744EAC825}"/>
              </a:ext>
            </a:extLst>
          </p:cNvPr>
          <p:cNvSpPr>
            <a:spLocks noGrp="1"/>
          </p:cNvSpPr>
          <p:nvPr>
            <p:ph idx="1"/>
          </p:nvPr>
        </p:nvSpPr>
        <p:spPr/>
        <p:txBody>
          <a:bodyPr/>
          <a:lstStyle/>
          <a:p>
            <a:r>
              <a:rPr lang="en-US" dirty="0"/>
              <a:t>(1) Prayer</a:t>
            </a:r>
          </a:p>
          <a:p>
            <a:r>
              <a:rPr lang="en-US" dirty="0"/>
              <a:t>(2) How might Principles of Economics affect the argument in Rerum Novarum?</a:t>
            </a:r>
          </a:p>
          <a:p>
            <a:r>
              <a:rPr lang="en-US" dirty="0"/>
              <a:t>(3) Examples</a:t>
            </a:r>
          </a:p>
          <a:p>
            <a:r>
              <a:rPr lang="en-US" dirty="0"/>
              <a:t>(4) What does Rerum Novarum leave incomplete?</a:t>
            </a:r>
          </a:p>
          <a:p>
            <a:r>
              <a:rPr lang="en-US" dirty="0"/>
              <a:t>(5) Introduction to </a:t>
            </a:r>
            <a:r>
              <a:rPr lang="en-US" dirty="0" err="1"/>
              <a:t>Quadragesimo</a:t>
            </a:r>
            <a:r>
              <a:rPr lang="en-US" dirty="0"/>
              <a:t> Anno</a:t>
            </a:r>
          </a:p>
          <a:p>
            <a:r>
              <a:rPr lang="en-US" dirty="0"/>
              <a:t>(6) Next Steps</a:t>
            </a:r>
          </a:p>
        </p:txBody>
      </p:sp>
    </p:spTree>
    <p:extLst>
      <p:ext uri="{BB962C8B-B14F-4D97-AF65-F5344CB8AC3E}">
        <p14:creationId xmlns:p14="http://schemas.microsoft.com/office/powerpoint/2010/main" val="35314616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A2900-7B6A-4084-9B2C-290EAFBAA78A}"/>
              </a:ext>
            </a:extLst>
          </p:cNvPr>
          <p:cNvSpPr>
            <a:spLocks noGrp="1"/>
          </p:cNvSpPr>
          <p:nvPr>
            <p:ph type="title"/>
          </p:nvPr>
        </p:nvSpPr>
        <p:spPr/>
        <p:txBody>
          <a:bodyPr/>
          <a:lstStyle/>
          <a:p>
            <a:r>
              <a:rPr lang="en-US" dirty="0"/>
              <a:t>Example 3: Voluntary Associations</a:t>
            </a:r>
          </a:p>
        </p:txBody>
      </p:sp>
      <p:sp>
        <p:nvSpPr>
          <p:cNvPr id="3" name="Content Placeholder 2">
            <a:extLst>
              <a:ext uri="{FF2B5EF4-FFF2-40B4-BE49-F238E27FC236}">
                <a16:creationId xmlns:a16="http://schemas.microsoft.com/office/drawing/2014/main" id="{9D891786-2FF1-464A-B121-7DB37539AFFB}"/>
              </a:ext>
            </a:extLst>
          </p:cNvPr>
          <p:cNvSpPr>
            <a:spLocks noGrp="1"/>
          </p:cNvSpPr>
          <p:nvPr>
            <p:ph idx="1"/>
          </p:nvPr>
        </p:nvSpPr>
        <p:spPr/>
        <p:txBody>
          <a:bodyPr>
            <a:normAutofit/>
          </a:bodyPr>
          <a:lstStyle/>
          <a:p>
            <a:pPr algn="l"/>
            <a:r>
              <a:rPr lang="en-US" b="0" i="0" dirty="0">
                <a:solidFill>
                  <a:srgbClr val="000000"/>
                </a:solidFill>
                <a:effectLst/>
                <a:latin typeface="Tahoma" panose="020B0604030504040204" pitchFamily="34" charset="0"/>
              </a:rPr>
              <a:t>50. The consciousness of his own weakness urges man to call in aid from without. We read in the pages of holy Writ: "It is better that two should be together than one; for they have the advantage of their society. If one fall he shall be supported by the other. Woe to him that is alone, for when he </a:t>
            </a:r>
            <a:r>
              <a:rPr lang="en-US" b="0" i="0" dirty="0" err="1">
                <a:solidFill>
                  <a:srgbClr val="000000"/>
                </a:solidFill>
                <a:effectLst/>
                <a:latin typeface="Tahoma" panose="020B0604030504040204" pitchFamily="34" charset="0"/>
              </a:rPr>
              <a:t>falleth</a:t>
            </a:r>
            <a:r>
              <a:rPr lang="en-US" b="0" i="0" dirty="0">
                <a:solidFill>
                  <a:srgbClr val="000000"/>
                </a:solidFill>
                <a:effectLst/>
                <a:latin typeface="Tahoma" panose="020B0604030504040204" pitchFamily="34" charset="0"/>
              </a:rPr>
              <a:t> he hath none to lift him up."(34) And further: "A brother that is helped by his brother is like a strong city."(35) It is this natural impulse which binds men together in civil society; and it is likewise this which leads them to join together in associations which are, it is true, lesser and not independent societies, but, nevertheless, real societies.</a:t>
            </a:r>
          </a:p>
          <a:p>
            <a:endParaRPr lang="en-US" dirty="0"/>
          </a:p>
        </p:txBody>
      </p:sp>
    </p:spTree>
    <p:extLst>
      <p:ext uri="{BB962C8B-B14F-4D97-AF65-F5344CB8AC3E}">
        <p14:creationId xmlns:p14="http://schemas.microsoft.com/office/powerpoint/2010/main" val="2179066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9D470-16CB-49C7-8E81-ACB40161376F}"/>
              </a:ext>
            </a:extLst>
          </p:cNvPr>
          <p:cNvSpPr>
            <a:spLocks noGrp="1"/>
          </p:cNvSpPr>
          <p:nvPr>
            <p:ph type="title"/>
          </p:nvPr>
        </p:nvSpPr>
        <p:spPr/>
        <p:txBody>
          <a:bodyPr/>
          <a:lstStyle/>
          <a:p>
            <a:r>
              <a:rPr lang="en-US" dirty="0"/>
              <a:t>Example 3: Voluntary Associations</a:t>
            </a:r>
          </a:p>
        </p:txBody>
      </p:sp>
      <p:sp>
        <p:nvSpPr>
          <p:cNvPr id="3" name="Content Placeholder 2">
            <a:extLst>
              <a:ext uri="{FF2B5EF4-FFF2-40B4-BE49-F238E27FC236}">
                <a16:creationId xmlns:a16="http://schemas.microsoft.com/office/drawing/2014/main" id="{374D6238-1AC0-4A52-B048-4F615E827662}"/>
              </a:ext>
            </a:extLst>
          </p:cNvPr>
          <p:cNvSpPr>
            <a:spLocks noGrp="1"/>
          </p:cNvSpPr>
          <p:nvPr>
            <p:ph idx="1"/>
          </p:nvPr>
        </p:nvSpPr>
        <p:spPr/>
        <p:txBody>
          <a:bodyPr>
            <a:normAutofit fontScale="70000" lnSpcReduction="20000"/>
          </a:bodyPr>
          <a:lstStyle/>
          <a:p>
            <a:r>
              <a:rPr lang="en-US" b="0" i="0" dirty="0">
                <a:solidFill>
                  <a:srgbClr val="000000"/>
                </a:solidFill>
                <a:effectLst/>
                <a:latin typeface="Tahoma" panose="020B0604030504040204" pitchFamily="34" charset="0"/>
              </a:rPr>
              <a:t>51. These lesser societies and the larger society differ in many respects, because their immediate purpose and aim are different. Civil society exists for the common good, and hence is concerned with the interests of all in general, albeit with individual interests also in their due place and degree. It is therefore called a public society, because by its agency, as St. Thomas of Aquinas says, "Men establish relations in common with one another in the setting up of a commonwealth."(36) But societies which are formed in the bosom of the commonwealth are styled </a:t>
            </a:r>
            <a:r>
              <a:rPr lang="en-US" b="0" i="1" dirty="0">
                <a:solidFill>
                  <a:srgbClr val="000000"/>
                </a:solidFill>
                <a:effectLst/>
                <a:latin typeface="Tahoma" panose="020B0604030504040204" pitchFamily="34" charset="0"/>
              </a:rPr>
              <a:t>private, </a:t>
            </a:r>
            <a:r>
              <a:rPr lang="en-US" b="0" i="0" dirty="0">
                <a:solidFill>
                  <a:srgbClr val="000000"/>
                </a:solidFill>
                <a:effectLst/>
                <a:latin typeface="Tahoma" panose="020B0604030504040204" pitchFamily="34" charset="0"/>
              </a:rPr>
              <a:t>and rightly so, since their immediate purpose is the private advantage of the associates. "Now, a private society," says St. Thomas again, "is one which is formed for the purpose of carrying out private objects; as when two or three enter into partnership with the view of trading in common."(37) Private societies, then, although they exist within the body politic, and are severally part of the commonwealth, cannot nevertheless be absolutely, and as such, prohibited by public authority. For, to enter into a "society" of this kind is the natural right of man; and the State has for its office to protect natural rights, not to destroy them; and, if it forbid its citizens to form associations, it contradicts the very principle of its own existence, for both they and it exist in virtue of the like principle, namely, the natural tendency of man to dwell in society.</a:t>
            </a:r>
          </a:p>
          <a:p>
            <a:endParaRPr lang="en-US" dirty="0"/>
          </a:p>
        </p:txBody>
      </p:sp>
    </p:spTree>
    <p:extLst>
      <p:ext uri="{BB962C8B-B14F-4D97-AF65-F5344CB8AC3E}">
        <p14:creationId xmlns:p14="http://schemas.microsoft.com/office/powerpoint/2010/main" val="31394780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9CA12-166F-46E0-A815-EAA1CE72775C}"/>
              </a:ext>
            </a:extLst>
          </p:cNvPr>
          <p:cNvSpPr>
            <a:spLocks noGrp="1"/>
          </p:cNvSpPr>
          <p:nvPr>
            <p:ph type="title"/>
          </p:nvPr>
        </p:nvSpPr>
        <p:spPr/>
        <p:txBody>
          <a:bodyPr/>
          <a:lstStyle/>
          <a:p>
            <a:r>
              <a:rPr lang="en-US" dirty="0"/>
              <a:t>Example 3: Voluntary Associations</a:t>
            </a:r>
          </a:p>
        </p:txBody>
      </p:sp>
      <p:sp>
        <p:nvSpPr>
          <p:cNvPr id="3" name="Content Placeholder 2">
            <a:extLst>
              <a:ext uri="{FF2B5EF4-FFF2-40B4-BE49-F238E27FC236}">
                <a16:creationId xmlns:a16="http://schemas.microsoft.com/office/drawing/2014/main" id="{7D63D448-F1D9-48EC-99CB-E9068E7ADCB0}"/>
              </a:ext>
            </a:extLst>
          </p:cNvPr>
          <p:cNvSpPr>
            <a:spLocks noGrp="1"/>
          </p:cNvSpPr>
          <p:nvPr>
            <p:ph idx="1"/>
          </p:nvPr>
        </p:nvSpPr>
        <p:spPr/>
        <p:txBody>
          <a:bodyPr/>
          <a:lstStyle/>
          <a:p>
            <a:r>
              <a:rPr lang="en-US" dirty="0"/>
              <a:t>In order for Leo’s argument above to hold, it would have to be the case that Voluntary Associations work together with and are complementary to the kind of market forces which are likely to produce the increasing wealth and material well-being that is also central to his argument.</a:t>
            </a:r>
          </a:p>
          <a:p>
            <a:r>
              <a:rPr lang="en-US" dirty="0"/>
              <a:t>Turning back to our economic principles, why might this be the case?</a:t>
            </a:r>
          </a:p>
        </p:txBody>
      </p:sp>
    </p:spTree>
    <p:extLst>
      <p:ext uri="{BB962C8B-B14F-4D97-AF65-F5344CB8AC3E}">
        <p14:creationId xmlns:p14="http://schemas.microsoft.com/office/powerpoint/2010/main" val="1242424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A99CF-76A0-433D-86B3-6156588B888C}"/>
              </a:ext>
            </a:extLst>
          </p:cNvPr>
          <p:cNvSpPr>
            <a:spLocks noGrp="1"/>
          </p:cNvSpPr>
          <p:nvPr>
            <p:ph type="title"/>
          </p:nvPr>
        </p:nvSpPr>
        <p:spPr/>
        <p:txBody>
          <a:bodyPr>
            <a:normAutofit/>
          </a:bodyPr>
          <a:lstStyle/>
          <a:p>
            <a:r>
              <a:rPr lang="en-US" dirty="0"/>
              <a:t>What does Rerum Novarum leave incomplete?</a:t>
            </a:r>
          </a:p>
        </p:txBody>
      </p:sp>
      <p:sp>
        <p:nvSpPr>
          <p:cNvPr id="3" name="Content Placeholder 2">
            <a:extLst>
              <a:ext uri="{FF2B5EF4-FFF2-40B4-BE49-F238E27FC236}">
                <a16:creationId xmlns:a16="http://schemas.microsoft.com/office/drawing/2014/main" id="{12E23BFD-572F-4CD5-BE21-7430B1AFA962}"/>
              </a:ext>
            </a:extLst>
          </p:cNvPr>
          <p:cNvSpPr>
            <a:spLocks noGrp="1"/>
          </p:cNvSpPr>
          <p:nvPr>
            <p:ph idx="1"/>
          </p:nvPr>
        </p:nvSpPr>
        <p:spPr/>
        <p:txBody>
          <a:bodyPr/>
          <a:lstStyle/>
          <a:p>
            <a:r>
              <a:rPr lang="en-US" dirty="0"/>
              <a:t>Rerum Novarum also makes philosophical arguments for:</a:t>
            </a:r>
          </a:p>
          <a:p>
            <a:pPr lvl="1"/>
            <a:r>
              <a:rPr lang="en-US" dirty="0"/>
              <a:t>Principle of private property </a:t>
            </a:r>
          </a:p>
          <a:p>
            <a:pPr lvl="1"/>
            <a:r>
              <a:rPr lang="en-US" dirty="0"/>
              <a:t>How a society’s internal organization relates to its common good</a:t>
            </a:r>
          </a:p>
          <a:p>
            <a:pPr lvl="1"/>
            <a:endParaRPr lang="en-US" dirty="0"/>
          </a:p>
          <a:p>
            <a:r>
              <a:rPr lang="en-US" dirty="0"/>
              <a:t>Rerum Novarum does not address:</a:t>
            </a:r>
          </a:p>
          <a:p>
            <a:pPr lvl="1"/>
            <a:r>
              <a:rPr lang="en-US" dirty="0"/>
              <a:t>Limitations on the principle of private property</a:t>
            </a:r>
          </a:p>
          <a:p>
            <a:pPr lvl="1"/>
            <a:r>
              <a:rPr lang="en-US" dirty="0"/>
              <a:t>The need for a “certain and definite order” to accomplish various seemingly competing social goals simultaneously</a:t>
            </a:r>
          </a:p>
          <a:p>
            <a:pPr lvl="1"/>
            <a:r>
              <a:rPr lang="en-US" dirty="0"/>
              <a:t>The relationship between the state and “macro” economic issues, such as the establishment of industries and professions</a:t>
            </a:r>
          </a:p>
        </p:txBody>
      </p:sp>
    </p:spTree>
    <p:extLst>
      <p:ext uri="{BB962C8B-B14F-4D97-AF65-F5344CB8AC3E}">
        <p14:creationId xmlns:p14="http://schemas.microsoft.com/office/powerpoint/2010/main" val="280129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5585E-06F8-49D9-9CC3-FA83818E5222}"/>
              </a:ext>
            </a:extLst>
          </p:cNvPr>
          <p:cNvSpPr>
            <a:spLocks noGrp="1"/>
          </p:cNvSpPr>
          <p:nvPr>
            <p:ph type="title"/>
          </p:nvPr>
        </p:nvSpPr>
        <p:spPr/>
        <p:txBody>
          <a:bodyPr/>
          <a:lstStyle/>
          <a:p>
            <a:r>
              <a:rPr lang="en-US" dirty="0"/>
              <a:t>Introduction to </a:t>
            </a:r>
            <a:r>
              <a:rPr lang="en-US" dirty="0" err="1"/>
              <a:t>Quadragesimo</a:t>
            </a:r>
            <a:r>
              <a:rPr lang="en-US" dirty="0"/>
              <a:t> Anno</a:t>
            </a:r>
          </a:p>
        </p:txBody>
      </p:sp>
      <p:sp>
        <p:nvSpPr>
          <p:cNvPr id="3" name="Content Placeholder 2">
            <a:extLst>
              <a:ext uri="{FF2B5EF4-FFF2-40B4-BE49-F238E27FC236}">
                <a16:creationId xmlns:a16="http://schemas.microsoft.com/office/drawing/2014/main" id="{940E5A1C-0131-4631-B834-FD47F05D0B6A}"/>
              </a:ext>
            </a:extLst>
          </p:cNvPr>
          <p:cNvSpPr>
            <a:spLocks noGrp="1"/>
          </p:cNvSpPr>
          <p:nvPr>
            <p:ph idx="1"/>
          </p:nvPr>
        </p:nvSpPr>
        <p:spPr/>
        <p:txBody>
          <a:bodyPr/>
          <a:lstStyle/>
          <a:p>
            <a:r>
              <a:rPr lang="en-US" dirty="0"/>
              <a:t>The stock market crash on October 29, 1929, lead to the Great Depression in both the United States and Europe.</a:t>
            </a:r>
          </a:p>
          <a:p>
            <a:r>
              <a:rPr lang="en-US" dirty="0"/>
              <a:t>Entire industries slowed down, chronic unemployment threatened entire professions.</a:t>
            </a:r>
          </a:p>
          <a:p>
            <a:r>
              <a:rPr lang="en-US" dirty="0"/>
              <a:t>U.S. unemployment rate was rapidly rising to 25% when Pope Pius XI wrote </a:t>
            </a:r>
            <a:r>
              <a:rPr lang="en-US" dirty="0" err="1"/>
              <a:t>Quadragesimo</a:t>
            </a:r>
            <a:r>
              <a:rPr lang="en-US" dirty="0"/>
              <a:t> Anno.</a:t>
            </a:r>
          </a:p>
          <a:p>
            <a:r>
              <a:rPr lang="en-US" dirty="0"/>
              <a:t>Massive deflation: Prices were declining at 10% per year.</a:t>
            </a:r>
          </a:p>
          <a:p>
            <a:endParaRPr lang="en-US" dirty="0"/>
          </a:p>
        </p:txBody>
      </p:sp>
    </p:spTree>
    <p:extLst>
      <p:ext uri="{BB962C8B-B14F-4D97-AF65-F5344CB8AC3E}">
        <p14:creationId xmlns:p14="http://schemas.microsoft.com/office/powerpoint/2010/main" val="18951831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5585E-06F8-49D9-9CC3-FA83818E5222}"/>
              </a:ext>
            </a:extLst>
          </p:cNvPr>
          <p:cNvSpPr>
            <a:spLocks noGrp="1"/>
          </p:cNvSpPr>
          <p:nvPr>
            <p:ph type="title"/>
          </p:nvPr>
        </p:nvSpPr>
        <p:spPr/>
        <p:txBody>
          <a:bodyPr/>
          <a:lstStyle/>
          <a:p>
            <a:r>
              <a:rPr lang="en-US" dirty="0"/>
              <a:t>Introduction to </a:t>
            </a:r>
            <a:r>
              <a:rPr lang="en-US" dirty="0" err="1"/>
              <a:t>Quadragesimo</a:t>
            </a:r>
            <a:r>
              <a:rPr lang="en-US" dirty="0"/>
              <a:t> Anno</a:t>
            </a:r>
          </a:p>
        </p:txBody>
      </p:sp>
      <p:sp>
        <p:nvSpPr>
          <p:cNvPr id="3" name="Content Placeholder 2">
            <a:extLst>
              <a:ext uri="{FF2B5EF4-FFF2-40B4-BE49-F238E27FC236}">
                <a16:creationId xmlns:a16="http://schemas.microsoft.com/office/drawing/2014/main" id="{940E5A1C-0131-4631-B834-FD47F05D0B6A}"/>
              </a:ext>
            </a:extLst>
          </p:cNvPr>
          <p:cNvSpPr>
            <a:spLocks noGrp="1"/>
          </p:cNvSpPr>
          <p:nvPr>
            <p:ph idx="1"/>
          </p:nvPr>
        </p:nvSpPr>
        <p:spPr/>
        <p:txBody>
          <a:bodyPr/>
          <a:lstStyle/>
          <a:p>
            <a:r>
              <a:rPr lang="en-US" dirty="0"/>
              <a:t>There had been substantial growth in voluntary associations, including explicitly Catholic ones, since Rerum Novarum, much of which was directly inspired by the encyclical.</a:t>
            </a:r>
          </a:p>
          <a:p>
            <a:r>
              <a:rPr lang="en-US" dirty="0"/>
              <a:t>But, these voluntary associations were still insufficient to deal with the macro shocks associated with the Great Depression.</a:t>
            </a:r>
          </a:p>
          <a:p>
            <a:r>
              <a:rPr lang="en-US" dirty="0"/>
              <a:t>Furthermore, the Catholic voluntary associations were dwarfed by collectivist ones.</a:t>
            </a:r>
          </a:p>
        </p:txBody>
      </p:sp>
    </p:spTree>
    <p:extLst>
      <p:ext uri="{BB962C8B-B14F-4D97-AF65-F5344CB8AC3E}">
        <p14:creationId xmlns:p14="http://schemas.microsoft.com/office/powerpoint/2010/main" val="38481285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5585E-06F8-49D9-9CC3-FA83818E5222}"/>
              </a:ext>
            </a:extLst>
          </p:cNvPr>
          <p:cNvSpPr>
            <a:spLocks noGrp="1"/>
          </p:cNvSpPr>
          <p:nvPr>
            <p:ph type="title"/>
          </p:nvPr>
        </p:nvSpPr>
        <p:spPr/>
        <p:txBody>
          <a:bodyPr/>
          <a:lstStyle/>
          <a:p>
            <a:r>
              <a:rPr lang="en-US" dirty="0"/>
              <a:t>Introduction to </a:t>
            </a:r>
            <a:r>
              <a:rPr lang="en-US" dirty="0" err="1"/>
              <a:t>Quadragesimo</a:t>
            </a:r>
            <a:r>
              <a:rPr lang="en-US" dirty="0"/>
              <a:t> Anno</a:t>
            </a:r>
          </a:p>
        </p:txBody>
      </p:sp>
      <p:sp>
        <p:nvSpPr>
          <p:cNvPr id="3" name="Content Placeholder 2">
            <a:extLst>
              <a:ext uri="{FF2B5EF4-FFF2-40B4-BE49-F238E27FC236}">
                <a16:creationId xmlns:a16="http://schemas.microsoft.com/office/drawing/2014/main" id="{940E5A1C-0131-4631-B834-FD47F05D0B6A}"/>
              </a:ext>
            </a:extLst>
          </p:cNvPr>
          <p:cNvSpPr>
            <a:spLocks noGrp="1"/>
          </p:cNvSpPr>
          <p:nvPr>
            <p:ph idx="1"/>
          </p:nvPr>
        </p:nvSpPr>
        <p:spPr/>
        <p:txBody>
          <a:bodyPr/>
          <a:lstStyle/>
          <a:p>
            <a:r>
              <a:rPr lang="en-US" dirty="0"/>
              <a:t>Finally, many Catholics were calling themselves socialist, by which they meant that it was good to join associations which advanced the claim that “human association has been instituted for the sake of material advantage alone.”</a:t>
            </a:r>
          </a:p>
          <a:p>
            <a:r>
              <a:rPr lang="en-US" dirty="0"/>
              <a:t>Much of that advancement was implicit, at least outside communist contexts, and much of Pius’ encyclical is about unpacking that implicit prioritization of the material over the other aspects of human flourishing.</a:t>
            </a:r>
          </a:p>
        </p:txBody>
      </p:sp>
    </p:spTree>
    <p:extLst>
      <p:ext uri="{BB962C8B-B14F-4D97-AF65-F5344CB8AC3E}">
        <p14:creationId xmlns:p14="http://schemas.microsoft.com/office/powerpoint/2010/main" val="36533113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62844-14A3-4EF8-AA23-BE1999641C66}"/>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1F3E26DA-2A5B-495B-825C-C28D2A407B56}"/>
              </a:ext>
            </a:extLst>
          </p:cNvPr>
          <p:cNvSpPr>
            <a:spLocks noGrp="1"/>
          </p:cNvSpPr>
          <p:nvPr>
            <p:ph idx="1"/>
          </p:nvPr>
        </p:nvSpPr>
        <p:spPr/>
        <p:txBody>
          <a:bodyPr/>
          <a:lstStyle/>
          <a:p>
            <a:r>
              <a:rPr lang="en-US" dirty="0"/>
              <a:t>Our next steps are to examine the specific arguments in </a:t>
            </a:r>
            <a:r>
              <a:rPr lang="en-US" dirty="0" err="1"/>
              <a:t>Quadragesimo</a:t>
            </a:r>
            <a:r>
              <a:rPr lang="en-US" dirty="0"/>
              <a:t> Anno, and see how they are related to economic principles as a limiting </a:t>
            </a:r>
            <a:r>
              <a:rPr lang="en-US"/>
              <a:t>and organizing factor.</a:t>
            </a:r>
            <a:endParaRPr lang="en-US" dirty="0"/>
          </a:p>
        </p:txBody>
      </p:sp>
    </p:spTree>
    <p:extLst>
      <p:ext uri="{BB962C8B-B14F-4D97-AF65-F5344CB8AC3E}">
        <p14:creationId xmlns:p14="http://schemas.microsoft.com/office/powerpoint/2010/main" val="1236221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7A37E-8820-4FB3-AA52-C1F250238A95}"/>
              </a:ext>
            </a:extLst>
          </p:cNvPr>
          <p:cNvSpPr>
            <a:spLocks noGrp="1"/>
          </p:cNvSpPr>
          <p:nvPr>
            <p:ph type="title"/>
          </p:nvPr>
        </p:nvSpPr>
        <p:spPr/>
        <p:txBody>
          <a:bodyPr/>
          <a:lstStyle/>
          <a:p>
            <a:r>
              <a:rPr lang="en-US" dirty="0"/>
              <a:t>How might Principles of Economics Affect the argument in Rerum Novarum</a:t>
            </a:r>
          </a:p>
        </p:txBody>
      </p:sp>
      <p:sp>
        <p:nvSpPr>
          <p:cNvPr id="3" name="Content Placeholder 2">
            <a:extLst>
              <a:ext uri="{FF2B5EF4-FFF2-40B4-BE49-F238E27FC236}">
                <a16:creationId xmlns:a16="http://schemas.microsoft.com/office/drawing/2014/main" id="{FC71DF5A-B834-4946-8146-1FFC2A98FD0D}"/>
              </a:ext>
            </a:extLst>
          </p:cNvPr>
          <p:cNvSpPr>
            <a:spLocks noGrp="1"/>
          </p:cNvSpPr>
          <p:nvPr>
            <p:ph idx="1"/>
          </p:nvPr>
        </p:nvSpPr>
        <p:spPr/>
        <p:txBody>
          <a:bodyPr/>
          <a:lstStyle/>
          <a:p>
            <a:r>
              <a:rPr lang="en-US" dirty="0"/>
              <a:t>You’ll recall that the principles of economics that we’ve learned are contingent patterns in human societies; contingent on, in particular:</a:t>
            </a:r>
          </a:p>
          <a:p>
            <a:pPr lvl="1"/>
            <a:r>
              <a:rPr lang="en-US" dirty="0"/>
              <a:t>Humans being willing to interact through commutatively just exchanges with strangers</a:t>
            </a:r>
          </a:p>
          <a:p>
            <a:pPr lvl="1"/>
            <a:r>
              <a:rPr lang="en-US" dirty="0"/>
              <a:t>Humans being willing to create voluntary associations, or societies, which stabilize and support these contingencies.</a:t>
            </a:r>
          </a:p>
          <a:p>
            <a:r>
              <a:rPr lang="en-US" dirty="0"/>
              <a:t>Together, these contingencies lead to situations in which our four main patterns heavily affect the shape of human society.</a:t>
            </a:r>
          </a:p>
          <a:p>
            <a:r>
              <a:rPr lang="en-US" dirty="0"/>
              <a:t>So, where could these patterns affect the argument in Rerum Novarum?</a:t>
            </a:r>
          </a:p>
        </p:txBody>
      </p:sp>
    </p:spTree>
    <p:extLst>
      <p:ext uri="{BB962C8B-B14F-4D97-AF65-F5344CB8AC3E}">
        <p14:creationId xmlns:p14="http://schemas.microsoft.com/office/powerpoint/2010/main" val="2651376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7A37E-8820-4FB3-AA52-C1F250238A95}"/>
              </a:ext>
            </a:extLst>
          </p:cNvPr>
          <p:cNvSpPr>
            <a:spLocks noGrp="1"/>
          </p:cNvSpPr>
          <p:nvPr>
            <p:ph type="title"/>
          </p:nvPr>
        </p:nvSpPr>
        <p:spPr/>
        <p:txBody>
          <a:bodyPr/>
          <a:lstStyle/>
          <a:p>
            <a:r>
              <a:rPr lang="en-US" dirty="0"/>
              <a:t>How might Principles of Economics Affect the argument in Rerum Novarum</a:t>
            </a:r>
          </a:p>
        </p:txBody>
      </p:sp>
      <p:sp>
        <p:nvSpPr>
          <p:cNvPr id="3" name="Content Placeholder 2">
            <a:extLst>
              <a:ext uri="{FF2B5EF4-FFF2-40B4-BE49-F238E27FC236}">
                <a16:creationId xmlns:a16="http://schemas.microsoft.com/office/drawing/2014/main" id="{FC71DF5A-B834-4946-8146-1FFC2A98FD0D}"/>
              </a:ext>
            </a:extLst>
          </p:cNvPr>
          <p:cNvSpPr>
            <a:spLocks noGrp="1"/>
          </p:cNvSpPr>
          <p:nvPr>
            <p:ph idx="1"/>
          </p:nvPr>
        </p:nvSpPr>
        <p:spPr/>
        <p:txBody>
          <a:bodyPr>
            <a:normAutofit lnSpcReduction="10000"/>
          </a:bodyPr>
          <a:lstStyle/>
          <a:p>
            <a:r>
              <a:rPr lang="en-US" dirty="0"/>
              <a:t>Well, the argument in Rerum Novarum is about what to do about the working classes in an industrialized world that has become a social wasteland.</a:t>
            </a:r>
          </a:p>
          <a:p>
            <a:r>
              <a:rPr lang="en-US" dirty="0"/>
              <a:t>The role of the Church, voluntary societies, and previously stable market forces have been upended by changes in the polity and by a developing economy.</a:t>
            </a:r>
          </a:p>
          <a:p>
            <a:r>
              <a:rPr lang="en-US" dirty="0"/>
              <a:t>The stability of the new economic patterns is itself threated by the lack of support from voluntary associations to create the public goods, common resources necessary for their continuation.</a:t>
            </a:r>
          </a:p>
          <a:p>
            <a:r>
              <a:rPr lang="en-US" dirty="0"/>
              <a:t>The Catholic notion of a “common good” (not the same as any of the non-private goods which economists talk about) is </a:t>
            </a:r>
            <a:r>
              <a:rPr lang="en-US"/>
              <a:t>also wounded.</a:t>
            </a:r>
            <a:endParaRPr lang="en-US" dirty="0"/>
          </a:p>
        </p:txBody>
      </p:sp>
    </p:spTree>
    <p:extLst>
      <p:ext uri="{BB962C8B-B14F-4D97-AF65-F5344CB8AC3E}">
        <p14:creationId xmlns:p14="http://schemas.microsoft.com/office/powerpoint/2010/main" val="650142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C46CA-5F0A-47E1-97E0-96FD74E4AA6B}"/>
              </a:ext>
            </a:extLst>
          </p:cNvPr>
          <p:cNvSpPr>
            <a:spLocks noGrp="1"/>
          </p:cNvSpPr>
          <p:nvPr>
            <p:ph type="title"/>
          </p:nvPr>
        </p:nvSpPr>
        <p:spPr/>
        <p:txBody>
          <a:bodyPr/>
          <a:lstStyle/>
          <a:p>
            <a:r>
              <a:rPr lang="en-US" dirty="0"/>
              <a:t>The argument in Rerum Novarum</a:t>
            </a:r>
          </a:p>
        </p:txBody>
      </p:sp>
      <p:sp>
        <p:nvSpPr>
          <p:cNvPr id="3" name="Content Placeholder 2">
            <a:extLst>
              <a:ext uri="{FF2B5EF4-FFF2-40B4-BE49-F238E27FC236}">
                <a16:creationId xmlns:a16="http://schemas.microsoft.com/office/drawing/2014/main" id="{C0017406-9E34-4FCC-B4BD-C75B3A42BAD6}"/>
              </a:ext>
            </a:extLst>
          </p:cNvPr>
          <p:cNvSpPr>
            <a:spLocks noGrp="1"/>
          </p:cNvSpPr>
          <p:nvPr>
            <p:ph idx="1"/>
          </p:nvPr>
        </p:nvSpPr>
        <p:spPr/>
        <p:txBody>
          <a:bodyPr>
            <a:normAutofit/>
          </a:bodyPr>
          <a:lstStyle/>
          <a:p>
            <a:r>
              <a:rPr lang="en-US" dirty="0"/>
              <a:t>The argument in Rerum Novarum is that the well-being of the working classes and the whole common good depend on a renewed emphasis on the following:</a:t>
            </a:r>
          </a:p>
          <a:p>
            <a:pPr lvl="1"/>
            <a:r>
              <a:rPr lang="en-US" dirty="0"/>
              <a:t>Support for the Principle of Private Property</a:t>
            </a:r>
          </a:p>
          <a:p>
            <a:pPr lvl="1"/>
            <a:r>
              <a:rPr lang="en-US" dirty="0"/>
              <a:t>Just wages for members of the working class</a:t>
            </a:r>
          </a:p>
          <a:p>
            <a:pPr lvl="1"/>
            <a:r>
              <a:rPr lang="en-US" dirty="0"/>
              <a:t>Development of Voluntary Associations of both workers and employers</a:t>
            </a:r>
          </a:p>
          <a:p>
            <a:pPr lvl="1"/>
            <a:r>
              <a:rPr lang="en-US" dirty="0"/>
              <a:t>The use of a portion of these wages for expanding the wealth of the working class</a:t>
            </a:r>
          </a:p>
          <a:p>
            <a:r>
              <a:rPr lang="en-US" dirty="0"/>
              <a:t>The principles of subsidiarity and solidarity come up implicitly again and again in Leo’s argument.</a:t>
            </a:r>
          </a:p>
          <a:p>
            <a:endParaRPr lang="en-US" dirty="0"/>
          </a:p>
        </p:txBody>
      </p:sp>
    </p:spTree>
    <p:extLst>
      <p:ext uri="{BB962C8B-B14F-4D97-AF65-F5344CB8AC3E}">
        <p14:creationId xmlns:p14="http://schemas.microsoft.com/office/powerpoint/2010/main" val="934570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4ECA2-1E7E-49E4-BE04-31CAFAAD3A19}"/>
              </a:ext>
            </a:extLst>
          </p:cNvPr>
          <p:cNvSpPr>
            <a:spLocks noGrp="1"/>
          </p:cNvSpPr>
          <p:nvPr>
            <p:ph type="title"/>
          </p:nvPr>
        </p:nvSpPr>
        <p:spPr/>
        <p:txBody>
          <a:bodyPr/>
          <a:lstStyle/>
          <a:p>
            <a:r>
              <a:rPr lang="en-US" dirty="0"/>
              <a:t>Where economic Principles could possibly affect things</a:t>
            </a:r>
          </a:p>
        </p:txBody>
      </p:sp>
      <p:sp>
        <p:nvSpPr>
          <p:cNvPr id="3" name="Content Placeholder 2">
            <a:extLst>
              <a:ext uri="{FF2B5EF4-FFF2-40B4-BE49-F238E27FC236}">
                <a16:creationId xmlns:a16="http://schemas.microsoft.com/office/drawing/2014/main" id="{47A42DFA-8EFC-497A-813F-19D76B63C375}"/>
              </a:ext>
            </a:extLst>
          </p:cNvPr>
          <p:cNvSpPr>
            <a:spLocks noGrp="1"/>
          </p:cNvSpPr>
          <p:nvPr>
            <p:ph idx="1"/>
          </p:nvPr>
        </p:nvSpPr>
        <p:spPr/>
        <p:txBody>
          <a:bodyPr/>
          <a:lstStyle/>
          <a:p>
            <a:r>
              <a:rPr lang="en-US" dirty="0"/>
              <a:t>The places in the argument where economic principles could possibly affect what is being argued would have to be:</a:t>
            </a:r>
          </a:p>
          <a:p>
            <a:pPr lvl="1"/>
            <a:r>
              <a:rPr lang="en-US" dirty="0"/>
              <a:t>Where the things argued for by Leo are contingencies that will inevitably produce various economic patterns.</a:t>
            </a:r>
          </a:p>
          <a:p>
            <a:pPr lvl="1"/>
            <a:r>
              <a:rPr lang="en-US" dirty="0"/>
              <a:t>Where the outcomes predicted by Leo are outcomes which could only occur if the right economic patterns really follow from his recommendations.</a:t>
            </a:r>
          </a:p>
          <a:p>
            <a:r>
              <a:rPr lang="en-US" dirty="0"/>
              <a:t>Let’s use the above to uncover an underlying structure to Leo’s argument, over several examples.</a:t>
            </a:r>
          </a:p>
        </p:txBody>
      </p:sp>
    </p:spTree>
    <p:extLst>
      <p:ext uri="{BB962C8B-B14F-4D97-AF65-F5344CB8AC3E}">
        <p14:creationId xmlns:p14="http://schemas.microsoft.com/office/powerpoint/2010/main" val="255296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4F30F-4324-4E5C-B447-E06B00A459D7}"/>
              </a:ext>
            </a:extLst>
          </p:cNvPr>
          <p:cNvSpPr>
            <a:spLocks noGrp="1"/>
          </p:cNvSpPr>
          <p:nvPr>
            <p:ph type="title"/>
          </p:nvPr>
        </p:nvSpPr>
        <p:spPr/>
        <p:txBody>
          <a:bodyPr/>
          <a:lstStyle/>
          <a:p>
            <a:r>
              <a:rPr lang="en-US" dirty="0"/>
              <a:t>Example 1: private property </a:t>
            </a:r>
          </a:p>
        </p:txBody>
      </p:sp>
      <p:sp>
        <p:nvSpPr>
          <p:cNvPr id="3" name="Content Placeholder 2">
            <a:extLst>
              <a:ext uri="{FF2B5EF4-FFF2-40B4-BE49-F238E27FC236}">
                <a16:creationId xmlns:a16="http://schemas.microsoft.com/office/drawing/2014/main" id="{E56E3BD7-5FD4-47A6-902F-36AD780EC413}"/>
              </a:ext>
            </a:extLst>
          </p:cNvPr>
          <p:cNvSpPr>
            <a:spLocks noGrp="1"/>
          </p:cNvSpPr>
          <p:nvPr>
            <p:ph idx="1"/>
          </p:nvPr>
        </p:nvSpPr>
        <p:spPr/>
        <p:txBody>
          <a:bodyPr/>
          <a:lstStyle/>
          <a:p>
            <a:r>
              <a:rPr lang="en-US" dirty="0"/>
              <a:t>A good place to start is Leo’s defense of private property. </a:t>
            </a:r>
          </a:p>
          <a:p>
            <a:r>
              <a:rPr lang="en-US" dirty="0"/>
              <a:t>Let’s start by reading it out loud, and then connect it with economics.</a:t>
            </a:r>
          </a:p>
        </p:txBody>
      </p:sp>
    </p:spTree>
    <p:extLst>
      <p:ext uri="{BB962C8B-B14F-4D97-AF65-F5344CB8AC3E}">
        <p14:creationId xmlns:p14="http://schemas.microsoft.com/office/powerpoint/2010/main" val="155609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25B5D-B811-4644-808E-5D2A431ABC51}"/>
              </a:ext>
            </a:extLst>
          </p:cNvPr>
          <p:cNvSpPr>
            <a:spLocks noGrp="1"/>
          </p:cNvSpPr>
          <p:nvPr>
            <p:ph type="title"/>
          </p:nvPr>
        </p:nvSpPr>
        <p:spPr/>
        <p:txBody>
          <a:bodyPr/>
          <a:lstStyle/>
          <a:p>
            <a:r>
              <a:rPr lang="en-US" dirty="0"/>
              <a:t>Example 1: private property</a:t>
            </a:r>
          </a:p>
        </p:txBody>
      </p:sp>
      <p:sp>
        <p:nvSpPr>
          <p:cNvPr id="3" name="Content Placeholder 2">
            <a:extLst>
              <a:ext uri="{FF2B5EF4-FFF2-40B4-BE49-F238E27FC236}">
                <a16:creationId xmlns:a16="http://schemas.microsoft.com/office/drawing/2014/main" id="{41313183-17CA-463E-8C57-72AD908728A5}"/>
              </a:ext>
            </a:extLst>
          </p:cNvPr>
          <p:cNvSpPr>
            <a:spLocks noGrp="1"/>
          </p:cNvSpPr>
          <p:nvPr>
            <p:ph idx="1"/>
          </p:nvPr>
        </p:nvSpPr>
        <p:spPr/>
        <p:txBody>
          <a:bodyPr>
            <a:normAutofit fontScale="85000" lnSpcReduction="20000"/>
          </a:bodyPr>
          <a:lstStyle/>
          <a:p>
            <a:r>
              <a:rPr lang="en-US" dirty="0"/>
              <a:t>5. It is surely undeniable that, when a man engages in remunerative labor, the impelling reason and motive of his work is to obtain property, and thereafter to hold it as his very own. If one man hires out to another his strength or skill, he does so for the purpose of receiving in return what is necessary for the satisfaction of his needs; he therefore expressly intends to acquire a right full and real, not only to the remuneration, but also to the disposal of such remuneration, just as he pleases. Thus, if he lives sparingly, saves money, and, for greater security, invests his savings in land, the land, in such case, is only his wages under another form; and, consequently, a working man's little estate thus purchased should be as completely at his full disposal as are the wages he receives for his labor. But it is precisely in such power of disposal that ownership obtains, whether the property consist of land or chattels. Socialists, therefore, by endeavoring to transfer the possessions of individuals to the community at large, strike at the interests of every wage-earner, since they would deprive him of the liberty of disposing of his wages, and thereby of all hope and possibility of increasing his resources and of bettering his condition in life. </a:t>
            </a:r>
          </a:p>
          <a:p>
            <a:endParaRPr lang="en-US" dirty="0"/>
          </a:p>
        </p:txBody>
      </p:sp>
    </p:spTree>
    <p:extLst>
      <p:ext uri="{BB962C8B-B14F-4D97-AF65-F5344CB8AC3E}">
        <p14:creationId xmlns:p14="http://schemas.microsoft.com/office/powerpoint/2010/main" val="3040440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360DB-34EC-4A48-A587-444C4CB2D0C5}"/>
              </a:ext>
            </a:extLst>
          </p:cNvPr>
          <p:cNvSpPr>
            <a:spLocks noGrp="1"/>
          </p:cNvSpPr>
          <p:nvPr>
            <p:ph type="title"/>
          </p:nvPr>
        </p:nvSpPr>
        <p:spPr/>
        <p:txBody>
          <a:bodyPr/>
          <a:lstStyle/>
          <a:p>
            <a:r>
              <a:rPr lang="en-US" dirty="0"/>
              <a:t>Example 1: Private property</a:t>
            </a:r>
          </a:p>
        </p:txBody>
      </p:sp>
      <p:sp>
        <p:nvSpPr>
          <p:cNvPr id="3" name="Content Placeholder 2">
            <a:extLst>
              <a:ext uri="{FF2B5EF4-FFF2-40B4-BE49-F238E27FC236}">
                <a16:creationId xmlns:a16="http://schemas.microsoft.com/office/drawing/2014/main" id="{6FCF277D-F07C-4112-A41D-10D898EE3759}"/>
              </a:ext>
            </a:extLst>
          </p:cNvPr>
          <p:cNvSpPr>
            <a:spLocks noGrp="1"/>
          </p:cNvSpPr>
          <p:nvPr>
            <p:ph idx="1"/>
          </p:nvPr>
        </p:nvSpPr>
        <p:spPr/>
        <p:txBody>
          <a:bodyPr/>
          <a:lstStyle/>
          <a:p>
            <a:r>
              <a:rPr lang="en-US" dirty="0"/>
              <a:t>Let’s connect this with economic principles.</a:t>
            </a:r>
          </a:p>
        </p:txBody>
      </p:sp>
    </p:spTree>
    <p:extLst>
      <p:ext uri="{BB962C8B-B14F-4D97-AF65-F5344CB8AC3E}">
        <p14:creationId xmlns:p14="http://schemas.microsoft.com/office/powerpoint/2010/main" val="7335515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TotalTime>
  <Words>3330</Words>
  <Application>Microsoft Office PowerPoint</Application>
  <PresentationFormat>Widescreen</PresentationFormat>
  <Paragraphs>95</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Tahoma</vt:lpstr>
      <vt:lpstr>Office Theme</vt:lpstr>
      <vt:lpstr>Economy, Divine and Human</vt:lpstr>
      <vt:lpstr>Outline</vt:lpstr>
      <vt:lpstr>How might Principles of Economics Affect the argument in Rerum Novarum</vt:lpstr>
      <vt:lpstr>How might Principles of Economics Affect the argument in Rerum Novarum</vt:lpstr>
      <vt:lpstr>The argument in Rerum Novarum</vt:lpstr>
      <vt:lpstr>Where economic Principles could possibly affect things</vt:lpstr>
      <vt:lpstr>Example 1: private property </vt:lpstr>
      <vt:lpstr>Example 1: private property</vt:lpstr>
      <vt:lpstr>Example 1: Private property</vt:lpstr>
      <vt:lpstr>Example 2: Just wages</vt:lpstr>
      <vt:lpstr>Example 2: Just wages</vt:lpstr>
      <vt:lpstr>Example 2: Just wages</vt:lpstr>
      <vt:lpstr>Example 2: Just wages</vt:lpstr>
      <vt:lpstr>Example 2: Just wages</vt:lpstr>
      <vt:lpstr>Example 2: Just wages</vt:lpstr>
      <vt:lpstr>Example 2: Just wages</vt:lpstr>
      <vt:lpstr>Example 3: Voluntary Associations</vt:lpstr>
      <vt:lpstr>Example 3: Voluntary Associations</vt:lpstr>
      <vt:lpstr>Example 3: Voluntary Associations</vt:lpstr>
      <vt:lpstr>Example 3: Voluntary Associations</vt:lpstr>
      <vt:lpstr>Example 3: Voluntary Associations</vt:lpstr>
      <vt:lpstr>Example 3: Voluntary Associations</vt:lpstr>
      <vt:lpstr>What does Rerum Novarum leave incomplete?</vt:lpstr>
      <vt:lpstr>Introduction to Quadragesimo Anno</vt:lpstr>
      <vt:lpstr>Introduction to Quadragesimo Anno</vt:lpstr>
      <vt:lpstr>Introduction to Quadragesimo Anno</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Kirk Doran</dc:creator>
  <cp:lastModifiedBy>Kirk Doran</cp:lastModifiedBy>
  <cp:revision>131</cp:revision>
  <dcterms:created xsi:type="dcterms:W3CDTF">2023-11-13T14:11:14Z</dcterms:created>
  <dcterms:modified xsi:type="dcterms:W3CDTF">2023-11-13T15:40:13Z</dcterms:modified>
</cp:coreProperties>
</file>