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6" r:id="rId4"/>
    <p:sldId id="310" r:id="rId5"/>
    <p:sldId id="258"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5" r:id="rId24"/>
    <p:sldId id="302" r:id="rId25"/>
    <p:sldId id="303" r:id="rId26"/>
    <p:sldId id="307" r:id="rId27"/>
    <p:sldId id="308" r:id="rId28"/>
    <p:sldId id="309" r:id="rId29"/>
    <p:sldId id="311" r:id="rId30"/>
    <p:sldId id="30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42AA28-A339-4139-8699-904B5688BB6C}" type="doc">
      <dgm:prSet loTypeId="urn:microsoft.com/office/officeart/2005/8/layout/process1" loCatId="process" qsTypeId="urn:microsoft.com/office/officeart/2005/8/quickstyle/simple1" qsCatId="simple" csTypeId="urn:microsoft.com/office/officeart/2005/8/colors/accent1_2" csCatId="accent1" phldr="1"/>
      <dgm:spPr/>
    </dgm:pt>
    <dgm:pt modelId="{6CCEE1ED-437E-4E81-98AB-7F6FA3282F5F}">
      <dgm:prSet phldrT="[Text]"/>
      <dgm:spPr/>
      <dgm:t>
        <a:bodyPr/>
        <a:lstStyle/>
        <a:p>
          <a:r>
            <a:rPr lang="en-US" dirty="0"/>
            <a:t>Humans produce in groups and exchange with each other, producing periodic economic patterns whenever they do so</a:t>
          </a:r>
        </a:p>
      </dgm:t>
    </dgm:pt>
    <dgm:pt modelId="{221B9E85-7237-462E-929A-37C56FE19A1B}" type="parTrans" cxnId="{5A9681FD-7437-44BA-8949-93B23B442450}">
      <dgm:prSet/>
      <dgm:spPr/>
      <dgm:t>
        <a:bodyPr/>
        <a:lstStyle/>
        <a:p>
          <a:endParaRPr lang="en-US"/>
        </a:p>
      </dgm:t>
    </dgm:pt>
    <dgm:pt modelId="{D9A7C944-6DE0-46F3-BC0E-ABEEBAE02730}" type="sibTrans" cxnId="{5A9681FD-7437-44BA-8949-93B23B442450}">
      <dgm:prSet/>
      <dgm:spPr/>
      <dgm:t>
        <a:bodyPr/>
        <a:lstStyle/>
        <a:p>
          <a:endParaRPr lang="en-US"/>
        </a:p>
      </dgm:t>
    </dgm:pt>
    <dgm:pt modelId="{0B166B04-8F0F-4EB7-9A4D-178025CF621D}">
      <dgm:prSet phldrT="[Text]"/>
      <dgm:spPr/>
      <dgm:t>
        <a:bodyPr/>
        <a:lstStyle/>
        <a:p>
          <a:r>
            <a:rPr lang="en-US" dirty="0"/>
            <a:t>Religion attacks mere kinship-based norms and builds up universalizing notions in ethics, behavior, and politics</a:t>
          </a:r>
        </a:p>
        <a:p>
          <a:r>
            <a:rPr lang="en-US" dirty="0"/>
            <a:t>(all </a:t>
          </a:r>
          <a:r>
            <a:rPr lang="en-US" dirty="0" err="1"/>
            <a:t>universalising</a:t>
          </a:r>
          <a:r>
            <a:rPr lang="en-US" dirty="0"/>
            <a:t> religions, but especially Christianity, and especially the Catholic Church, with its stringent MFP)</a:t>
          </a:r>
        </a:p>
      </dgm:t>
    </dgm:pt>
    <dgm:pt modelId="{C0C4A3ED-AAC0-4B6E-AEAD-31321D38E428}" type="parTrans" cxnId="{9F7F6430-25C9-4A80-8539-FA5700CDEBC6}">
      <dgm:prSet/>
      <dgm:spPr/>
      <dgm:t>
        <a:bodyPr/>
        <a:lstStyle/>
        <a:p>
          <a:endParaRPr lang="en-US"/>
        </a:p>
      </dgm:t>
    </dgm:pt>
    <dgm:pt modelId="{2766BE98-F9E6-4D80-8684-99FAD6ED509E}" type="sibTrans" cxnId="{9F7F6430-25C9-4A80-8539-FA5700CDEBC6}">
      <dgm:prSet/>
      <dgm:spPr/>
      <dgm:t>
        <a:bodyPr/>
        <a:lstStyle/>
        <a:p>
          <a:endParaRPr lang="en-US"/>
        </a:p>
      </dgm:t>
    </dgm:pt>
    <dgm:pt modelId="{158CC3A3-1997-4ED1-8331-0521C27C04A9}">
      <dgm:prSet phldrT="[Text]"/>
      <dgm:spPr/>
      <dgm:t>
        <a:bodyPr/>
        <a:lstStyle/>
        <a:p>
          <a:r>
            <a:rPr lang="en-US" dirty="0"/>
            <a:t>Humans produce and exchange enough that economic forces deeply affect everyday life and the shape of society.</a:t>
          </a:r>
        </a:p>
        <a:p>
          <a:r>
            <a:rPr lang="en-US" dirty="0"/>
            <a:t>This production and exchange takes place in the context of necessary voluntary associations and social norms, often buttressed by the Church</a:t>
          </a:r>
        </a:p>
      </dgm:t>
    </dgm:pt>
    <dgm:pt modelId="{EC215B98-4550-4BE0-B2FF-D12B278BB47E}" type="parTrans" cxnId="{A3A5DE85-7498-4623-B31E-9D8A7382D91C}">
      <dgm:prSet/>
      <dgm:spPr/>
      <dgm:t>
        <a:bodyPr/>
        <a:lstStyle/>
        <a:p>
          <a:endParaRPr lang="en-US"/>
        </a:p>
      </dgm:t>
    </dgm:pt>
    <dgm:pt modelId="{2B3E791A-A574-4AB6-A70B-83D48AC55F41}" type="sibTrans" cxnId="{A3A5DE85-7498-4623-B31E-9D8A7382D91C}">
      <dgm:prSet/>
      <dgm:spPr/>
      <dgm:t>
        <a:bodyPr/>
        <a:lstStyle/>
        <a:p>
          <a:endParaRPr lang="en-US"/>
        </a:p>
      </dgm:t>
    </dgm:pt>
    <dgm:pt modelId="{E80BC24E-6E30-4D71-BBB8-577F5D3131DF}">
      <dgm:prSet/>
      <dgm:spPr/>
      <dgm:t>
        <a:bodyPr/>
        <a:lstStyle/>
        <a:p>
          <a:r>
            <a:rPr lang="en-US" dirty="0"/>
            <a:t>Support Voluntary Associations, including the Church, Schools, Unions, Guilds; develop doctrine of Social Justice to harmonize these societies; hopefully reach a more stable and just society.</a:t>
          </a:r>
        </a:p>
      </dgm:t>
    </dgm:pt>
    <dgm:pt modelId="{51779A4B-3353-4DB6-8F3B-D4998D7CFD32}" type="parTrans" cxnId="{D2FC4770-E40C-4B38-A077-712B1898D4E9}">
      <dgm:prSet/>
      <dgm:spPr/>
      <dgm:t>
        <a:bodyPr/>
        <a:lstStyle/>
        <a:p>
          <a:endParaRPr lang="en-US"/>
        </a:p>
      </dgm:t>
    </dgm:pt>
    <dgm:pt modelId="{D47FE546-1160-4B3B-B5C1-AC6473856DBC}" type="sibTrans" cxnId="{D2FC4770-E40C-4B38-A077-712B1898D4E9}">
      <dgm:prSet/>
      <dgm:spPr/>
      <dgm:t>
        <a:bodyPr/>
        <a:lstStyle/>
        <a:p>
          <a:endParaRPr lang="en-US"/>
        </a:p>
      </dgm:t>
    </dgm:pt>
    <dgm:pt modelId="{316BB696-B68C-4466-8AEE-8CC279DB3DEE}" type="pres">
      <dgm:prSet presAssocID="{0342AA28-A339-4139-8699-904B5688BB6C}" presName="Name0" presStyleCnt="0">
        <dgm:presLayoutVars>
          <dgm:dir/>
          <dgm:resizeHandles val="exact"/>
        </dgm:presLayoutVars>
      </dgm:prSet>
      <dgm:spPr/>
    </dgm:pt>
    <dgm:pt modelId="{0E7FA810-CC85-41E2-BBF1-A7357004A76A}" type="pres">
      <dgm:prSet presAssocID="{6CCEE1ED-437E-4E81-98AB-7F6FA3282F5F}" presName="node" presStyleLbl="node1" presStyleIdx="0" presStyleCnt="4">
        <dgm:presLayoutVars>
          <dgm:bulletEnabled val="1"/>
        </dgm:presLayoutVars>
      </dgm:prSet>
      <dgm:spPr/>
    </dgm:pt>
    <dgm:pt modelId="{600C94DC-860B-4C30-BE60-A260B26DCD35}" type="pres">
      <dgm:prSet presAssocID="{D9A7C944-6DE0-46F3-BC0E-ABEEBAE02730}" presName="sibTrans" presStyleLbl="sibTrans2D1" presStyleIdx="0" presStyleCnt="3"/>
      <dgm:spPr/>
    </dgm:pt>
    <dgm:pt modelId="{A416FFEF-8EEB-4312-9CC0-A656CB9E4720}" type="pres">
      <dgm:prSet presAssocID="{D9A7C944-6DE0-46F3-BC0E-ABEEBAE02730}" presName="connectorText" presStyleLbl="sibTrans2D1" presStyleIdx="0" presStyleCnt="3"/>
      <dgm:spPr/>
    </dgm:pt>
    <dgm:pt modelId="{9600788A-4DA9-409D-A24A-8969ABE64195}" type="pres">
      <dgm:prSet presAssocID="{0B166B04-8F0F-4EB7-9A4D-178025CF621D}" presName="node" presStyleLbl="node1" presStyleIdx="1" presStyleCnt="4">
        <dgm:presLayoutVars>
          <dgm:bulletEnabled val="1"/>
        </dgm:presLayoutVars>
      </dgm:prSet>
      <dgm:spPr/>
    </dgm:pt>
    <dgm:pt modelId="{7C6DAF1E-94BF-46D3-89B9-1C4D8DD81403}" type="pres">
      <dgm:prSet presAssocID="{2766BE98-F9E6-4D80-8684-99FAD6ED509E}" presName="sibTrans" presStyleLbl="sibTrans2D1" presStyleIdx="1" presStyleCnt="3"/>
      <dgm:spPr/>
    </dgm:pt>
    <dgm:pt modelId="{96780F90-350E-4AD3-BFBD-D47D6A38713F}" type="pres">
      <dgm:prSet presAssocID="{2766BE98-F9E6-4D80-8684-99FAD6ED509E}" presName="connectorText" presStyleLbl="sibTrans2D1" presStyleIdx="1" presStyleCnt="3"/>
      <dgm:spPr/>
    </dgm:pt>
    <dgm:pt modelId="{DD8F0B0D-BE61-452E-AFFF-BD470589DF53}" type="pres">
      <dgm:prSet presAssocID="{158CC3A3-1997-4ED1-8331-0521C27C04A9}" presName="node" presStyleLbl="node1" presStyleIdx="2" presStyleCnt="4">
        <dgm:presLayoutVars>
          <dgm:bulletEnabled val="1"/>
        </dgm:presLayoutVars>
      </dgm:prSet>
      <dgm:spPr/>
    </dgm:pt>
    <dgm:pt modelId="{6CE0BB67-C729-42CC-AEF1-3C833094EDA6}" type="pres">
      <dgm:prSet presAssocID="{2B3E791A-A574-4AB6-A70B-83D48AC55F41}" presName="sibTrans" presStyleLbl="sibTrans2D1" presStyleIdx="2" presStyleCnt="3"/>
      <dgm:spPr/>
    </dgm:pt>
    <dgm:pt modelId="{68AF3D73-6449-41AB-8F29-501005CA8CF2}" type="pres">
      <dgm:prSet presAssocID="{2B3E791A-A574-4AB6-A70B-83D48AC55F41}" presName="connectorText" presStyleLbl="sibTrans2D1" presStyleIdx="2" presStyleCnt="3"/>
      <dgm:spPr/>
    </dgm:pt>
    <dgm:pt modelId="{1BEC8EB3-C950-4D82-9CB8-B960AA0AB1CC}" type="pres">
      <dgm:prSet presAssocID="{E80BC24E-6E30-4D71-BBB8-577F5D3131DF}" presName="node" presStyleLbl="node1" presStyleIdx="3" presStyleCnt="4">
        <dgm:presLayoutVars>
          <dgm:bulletEnabled val="1"/>
        </dgm:presLayoutVars>
      </dgm:prSet>
      <dgm:spPr/>
    </dgm:pt>
  </dgm:ptLst>
  <dgm:cxnLst>
    <dgm:cxn modelId="{F17D520D-13FD-4964-A353-6F0EB3752F1F}" type="presOf" srcId="{6CCEE1ED-437E-4E81-98AB-7F6FA3282F5F}" destId="{0E7FA810-CC85-41E2-BBF1-A7357004A76A}" srcOrd="0" destOrd="0" presId="urn:microsoft.com/office/officeart/2005/8/layout/process1"/>
    <dgm:cxn modelId="{9F7F6430-25C9-4A80-8539-FA5700CDEBC6}" srcId="{0342AA28-A339-4139-8699-904B5688BB6C}" destId="{0B166B04-8F0F-4EB7-9A4D-178025CF621D}" srcOrd="1" destOrd="0" parTransId="{C0C4A3ED-AAC0-4B6E-AEAD-31321D38E428}" sibTransId="{2766BE98-F9E6-4D80-8684-99FAD6ED509E}"/>
    <dgm:cxn modelId="{B076A33E-85CD-4FFD-9631-BB31A053D82D}" type="presOf" srcId="{158CC3A3-1997-4ED1-8331-0521C27C04A9}" destId="{DD8F0B0D-BE61-452E-AFFF-BD470589DF53}" srcOrd="0" destOrd="0" presId="urn:microsoft.com/office/officeart/2005/8/layout/process1"/>
    <dgm:cxn modelId="{84793C46-7256-4382-8184-C0A8757EE019}" type="presOf" srcId="{0B166B04-8F0F-4EB7-9A4D-178025CF621D}" destId="{9600788A-4DA9-409D-A24A-8969ABE64195}" srcOrd="0" destOrd="0" presId="urn:microsoft.com/office/officeart/2005/8/layout/process1"/>
    <dgm:cxn modelId="{94C25F67-2B1D-43F7-9032-09AB77217EBB}" type="presOf" srcId="{D9A7C944-6DE0-46F3-BC0E-ABEEBAE02730}" destId="{A416FFEF-8EEB-4312-9CC0-A656CB9E4720}" srcOrd="1" destOrd="0" presId="urn:microsoft.com/office/officeart/2005/8/layout/process1"/>
    <dgm:cxn modelId="{D2FC4770-E40C-4B38-A077-712B1898D4E9}" srcId="{0342AA28-A339-4139-8699-904B5688BB6C}" destId="{E80BC24E-6E30-4D71-BBB8-577F5D3131DF}" srcOrd="3" destOrd="0" parTransId="{51779A4B-3353-4DB6-8F3B-D4998D7CFD32}" sibTransId="{D47FE546-1160-4B3B-B5C1-AC6473856DBC}"/>
    <dgm:cxn modelId="{73A11652-27A2-48E6-B88A-AA4027149D96}" type="presOf" srcId="{E80BC24E-6E30-4D71-BBB8-577F5D3131DF}" destId="{1BEC8EB3-C950-4D82-9CB8-B960AA0AB1CC}" srcOrd="0" destOrd="0" presId="urn:microsoft.com/office/officeart/2005/8/layout/process1"/>
    <dgm:cxn modelId="{DD9FD677-0D66-4C87-9F52-7E72FFBAA8BE}" type="presOf" srcId="{D9A7C944-6DE0-46F3-BC0E-ABEEBAE02730}" destId="{600C94DC-860B-4C30-BE60-A260B26DCD35}" srcOrd="0" destOrd="0" presId="urn:microsoft.com/office/officeart/2005/8/layout/process1"/>
    <dgm:cxn modelId="{B31F5F78-00DE-47E3-9C90-D4C4D89C01AB}" type="presOf" srcId="{2766BE98-F9E6-4D80-8684-99FAD6ED509E}" destId="{7C6DAF1E-94BF-46D3-89B9-1C4D8DD81403}" srcOrd="0" destOrd="0" presId="urn:microsoft.com/office/officeart/2005/8/layout/process1"/>
    <dgm:cxn modelId="{A3A5DE85-7498-4623-B31E-9D8A7382D91C}" srcId="{0342AA28-A339-4139-8699-904B5688BB6C}" destId="{158CC3A3-1997-4ED1-8331-0521C27C04A9}" srcOrd="2" destOrd="0" parTransId="{EC215B98-4550-4BE0-B2FF-D12B278BB47E}" sibTransId="{2B3E791A-A574-4AB6-A70B-83D48AC55F41}"/>
    <dgm:cxn modelId="{5EC40287-42B6-4E19-A4C9-24AC5633CDDB}" type="presOf" srcId="{2766BE98-F9E6-4D80-8684-99FAD6ED509E}" destId="{96780F90-350E-4AD3-BFBD-D47D6A38713F}" srcOrd="1" destOrd="0" presId="urn:microsoft.com/office/officeart/2005/8/layout/process1"/>
    <dgm:cxn modelId="{407C34A2-2F00-4189-A569-BC5807E6DCA9}" type="presOf" srcId="{0342AA28-A339-4139-8699-904B5688BB6C}" destId="{316BB696-B68C-4466-8AEE-8CC279DB3DEE}" srcOrd="0" destOrd="0" presId="urn:microsoft.com/office/officeart/2005/8/layout/process1"/>
    <dgm:cxn modelId="{17D695B2-000D-4920-BAA2-AD55786C8EF9}" type="presOf" srcId="{2B3E791A-A574-4AB6-A70B-83D48AC55F41}" destId="{68AF3D73-6449-41AB-8F29-501005CA8CF2}" srcOrd="1" destOrd="0" presId="urn:microsoft.com/office/officeart/2005/8/layout/process1"/>
    <dgm:cxn modelId="{BA8485F4-A00E-4A0A-9CB2-F81E67D45EC6}" type="presOf" srcId="{2B3E791A-A574-4AB6-A70B-83D48AC55F41}" destId="{6CE0BB67-C729-42CC-AEF1-3C833094EDA6}" srcOrd="0" destOrd="0" presId="urn:microsoft.com/office/officeart/2005/8/layout/process1"/>
    <dgm:cxn modelId="{5A9681FD-7437-44BA-8949-93B23B442450}" srcId="{0342AA28-A339-4139-8699-904B5688BB6C}" destId="{6CCEE1ED-437E-4E81-98AB-7F6FA3282F5F}" srcOrd="0" destOrd="0" parTransId="{221B9E85-7237-462E-929A-37C56FE19A1B}" sibTransId="{D9A7C944-6DE0-46F3-BC0E-ABEEBAE02730}"/>
    <dgm:cxn modelId="{D28A72EC-133C-42D6-9535-F8E1F87F57C5}" type="presParOf" srcId="{316BB696-B68C-4466-8AEE-8CC279DB3DEE}" destId="{0E7FA810-CC85-41E2-BBF1-A7357004A76A}" srcOrd="0" destOrd="0" presId="urn:microsoft.com/office/officeart/2005/8/layout/process1"/>
    <dgm:cxn modelId="{B2CACBD3-AF2F-4064-8E18-3A89E8DED08F}" type="presParOf" srcId="{316BB696-B68C-4466-8AEE-8CC279DB3DEE}" destId="{600C94DC-860B-4C30-BE60-A260B26DCD35}" srcOrd="1" destOrd="0" presId="urn:microsoft.com/office/officeart/2005/8/layout/process1"/>
    <dgm:cxn modelId="{FEB1E269-92EA-4C51-BCA2-2024C6250079}" type="presParOf" srcId="{600C94DC-860B-4C30-BE60-A260B26DCD35}" destId="{A416FFEF-8EEB-4312-9CC0-A656CB9E4720}" srcOrd="0" destOrd="0" presId="urn:microsoft.com/office/officeart/2005/8/layout/process1"/>
    <dgm:cxn modelId="{031AFA6C-C509-4E1F-9434-A2D6C1915E2C}" type="presParOf" srcId="{316BB696-B68C-4466-8AEE-8CC279DB3DEE}" destId="{9600788A-4DA9-409D-A24A-8969ABE64195}" srcOrd="2" destOrd="0" presId="urn:microsoft.com/office/officeart/2005/8/layout/process1"/>
    <dgm:cxn modelId="{287EFE36-85F1-45DA-A6BA-EE2BB788BF49}" type="presParOf" srcId="{316BB696-B68C-4466-8AEE-8CC279DB3DEE}" destId="{7C6DAF1E-94BF-46D3-89B9-1C4D8DD81403}" srcOrd="3" destOrd="0" presId="urn:microsoft.com/office/officeart/2005/8/layout/process1"/>
    <dgm:cxn modelId="{0F52B05A-A56D-4B10-84D3-2DE82B666943}" type="presParOf" srcId="{7C6DAF1E-94BF-46D3-89B9-1C4D8DD81403}" destId="{96780F90-350E-4AD3-BFBD-D47D6A38713F}" srcOrd="0" destOrd="0" presId="urn:microsoft.com/office/officeart/2005/8/layout/process1"/>
    <dgm:cxn modelId="{FB997BE6-9414-4D9E-B53E-64A929353148}" type="presParOf" srcId="{316BB696-B68C-4466-8AEE-8CC279DB3DEE}" destId="{DD8F0B0D-BE61-452E-AFFF-BD470589DF53}" srcOrd="4" destOrd="0" presId="urn:microsoft.com/office/officeart/2005/8/layout/process1"/>
    <dgm:cxn modelId="{164AA6C9-EDA9-45E2-88E6-D278C5AD8280}" type="presParOf" srcId="{316BB696-B68C-4466-8AEE-8CC279DB3DEE}" destId="{6CE0BB67-C729-42CC-AEF1-3C833094EDA6}" srcOrd="5" destOrd="0" presId="urn:microsoft.com/office/officeart/2005/8/layout/process1"/>
    <dgm:cxn modelId="{74B8013D-297B-4281-9047-EE54CD2B2D4B}" type="presParOf" srcId="{6CE0BB67-C729-42CC-AEF1-3C833094EDA6}" destId="{68AF3D73-6449-41AB-8F29-501005CA8CF2}" srcOrd="0" destOrd="0" presId="urn:microsoft.com/office/officeart/2005/8/layout/process1"/>
    <dgm:cxn modelId="{97A1E315-D2C9-4EA5-B76C-E256C7171137}" type="presParOf" srcId="{316BB696-B68C-4466-8AEE-8CC279DB3DEE}" destId="{1BEC8EB3-C950-4D82-9CB8-B960AA0AB1CC}"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7FA810-CC85-41E2-BBF1-A7357004A76A}">
      <dsp:nvSpPr>
        <dsp:cNvPr id="0" name=""/>
        <dsp:cNvSpPr/>
      </dsp:nvSpPr>
      <dsp:spPr>
        <a:xfrm>
          <a:off x="4621" y="840571"/>
          <a:ext cx="2020453" cy="267019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Humans produce in groups and exchange with each other, producing periodic economic patterns whenever they do so</a:t>
          </a:r>
        </a:p>
      </dsp:txBody>
      <dsp:txXfrm>
        <a:off x="63798" y="899748"/>
        <a:ext cx="1902099" cy="2551840"/>
      </dsp:txXfrm>
    </dsp:sp>
    <dsp:sp modelId="{600C94DC-860B-4C30-BE60-A260B26DCD35}">
      <dsp:nvSpPr>
        <dsp:cNvPr id="0" name=""/>
        <dsp:cNvSpPr/>
      </dsp:nvSpPr>
      <dsp:spPr>
        <a:xfrm>
          <a:off x="2227119" y="1925132"/>
          <a:ext cx="428336" cy="5010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2227119" y="2025346"/>
        <a:ext cx="299835" cy="300644"/>
      </dsp:txXfrm>
    </dsp:sp>
    <dsp:sp modelId="{9600788A-4DA9-409D-A24A-8969ABE64195}">
      <dsp:nvSpPr>
        <dsp:cNvPr id="0" name=""/>
        <dsp:cNvSpPr/>
      </dsp:nvSpPr>
      <dsp:spPr>
        <a:xfrm>
          <a:off x="2833255" y="840571"/>
          <a:ext cx="2020453" cy="267019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Religion attacks mere kinship-based norms and builds up universalizing notions in ethics, behavior, and politics</a:t>
          </a:r>
        </a:p>
        <a:p>
          <a:pPr marL="0" lvl="0" indent="0" algn="ctr" defTabSz="622300">
            <a:lnSpc>
              <a:spcPct val="90000"/>
            </a:lnSpc>
            <a:spcBef>
              <a:spcPct val="0"/>
            </a:spcBef>
            <a:spcAft>
              <a:spcPct val="35000"/>
            </a:spcAft>
            <a:buNone/>
          </a:pPr>
          <a:r>
            <a:rPr lang="en-US" sz="1400" kern="1200" dirty="0"/>
            <a:t>(all </a:t>
          </a:r>
          <a:r>
            <a:rPr lang="en-US" sz="1400" kern="1200" dirty="0" err="1"/>
            <a:t>universalising</a:t>
          </a:r>
          <a:r>
            <a:rPr lang="en-US" sz="1400" kern="1200" dirty="0"/>
            <a:t> religions, but especially Christianity, and especially the Catholic Church, with its stringent MFP)</a:t>
          </a:r>
        </a:p>
      </dsp:txBody>
      <dsp:txXfrm>
        <a:off x="2892432" y="899748"/>
        <a:ext cx="1902099" cy="2551840"/>
      </dsp:txXfrm>
    </dsp:sp>
    <dsp:sp modelId="{7C6DAF1E-94BF-46D3-89B9-1C4D8DD81403}">
      <dsp:nvSpPr>
        <dsp:cNvPr id="0" name=""/>
        <dsp:cNvSpPr/>
      </dsp:nvSpPr>
      <dsp:spPr>
        <a:xfrm>
          <a:off x="5055754" y="1925132"/>
          <a:ext cx="428336" cy="5010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5055754" y="2025346"/>
        <a:ext cx="299835" cy="300644"/>
      </dsp:txXfrm>
    </dsp:sp>
    <dsp:sp modelId="{DD8F0B0D-BE61-452E-AFFF-BD470589DF53}">
      <dsp:nvSpPr>
        <dsp:cNvPr id="0" name=""/>
        <dsp:cNvSpPr/>
      </dsp:nvSpPr>
      <dsp:spPr>
        <a:xfrm>
          <a:off x="5661890" y="840571"/>
          <a:ext cx="2020453" cy="267019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Humans produce and exchange enough that economic forces deeply affect everyday life and the shape of society.</a:t>
          </a:r>
        </a:p>
        <a:p>
          <a:pPr marL="0" lvl="0" indent="0" algn="ctr" defTabSz="622300">
            <a:lnSpc>
              <a:spcPct val="90000"/>
            </a:lnSpc>
            <a:spcBef>
              <a:spcPct val="0"/>
            </a:spcBef>
            <a:spcAft>
              <a:spcPct val="35000"/>
            </a:spcAft>
            <a:buNone/>
          </a:pPr>
          <a:r>
            <a:rPr lang="en-US" sz="1400" kern="1200" dirty="0"/>
            <a:t>This production and exchange takes place in the context of necessary voluntary associations and social norms, often buttressed by the Church</a:t>
          </a:r>
        </a:p>
      </dsp:txBody>
      <dsp:txXfrm>
        <a:off x="5721067" y="899748"/>
        <a:ext cx="1902099" cy="2551840"/>
      </dsp:txXfrm>
    </dsp:sp>
    <dsp:sp modelId="{6CE0BB67-C729-42CC-AEF1-3C833094EDA6}">
      <dsp:nvSpPr>
        <dsp:cNvPr id="0" name=""/>
        <dsp:cNvSpPr/>
      </dsp:nvSpPr>
      <dsp:spPr>
        <a:xfrm>
          <a:off x="7884389" y="1925132"/>
          <a:ext cx="428336" cy="5010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7884389" y="2025346"/>
        <a:ext cx="299835" cy="300644"/>
      </dsp:txXfrm>
    </dsp:sp>
    <dsp:sp modelId="{1BEC8EB3-C950-4D82-9CB8-B960AA0AB1CC}">
      <dsp:nvSpPr>
        <dsp:cNvPr id="0" name=""/>
        <dsp:cNvSpPr/>
      </dsp:nvSpPr>
      <dsp:spPr>
        <a:xfrm>
          <a:off x="8490525" y="840571"/>
          <a:ext cx="2020453" cy="267019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Support Voluntary Associations, including the Church, Schools, Unions, Guilds; develop doctrine of Social Justice to harmonize these societies; hopefully reach a more stable and just society.</a:t>
          </a:r>
        </a:p>
      </dsp:txBody>
      <dsp:txXfrm>
        <a:off x="8549702" y="899748"/>
        <a:ext cx="1902099" cy="255184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2AE04-3C5B-4F9F-993A-9887DCED55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A068642-3AA0-4A13-BFCA-EF5FDCB6C2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23227C-E59D-474A-89C1-51268F686E9D}"/>
              </a:ext>
            </a:extLst>
          </p:cNvPr>
          <p:cNvSpPr>
            <a:spLocks noGrp="1"/>
          </p:cNvSpPr>
          <p:nvPr>
            <p:ph type="dt" sz="half" idx="10"/>
          </p:nvPr>
        </p:nvSpPr>
        <p:spPr/>
        <p:txBody>
          <a:bodyPr/>
          <a:lstStyle/>
          <a:p>
            <a:fld id="{79E409AC-D837-4FDF-B51A-CF1D0B18AD7F}" type="datetimeFigureOut">
              <a:rPr lang="en-US" smtClean="0"/>
              <a:t>11/1/2023</a:t>
            </a:fld>
            <a:endParaRPr lang="en-US"/>
          </a:p>
        </p:txBody>
      </p:sp>
      <p:sp>
        <p:nvSpPr>
          <p:cNvPr id="5" name="Footer Placeholder 4">
            <a:extLst>
              <a:ext uri="{FF2B5EF4-FFF2-40B4-BE49-F238E27FC236}">
                <a16:creationId xmlns:a16="http://schemas.microsoft.com/office/drawing/2014/main" id="{EF2FF828-1160-4D50-8EDC-F666DA63E7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B8F8C1-0BCB-4EDC-B4FA-97F80BFDA105}"/>
              </a:ext>
            </a:extLst>
          </p:cNvPr>
          <p:cNvSpPr>
            <a:spLocks noGrp="1"/>
          </p:cNvSpPr>
          <p:nvPr>
            <p:ph type="sldNum" sz="quarter" idx="12"/>
          </p:nvPr>
        </p:nvSpPr>
        <p:spPr/>
        <p:txBody>
          <a:bodyPr/>
          <a:lstStyle/>
          <a:p>
            <a:fld id="{0A1F156C-3368-4701-984C-14725347AC3C}" type="slidenum">
              <a:rPr lang="en-US" smtClean="0"/>
              <a:t>‹#›</a:t>
            </a:fld>
            <a:endParaRPr lang="en-US"/>
          </a:p>
        </p:txBody>
      </p:sp>
    </p:spTree>
    <p:extLst>
      <p:ext uri="{BB962C8B-B14F-4D97-AF65-F5344CB8AC3E}">
        <p14:creationId xmlns:p14="http://schemas.microsoft.com/office/powerpoint/2010/main" val="1398051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AD264-8B16-45AB-8545-34635885C1A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76E4A5-0DB3-4C44-9763-C3968E8A7DC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548E18-E8B5-4E3E-A9BB-5D2025A77EE3}"/>
              </a:ext>
            </a:extLst>
          </p:cNvPr>
          <p:cNvSpPr>
            <a:spLocks noGrp="1"/>
          </p:cNvSpPr>
          <p:nvPr>
            <p:ph type="dt" sz="half" idx="10"/>
          </p:nvPr>
        </p:nvSpPr>
        <p:spPr/>
        <p:txBody>
          <a:bodyPr/>
          <a:lstStyle/>
          <a:p>
            <a:fld id="{79E409AC-D837-4FDF-B51A-CF1D0B18AD7F}" type="datetimeFigureOut">
              <a:rPr lang="en-US" smtClean="0"/>
              <a:t>11/1/2023</a:t>
            </a:fld>
            <a:endParaRPr lang="en-US"/>
          </a:p>
        </p:txBody>
      </p:sp>
      <p:sp>
        <p:nvSpPr>
          <p:cNvPr id="5" name="Footer Placeholder 4">
            <a:extLst>
              <a:ext uri="{FF2B5EF4-FFF2-40B4-BE49-F238E27FC236}">
                <a16:creationId xmlns:a16="http://schemas.microsoft.com/office/drawing/2014/main" id="{6E5E7BFF-1812-4F99-B794-99512703CF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EE8CC4-FB70-48BC-AD8C-A34C14B559BA}"/>
              </a:ext>
            </a:extLst>
          </p:cNvPr>
          <p:cNvSpPr>
            <a:spLocks noGrp="1"/>
          </p:cNvSpPr>
          <p:nvPr>
            <p:ph type="sldNum" sz="quarter" idx="12"/>
          </p:nvPr>
        </p:nvSpPr>
        <p:spPr/>
        <p:txBody>
          <a:bodyPr/>
          <a:lstStyle/>
          <a:p>
            <a:fld id="{0A1F156C-3368-4701-984C-14725347AC3C}" type="slidenum">
              <a:rPr lang="en-US" smtClean="0"/>
              <a:t>‹#›</a:t>
            </a:fld>
            <a:endParaRPr lang="en-US"/>
          </a:p>
        </p:txBody>
      </p:sp>
    </p:spTree>
    <p:extLst>
      <p:ext uri="{BB962C8B-B14F-4D97-AF65-F5344CB8AC3E}">
        <p14:creationId xmlns:p14="http://schemas.microsoft.com/office/powerpoint/2010/main" val="1873818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229BAD-50DB-45B2-B53A-66B479439F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E2F063-0DF8-41E3-B206-13C13AD4368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BB304F-694D-427A-8128-838EA017F1C6}"/>
              </a:ext>
            </a:extLst>
          </p:cNvPr>
          <p:cNvSpPr>
            <a:spLocks noGrp="1"/>
          </p:cNvSpPr>
          <p:nvPr>
            <p:ph type="dt" sz="half" idx="10"/>
          </p:nvPr>
        </p:nvSpPr>
        <p:spPr/>
        <p:txBody>
          <a:bodyPr/>
          <a:lstStyle/>
          <a:p>
            <a:fld id="{79E409AC-D837-4FDF-B51A-CF1D0B18AD7F}" type="datetimeFigureOut">
              <a:rPr lang="en-US" smtClean="0"/>
              <a:t>11/1/2023</a:t>
            </a:fld>
            <a:endParaRPr lang="en-US"/>
          </a:p>
        </p:txBody>
      </p:sp>
      <p:sp>
        <p:nvSpPr>
          <p:cNvPr id="5" name="Footer Placeholder 4">
            <a:extLst>
              <a:ext uri="{FF2B5EF4-FFF2-40B4-BE49-F238E27FC236}">
                <a16:creationId xmlns:a16="http://schemas.microsoft.com/office/drawing/2014/main" id="{59AB2C67-CA10-42C0-86BD-176BBDA6CB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CCE193-E648-484D-9CD8-EE866982E3CD}"/>
              </a:ext>
            </a:extLst>
          </p:cNvPr>
          <p:cNvSpPr>
            <a:spLocks noGrp="1"/>
          </p:cNvSpPr>
          <p:nvPr>
            <p:ph type="sldNum" sz="quarter" idx="12"/>
          </p:nvPr>
        </p:nvSpPr>
        <p:spPr/>
        <p:txBody>
          <a:bodyPr/>
          <a:lstStyle/>
          <a:p>
            <a:fld id="{0A1F156C-3368-4701-984C-14725347AC3C}" type="slidenum">
              <a:rPr lang="en-US" smtClean="0"/>
              <a:t>‹#›</a:t>
            </a:fld>
            <a:endParaRPr lang="en-US"/>
          </a:p>
        </p:txBody>
      </p:sp>
    </p:spTree>
    <p:extLst>
      <p:ext uri="{BB962C8B-B14F-4D97-AF65-F5344CB8AC3E}">
        <p14:creationId xmlns:p14="http://schemas.microsoft.com/office/powerpoint/2010/main" val="3751393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2BEBE-FAE0-45D0-9C36-79828F5F39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59A140-D94D-4CC4-A6BF-95DA406FDAE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D92235-6A96-43C5-8A50-443727B8E1DC}"/>
              </a:ext>
            </a:extLst>
          </p:cNvPr>
          <p:cNvSpPr>
            <a:spLocks noGrp="1"/>
          </p:cNvSpPr>
          <p:nvPr>
            <p:ph type="dt" sz="half" idx="10"/>
          </p:nvPr>
        </p:nvSpPr>
        <p:spPr/>
        <p:txBody>
          <a:bodyPr/>
          <a:lstStyle/>
          <a:p>
            <a:fld id="{79E409AC-D837-4FDF-B51A-CF1D0B18AD7F}" type="datetimeFigureOut">
              <a:rPr lang="en-US" smtClean="0"/>
              <a:t>11/1/2023</a:t>
            </a:fld>
            <a:endParaRPr lang="en-US"/>
          </a:p>
        </p:txBody>
      </p:sp>
      <p:sp>
        <p:nvSpPr>
          <p:cNvPr id="5" name="Footer Placeholder 4">
            <a:extLst>
              <a:ext uri="{FF2B5EF4-FFF2-40B4-BE49-F238E27FC236}">
                <a16:creationId xmlns:a16="http://schemas.microsoft.com/office/drawing/2014/main" id="{917AA760-8FF2-48A7-A5C6-73102EB93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F1E956-DB47-41DF-B4FB-D4EF521FFB8B}"/>
              </a:ext>
            </a:extLst>
          </p:cNvPr>
          <p:cNvSpPr>
            <a:spLocks noGrp="1"/>
          </p:cNvSpPr>
          <p:nvPr>
            <p:ph type="sldNum" sz="quarter" idx="12"/>
          </p:nvPr>
        </p:nvSpPr>
        <p:spPr/>
        <p:txBody>
          <a:bodyPr/>
          <a:lstStyle/>
          <a:p>
            <a:fld id="{0A1F156C-3368-4701-984C-14725347AC3C}" type="slidenum">
              <a:rPr lang="en-US" smtClean="0"/>
              <a:t>‹#›</a:t>
            </a:fld>
            <a:endParaRPr lang="en-US"/>
          </a:p>
        </p:txBody>
      </p:sp>
    </p:spTree>
    <p:extLst>
      <p:ext uri="{BB962C8B-B14F-4D97-AF65-F5344CB8AC3E}">
        <p14:creationId xmlns:p14="http://schemas.microsoft.com/office/powerpoint/2010/main" val="880190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927BC-ACDE-4DDC-835C-55E214F3DA3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E56F005-D47D-47AC-BF6D-75FC6D3BAD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DBB5083-FE8A-473A-8160-C83C5C8592AF}"/>
              </a:ext>
            </a:extLst>
          </p:cNvPr>
          <p:cNvSpPr>
            <a:spLocks noGrp="1"/>
          </p:cNvSpPr>
          <p:nvPr>
            <p:ph type="dt" sz="half" idx="10"/>
          </p:nvPr>
        </p:nvSpPr>
        <p:spPr/>
        <p:txBody>
          <a:bodyPr/>
          <a:lstStyle/>
          <a:p>
            <a:fld id="{79E409AC-D837-4FDF-B51A-CF1D0B18AD7F}" type="datetimeFigureOut">
              <a:rPr lang="en-US" smtClean="0"/>
              <a:t>11/1/2023</a:t>
            </a:fld>
            <a:endParaRPr lang="en-US"/>
          </a:p>
        </p:txBody>
      </p:sp>
      <p:sp>
        <p:nvSpPr>
          <p:cNvPr id="5" name="Footer Placeholder 4">
            <a:extLst>
              <a:ext uri="{FF2B5EF4-FFF2-40B4-BE49-F238E27FC236}">
                <a16:creationId xmlns:a16="http://schemas.microsoft.com/office/drawing/2014/main" id="{8D0F2387-1FF0-4E00-967D-D3A1F002D3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8EE7D0-A06C-4432-BAF8-764FF8C4716A}"/>
              </a:ext>
            </a:extLst>
          </p:cNvPr>
          <p:cNvSpPr>
            <a:spLocks noGrp="1"/>
          </p:cNvSpPr>
          <p:nvPr>
            <p:ph type="sldNum" sz="quarter" idx="12"/>
          </p:nvPr>
        </p:nvSpPr>
        <p:spPr/>
        <p:txBody>
          <a:bodyPr/>
          <a:lstStyle/>
          <a:p>
            <a:fld id="{0A1F156C-3368-4701-984C-14725347AC3C}" type="slidenum">
              <a:rPr lang="en-US" smtClean="0"/>
              <a:t>‹#›</a:t>
            </a:fld>
            <a:endParaRPr lang="en-US"/>
          </a:p>
        </p:txBody>
      </p:sp>
    </p:spTree>
    <p:extLst>
      <p:ext uri="{BB962C8B-B14F-4D97-AF65-F5344CB8AC3E}">
        <p14:creationId xmlns:p14="http://schemas.microsoft.com/office/powerpoint/2010/main" val="1664437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C0207-3787-4E16-91F3-2A6EBFD431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432480-8133-48A9-9D19-F402D63FD50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AFA2CFC-FA18-45B7-B77C-BCA1E21471C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34B27C-E133-4A5D-B6A7-BDD282E637AE}"/>
              </a:ext>
            </a:extLst>
          </p:cNvPr>
          <p:cNvSpPr>
            <a:spLocks noGrp="1"/>
          </p:cNvSpPr>
          <p:nvPr>
            <p:ph type="dt" sz="half" idx="10"/>
          </p:nvPr>
        </p:nvSpPr>
        <p:spPr/>
        <p:txBody>
          <a:bodyPr/>
          <a:lstStyle/>
          <a:p>
            <a:fld id="{79E409AC-D837-4FDF-B51A-CF1D0B18AD7F}" type="datetimeFigureOut">
              <a:rPr lang="en-US" smtClean="0"/>
              <a:t>11/1/2023</a:t>
            </a:fld>
            <a:endParaRPr lang="en-US"/>
          </a:p>
        </p:txBody>
      </p:sp>
      <p:sp>
        <p:nvSpPr>
          <p:cNvPr id="6" name="Footer Placeholder 5">
            <a:extLst>
              <a:ext uri="{FF2B5EF4-FFF2-40B4-BE49-F238E27FC236}">
                <a16:creationId xmlns:a16="http://schemas.microsoft.com/office/drawing/2014/main" id="{EA113A32-14CD-461E-8F65-08BD9A4727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23A70F-D4D3-466C-A4D3-AF5B6E3C2DB7}"/>
              </a:ext>
            </a:extLst>
          </p:cNvPr>
          <p:cNvSpPr>
            <a:spLocks noGrp="1"/>
          </p:cNvSpPr>
          <p:nvPr>
            <p:ph type="sldNum" sz="quarter" idx="12"/>
          </p:nvPr>
        </p:nvSpPr>
        <p:spPr/>
        <p:txBody>
          <a:bodyPr/>
          <a:lstStyle/>
          <a:p>
            <a:fld id="{0A1F156C-3368-4701-984C-14725347AC3C}" type="slidenum">
              <a:rPr lang="en-US" smtClean="0"/>
              <a:t>‹#›</a:t>
            </a:fld>
            <a:endParaRPr lang="en-US"/>
          </a:p>
        </p:txBody>
      </p:sp>
    </p:spTree>
    <p:extLst>
      <p:ext uri="{BB962C8B-B14F-4D97-AF65-F5344CB8AC3E}">
        <p14:creationId xmlns:p14="http://schemas.microsoft.com/office/powerpoint/2010/main" val="2819390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ADB8C-1A71-4016-9F74-D840363F82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82525E8-EB26-4600-AAA7-485581AC0D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7A58634-2C0E-45C4-A385-D6D0995C22A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742D02-24AA-445F-8F7A-8D93EC9A29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51214C4-D55A-4BC4-B15F-B442B0572C9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27CE2B4-8261-4BE5-B4AE-461620ABAFC8}"/>
              </a:ext>
            </a:extLst>
          </p:cNvPr>
          <p:cNvSpPr>
            <a:spLocks noGrp="1"/>
          </p:cNvSpPr>
          <p:nvPr>
            <p:ph type="dt" sz="half" idx="10"/>
          </p:nvPr>
        </p:nvSpPr>
        <p:spPr/>
        <p:txBody>
          <a:bodyPr/>
          <a:lstStyle/>
          <a:p>
            <a:fld id="{79E409AC-D837-4FDF-B51A-CF1D0B18AD7F}" type="datetimeFigureOut">
              <a:rPr lang="en-US" smtClean="0"/>
              <a:t>11/1/2023</a:t>
            </a:fld>
            <a:endParaRPr lang="en-US"/>
          </a:p>
        </p:txBody>
      </p:sp>
      <p:sp>
        <p:nvSpPr>
          <p:cNvPr id="8" name="Footer Placeholder 7">
            <a:extLst>
              <a:ext uri="{FF2B5EF4-FFF2-40B4-BE49-F238E27FC236}">
                <a16:creationId xmlns:a16="http://schemas.microsoft.com/office/drawing/2014/main" id="{C6DCF878-AB41-4EAA-9A0F-881A1597AA3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B34B3FF-CA89-4EDA-A2A1-F7DCE1CAF6B8}"/>
              </a:ext>
            </a:extLst>
          </p:cNvPr>
          <p:cNvSpPr>
            <a:spLocks noGrp="1"/>
          </p:cNvSpPr>
          <p:nvPr>
            <p:ph type="sldNum" sz="quarter" idx="12"/>
          </p:nvPr>
        </p:nvSpPr>
        <p:spPr/>
        <p:txBody>
          <a:bodyPr/>
          <a:lstStyle/>
          <a:p>
            <a:fld id="{0A1F156C-3368-4701-984C-14725347AC3C}" type="slidenum">
              <a:rPr lang="en-US" smtClean="0"/>
              <a:t>‹#›</a:t>
            </a:fld>
            <a:endParaRPr lang="en-US"/>
          </a:p>
        </p:txBody>
      </p:sp>
    </p:spTree>
    <p:extLst>
      <p:ext uri="{BB962C8B-B14F-4D97-AF65-F5344CB8AC3E}">
        <p14:creationId xmlns:p14="http://schemas.microsoft.com/office/powerpoint/2010/main" val="3389711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31F30-AEBE-4B97-AA25-0F23B8736C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A19C183-08A6-428C-94D6-E79AA7B5EC63}"/>
              </a:ext>
            </a:extLst>
          </p:cNvPr>
          <p:cNvSpPr>
            <a:spLocks noGrp="1"/>
          </p:cNvSpPr>
          <p:nvPr>
            <p:ph type="dt" sz="half" idx="10"/>
          </p:nvPr>
        </p:nvSpPr>
        <p:spPr/>
        <p:txBody>
          <a:bodyPr/>
          <a:lstStyle/>
          <a:p>
            <a:fld id="{79E409AC-D837-4FDF-B51A-CF1D0B18AD7F}" type="datetimeFigureOut">
              <a:rPr lang="en-US" smtClean="0"/>
              <a:t>11/1/2023</a:t>
            </a:fld>
            <a:endParaRPr lang="en-US"/>
          </a:p>
        </p:txBody>
      </p:sp>
      <p:sp>
        <p:nvSpPr>
          <p:cNvPr id="4" name="Footer Placeholder 3">
            <a:extLst>
              <a:ext uri="{FF2B5EF4-FFF2-40B4-BE49-F238E27FC236}">
                <a16:creationId xmlns:a16="http://schemas.microsoft.com/office/drawing/2014/main" id="{18AFE2BC-599F-45F7-BDAF-99DCB5D554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6D7C1E-CAB5-40ED-9BC1-90C5B6D4DDB2}"/>
              </a:ext>
            </a:extLst>
          </p:cNvPr>
          <p:cNvSpPr>
            <a:spLocks noGrp="1"/>
          </p:cNvSpPr>
          <p:nvPr>
            <p:ph type="sldNum" sz="quarter" idx="12"/>
          </p:nvPr>
        </p:nvSpPr>
        <p:spPr/>
        <p:txBody>
          <a:bodyPr/>
          <a:lstStyle/>
          <a:p>
            <a:fld id="{0A1F156C-3368-4701-984C-14725347AC3C}" type="slidenum">
              <a:rPr lang="en-US" smtClean="0"/>
              <a:t>‹#›</a:t>
            </a:fld>
            <a:endParaRPr lang="en-US"/>
          </a:p>
        </p:txBody>
      </p:sp>
    </p:spTree>
    <p:extLst>
      <p:ext uri="{BB962C8B-B14F-4D97-AF65-F5344CB8AC3E}">
        <p14:creationId xmlns:p14="http://schemas.microsoft.com/office/powerpoint/2010/main" val="383639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944C1A-5A5A-44CA-B284-B3DDC9226FE2}"/>
              </a:ext>
            </a:extLst>
          </p:cNvPr>
          <p:cNvSpPr>
            <a:spLocks noGrp="1"/>
          </p:cNvSpPr>
          <p:nvPr>
            <p:ph type="dt" sz="half" idx="10"/>
          </p:nvPr>
        </p:nvSpPr>
        <p:spPr/>
        <p:txBody>
          <a:bodyPr/>
          <a:lstStyle/>
          <a:p>
            <a:fld id="{79E409AC-D837-4FDF-B51A-CF1D0B18AD7F}" type="datetimeFigureOut">
              <a:rPr lang="en-US" smtClean="0"/>
              <a:t>11/1/2023</a:t>
            </a:fld>
            <a:endParaRPr lang="en-US"/>
          </a:p>
        </p:txBody>
      </p:sp>
      <p:sp>
        <p:nvSpPr>
          <p:cNvPr id="3" name="Footer Placeholder 2">
            <a:extLst>
              <a:ext uri="{FF2B5EF4-FFF2-40B4-BE49-F238E27FC236}">
                <a16:creationId xmlns:a16="http://schemas.microsoft.com/office/drawing/2014/main" id="{44EEBD63-3093-407A-A0B2-3F5186EE531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0B5422-C8D4-41DB-9BBE-816F14FFE9C2}"/>
              </a:ext>
            </a:extLst>
          </p:cNvPr>
          <p:cNvSpPr>
            <a:spLocks noGrp="1"/>
          </p:cNvSpPr>
          <p:nvPr>
            <p:ph type="sldNum" sz="quarter" idx="12"/>
          </p:nvPr>
        </p:nvSpPr>
        <p:spPr/>
        <p:txBody>
          <a:bodyPr/>
          <a:lstStyle/>
          <a:p>
            <a:fld id="{0A1F156C-3368-4701-984C-14725347AC3C}" type="slidenum">
              <a:rPr lang="en-US" smtClean="0"/>
              <a:t>‹#›</a:t>
            </a:fld>
            <a:endParaRPr lang="en-US"/>
          </a:p>
        </p:txBody>
      </p:sp>
    </p:spTree>
    <p:extLst>
      <p:ext uri="{BB962C8B-B14F-4D97-AF65-F5344CB8AC3E}">
        <p14:creationId xmlns:p14="http://schemas.microsoft.com/office/powerpoint/2010/main" val="1679280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AF0DD-3A5E-46E2-83FF-5F41C8FABA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56CD1EC-07A0-46FC-93D5-1709360BFF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BD0952-0651-4413-998B-2BEC815252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67A9B86-372F-425A-AE42-E73A691F0331}"/>
              </a:ext>
            </a:extLst>
          </p:cNvPr>
          <p:cNvSpPr>
            <a:spLocks noGrp="1"/>
          </p:cNvSpPr>
          <p:nvPr>
            <p:ph type="dt" sz="half" idx="10"/>
          </p:nvPr>
        </p:nvSpPr>
        <p:spPr/>
        <p:txBody>
          <a:bodyPr/>
          <a:lstStyle/>
          <a:p>
            <a:fld id="{79E409AC-D837-4FDF-B51A-CF1D0B18AD7F}" type="datetimeFigureOut">
              <a:rPr lang="en-US" smtClean="0"/>
              <a:t>11/1/2023</a:t>
            </a:fld>
            <a:endParaRPr lang="en-US"/>
          </a:p>
        </p:txBody>
      </p:sp>
      <p:sp>
        <p:nvSpPr>
          <p:cNvPr id="6" name="Footer Placeholder 5">
            <a:extLst>
              <a:ext uri="{FF2B5EF4-FFF2-40B4-BE49-F238E27FC236}">
                <a16:creationId xmlns:a16="http://schemas.microsoft.com/office/drawing/2014/main" id="{7E4A4130-71D3-4F28-995E-D7C4ABAA5B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4D6FA-010F-4BCD-8EE9-A42B550DE4A7}"/>
              </a:ext>
            </a:extLst>
          </p:cNvPr>
          <p:cNvSpPr>
            <a:spLocks noGrp="1"/>
          </p:cNvSpPr>
          <p:nvPr>
            <p:ph type="sldNum" sz="quarter" idx="12"/>
          </p:nvPr>
        </p:nvSpPr>
        <p:spPr/>
        <p:txBody>
          <a:bodyPr/>
          <a:lstStyle/>
          <a:p>
            <a:fld id="{0A1F156C-3368-4701-984C-14725347AC3C}" type="slidenum">
              <a:rPr lang="en-US" smtClean="0"/>
              <a:t>‹#›</a:t>
            </a:fld>
            <a:endParaRPr lang="en-US"/>
          </a:p>
        </p:txBody>
      </p:sp>
    </p:spTree>
    <p:extLst>
      <p:ext uri="{BB962C8B-B14F-4D97-AF65-F5344CB8AC3E}">
        <p14:creationId xmlns:p14="http://schemas.microsoft.com/office/powerpoint/2010/main" val="2888755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19A32-F64F-4938-BAAA-98EA8C89DA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395902-87EC-478D-A52A-F8C7816107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EEA593-7415-4BB4-BD3E-CDE61A5F68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5372D0A-85D1-4D53-949A-1A3206500007}"/>
              </a:ext>
            </a:extLst>
          </p:cNvPr>
          <p:cNvSpPr>
            <a:spLocks noGrp="1"/>
          </p:cNvSpPr>
          <p:nvPr>
            <p:ph type="dt" sz="half" idx="10"/>
          </p:nvPr>
        </p:nvSpPr>
        <p:spPr/>
        <p:txBody>
          <a:bodyPr/>
          <a:lstStyle/>
          <a:p>
            <a:fld id="{79E409AC-D837-4FDF-B51A-CF1D0B18AD7F}" type="datetimeFigureOut">
              <a:rPr lang="en-US" smtClean="0"/>
              <a:t>11/1/2023</a:t>
            </a:fld>
            <a:endParaRPr lang="en-US"/>
          </a:p>
        </p:txBody>
      </p:sp>
      <p:sp>
        <p:nvSpPr>
          <p:cNvPr id="6" name="Footer Placeholder 5">
            <a:extLst>
              <a:ext uri="{FF2B5EF4-FFF2-40B4-BE49-F238E27FC236}">
                <a16:creationId xmlns:a16="http://schemas.microsoft.com/office/drawing/2014/main" id="{9245ADE0-A702-48D1-A607-3C19353E87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0B44F4-ED0D-48D0-88E4-DFC46F77A19F}"/>
              </a:ext>
            </a:extLst>
          </p:cNvPr>
          <p:cNvSpPr>
            <a:spLocks noGrp="1"/>
          </p:cNvSpPr>
          <p:nvPr>
            <p:ph type="sldNum" sz="quarter" idx="12"/>
          </p:nvPr>
        </p:nvSpPr>
        <p:spPr/>
        <p:txBody>
          <a:bodyPr/>
          <a:lstStyle/>
          <a:p>
            <a:fld id="{0A1F156C-3368-4701-984C-14725347AC3C}" type="slidenum">
              <a:rPr lang="en-US" smtClean="0"/>
              <a:t>‹#›</a:t>
            </a:fld>
            <a:endParaRPr lang="en-US"/>
          </a:p>
        </p:txBody>
      </p:sp>
    </p:spTree>
    <p:extLst>
      <p:ext uri="{BB962C8B-B14F-4D97-AF65-F5344CB8AC3E}">
        <p14:creationId xmlns:p14="http://schemas.microsoft.com/office/powerpoint/2010/main" val="3836952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E15613-F33C-4E55-9324-281C67B783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D756E2-43ED-4611-BE6E-29C917CF34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96D660-9E8E-406A-B061-2F2F9BFFB5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E409AC-D837-4FDF-B51A-CF1D0B18AD7F}" type="datetimeFigureOut">
              <a:rPr lang="en-US" smtClean="0"/>
              <a:t>11/1/2023</a:t>
            </a:fld>
            <a:endParaRPr lang="en-US"/>
          </a:p>
        </p:txBody>
      </p:sp>
      <p:sp>
        <p:nvSpPr>
          <p:cNvPr id="5" name="Footer Placeholder 4">
            <a:extLst>
              <a:ext uri="{FF2B5EF4-FFF2-40B4-BE49-F238E27FC236}">
                <a16:creationId xmlns:a16="http://schemas.microsoft.com/office/drawing/2014/main" id="{2EB69838-5397-41E1-BBA2-0A832D5080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AFCB513-300A-4345-9D52-155BD86499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1F156C-3368-4701-984C-14725347AC3C}" type="slidenum">
              <a:rPr lang="en-US" smtClean="0"/>
              <a:t>‹#›</a:t>
            </a:fld>
            <a:endParaRPr lang="en-US"/>
          </a:p>
        </p:txBody>
      </p:sp>
    </p:spTree>
    <p:extLst>
      <p:ext uri="{BB962C8B-B14F-4D97-AF65-F5344CB8AC3E}">
        <p14:creationId xmlns:p14="http://schemas.microsoft.com/office/powerpoint/2010/main" val="1713676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1D922-4260-4D67-9735-4CC82E33D644}"/>
              </a:ext>
            </a:extLst>
          </p:cNvPr>
          <p:cNvSpPr>
            <a:spLocks noGrp="1"/>
          </p:cNvSpPr>
          <p:nvPr>
            <p:ph type="ctrTitle"/>
          </p:nvPr>
        </p:nvSpPr>
        <p:spPr/>
        <p:txBody>
          <a:bodyPr/>
          <a:lstStyle/>
          <a:p>
            <a:r>
              <a:rPr lang="en-US" dirty="0"/>
              <a:t>Economy, Divine and Human</a:t>
            </a:r>
          </a:p>
        </p:txBody>
      </p:sp>
      <p:sp>
        <p:nvSpPr>
          <p:cNvPr id="3" name="Subtitle 2">
            <a:extLst>
              <a:ext uri="{FF2B5EF4-FFF2-40B4-BE49-F238E27FC236}">
                <a16:creationId xmlns:a16="http://schemas.microsoft.com/office/drawing/2014/main" id="{4E9836E0-E7D9-43AB-A287-C1B1DB301B28}"/>
              </a:ext>
            </a:extLst>
          </p:cNvPr>
          <p:cNvSpPr>
            <a:spLocks noGrp="1"/>
          </p:cNvSpPr>
          <p:nvPr>
            <p:ph type="subTitle" idx="1"/>
          </p:nvPr>
        </p:nvSpPr>
        <p:spPr/>
        <p:txBody>
          <a:bodyPr/>
          <a:lstStyle/>
          <a:p>
            <a:r>
              <a:rPr lang="en-US" dirty="0"/>
              <a:t>11/1/2023</a:t>
            </a:r>
          </a:p>
          <a:p>
            <a:r>
              <a:rPr lang="en-US" dirty="0"/>
              <a:t>The Four Basic Principles of Catholic Social Doctrine</a:t>
            </a:r>
          </a:p>
        </p:txBody>
      </p:sp>
    </p:spTree>
    <p:extLst>
      <p:ext uri="{BB962C8B-B14F-4D97-AF65-F5344CB8AC3E}">
        <p14:creationId xmlns:p14="http://schemas.microsoft.com/office/powerpoint/2010/main" val="635989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89D2C-E156-4E1D-B40C-80102020EF57}"/>
              </a:ext>
            </a:extLst>
          </p:cNvPr>
          <p:cNvSpPr>
            <a:spLocks noGrp="1"/>
          </p:cNvSpPr>
          <p:nvPr>
            <p:ph type="title"/>
          </p:nvPr>
        </p:nvSpPr>
        <p:spPr/>
        <p:txBody>
          <a:bodyPr/>
          <a:lstStyle/>
          <a:p>
            <a:r>
              <a:rPr lang="en-US" dirty="0"/>
              <a:t>Solidarity</a:t>
            </a:r>
          </a:p>
        </p:txBody>
      </p:sp>
      <p:sp>
        <p:nvSpPr>
          <p:cNvPr id="3" name="Content Placeholder 2">
            <a:extLst>
              <a:ext uri="{FF2B5EF4-FFF2-40B4-BE49-F238E27FC236}">
                <a16:creationId xmlns:a16="http://schemas.microsoft.com/office/drawing/2014/main" id="{956FC889-0BB2-4074-A287-2031D1A99030}"/>
              </a:ext>
            </a:extLst>
          </p:cNvPr>
          <p:cNvSpPr>
            <a:spLocks noGrp="1"/>
          </p:cNvSpPr>
          <p:nvPr>
            <p:ph idx="1"/>
          </p:nvPr>
        </p:nvSpPr>
        <p:spPr/>
        <p:txBody>
          <a:bodyPr/>
          <a:lstStyle/>
          <a:p>
            <a:r>
              <a:rPr lang="en-US" dirty="0"/>
              <a:t>Solidarity is being rightly ordered towards one’s fellow members in a society.</a:t>
            </a:r>
          </a:p>
          <a:p>
            <a:r>
              <a:rPr lang="en-US" dirty="0"/>
              <a:t>We can think of it as a type of friendship proper to each person’s appropriate role in a society.</a:t>
            </a:r>
          </a:p>
        </p:txBody>
      </p:sp>
    </p:spTree>
    <p:extLst>
      <p:ext uri="{BB962C8B-B14F-4D97-AF65-F5344CB8AC3E}">
        <p14:creationId xmlns:p14="http://schemas.microsoft.com/office/powerpoint/2010/main" val="3302906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6E491-5793-49FC-984F-0FEAEEB441D3}"/>
              </a:ext>
            </a:extLst>
          </p:cNvPr>
          <p:cNvSpPr>
            <a:spLocks noGrp="1"/>
          </p:cNvSpPr>
          <p:nvPr>
            <p:ph type="title"/>
          </p:nvPr>
        </p:nvSpPr>
        <p:spPr/>
        <p:txBody>
          <a:bodyPr/>
          <a:lstStyle/>
          <a:p>
            <a:r>
              <a:rPr lang="en-US" dirty="0"/>
              <a:t>Subsidiarity</a:t>
            </a:r>
          </a:p>
        </p:txBody>
      </p:sp>
      <p:sp>
        <p:nvSpPr>
          <p:cNvPr id="3" name="Content Placeholder 2">
            <a:extLst>
              <a:ext uri="{FF2B5EF4-FFF2-40B4-BE49-F238E27FC236}">
                <a16:creationId xmlns:a16="http://schemas.microsoft.com/office/drawing/2014/main" id="{B32A40DD-8E94-4585-B16C-4CDB5446AE8E}"/>
              </a:ext>
            </a:extLst>
          </p:cNvPr>
          <p:cNvSpPr>
            <a:spLocks noGrp="1"/>
          </p:cNvSpPr>
          <p:nvPr>
            <p:ph idx="1"/>
          </p:nvPr>
        </p:nvSpPr>
        <p:spPr/>
        <p:txBody>
          <a:bodyPr/>
          <a:lstStyle/>
          <a:p>
            <a:r>
              <a:rPr lang="en-US" dirty="0"/>
              <a:t>Subsidiarity is the principle that, when any person or any society interacts with another society, these interactions do not remove or destroy the authority or functions proper to the society being interacted with.</a:t>
            </a:r>
          </a:p>
          <a:p>
            <a:r>
              <a:rPr lang="en-US" dirty="0"/>
              <a:t>To understand this, we’ll have to talk more about what a society is.</a:t>
            </a:r>
          </a:p>
          <a:p>
            <a:endParaRPr lang="en-US" dirty="0"/>
          </a:p>
        </p:txBody>
      </p:sp>
    </p:spTree>
    <p:extLst>
      <p:ext uri="{BB962C8B-B14F-4D97-AF65-F5344CB8AC3E}">
        <p14:creationId xmlns:p14="http://schemas.microsoft.com/office/powerpoint/2010/main" val="602649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F9927-F182-45F1-B05C-A0C9679998AD}"/>
              </a:ext>
            </a:extLst>
          </p:cNvPr>
          <p:cNvSpPr>
            <a:spLocks noGrp="1"/>
          </p:cNvSpPr>
          <p:nvPr>
            <p:ph type="title"/>
          </p:nvPr>
        </p:nvSpPr>
        <p:spPr/>
        <p:txBody>
          <a:bodyPr/>
          <a:lstStyle/>
          <a:p>
            <a:r>
              <a:rPr lang="en-US" dirty="0"/>
              <a:t>The Common Good, or Common Goods</a:t>
            </a:r>
          </a:p>
        </p:txBody>
      </p:sp>
      <p:sp>
        <p:nvSpPr>
          <p:cNvPr id="3" name="Content Placeholder 2">
            <a:extLst>
              <a:ext uri="{FF2B5EF4-FFF2-40B4-BE49-F238E27FC236}">
                <a16:creationId xmlns:a16="http://schemas.microsoft.com/office/drawing/2014/main" id="{99932100-6B18-4308-8F34-77120C1680F1}"/>
              </a:ext>
            </a:extLst>
          </p:cNvPr>
          <p:cNvSpPr>
            <a:spLocks noGrp="1"/>
          </p:cNvSpPr>
          <p:nvPr>
            <p:ph idx="1"/>
          </p:nvPr>
        </p:nvSpPr>
        <p:spPr/>
        <p:txBody>
          <a:bodyPr>
            <a:normAutofit/>
          </a:bodyPr>
          <a:lstStyle/>
          <a:p>
            <a:r>
              <a:rPr lang="en-US" dirty="0"/>
              <a:t>“Common goods” are the kinds of social goods that derive from multiple individuals who are arranged in a given order. They frequently exist only due to human interdependence.</a:t>
            </a:r>
          </a:p>
          <a:p>
            <a:r>
              <a:rPr lang="en-US" dirty="0"/>
              <a:t>So, for example, a human family is a kind of common good, one made possible due to the stable, social bonds of wedded fathers and mothers, with their children.</a:t>
            </a:r>
          </a:p>
          <a:p>
            <a:r>
              <a:rPr lang="en-US" dirty="0"/>
              <a:t>The common good of a local society provides a larger support system of commerce, education, agriculture, health care, and technology overseen by the local political government. </a:t>
            </a:r>
          </a:p>
        </p:txBody>
      </p:sp>
    </p:spTree>
    <p:extLst>
      <p:ext uri="{BB962C8B-B14F-4D97-AF65-F5344CB8AC3E}">
        <p14:creationId xmlns:p14="http://schemas.microsoft.com/office/powerpoint/2010/main" val="2294972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DCDDB-35D0-4E0E-9C92-85F811F26CA9}"/>
              </a:ext>
            </a:extLst>
          </p:cNvPr>
          <p:cNvSpPr>
            <a:spLocks noGrp="1"/>
          </p:cNvSpPr>
          <p:nvPr>
            <p:ph type="title"/>
          </p:nvPr>
        </p:nvSpPr>
        <p:spPr/>
        <p:txBody>
          <a:bodyPr/>
          <a:lstStyle/>
          <a:p>
            <a:r>
              <a:rPr lang="en-US" dirty="0"/>
              <a:t>Common Good of the order of cosmos</a:t>
            </a:r>
          </a:p>
        </p:txBody>
      </p:sp>
      <p:sp>
        <p:nvSpPr>
          <p:cNvPr id="3" name="Content Placeholder 2">
            <a:extLst>
              <a:ext uri="{FF2B5EF4-FFF2-40B4-BE49-F238E27FC236}">
                <a16:creationId xmlns:a16="http://schemas.microsoft.com/office/drawing/2014/main" id="{9AEECF2A-A1D3-4A9E-9CF0-CE8EF1747C7D}"/>
              </a:ext>
            </a:extLst>
          </p:cNvPr>
          <p:cNvSpPr>
            <a:spLocks noGrp="1"/>
          </p:cNvSpPr>
          <p:nvPr>
            <p:ph idx="1"/>
          </p:nvPr>
        </p:nvSpPr>
        <p:spPr/>
        <p:txBody>
          <a:bodyPr>
            <a:normAutofit/>
          </a:bodyPr>
          <a:lstStyle/>
          <a:p>
            <a:r>
              <a:rPr lang="en-US" dirty="0"/>
              <a:t>If we think of justice as pertaining to the order of reality itself, we can also speak about the world of nature and the cosmos as a common good.</a:t>
            </a:r>
          </a:p>
          <a:p>
            <a:r>
              <a:rPr lang="en-US" dirty="0"/>
              <a:t>The larger physical world is marked by an intelligible order and by a complex web of interdependencies. This natural world provides a habitat for human persons. The living things that populate the world, and the deeper matrix of inanimate objects that sustains life: all of this is a kind of common good that we depend upon vitally, and participate in. Human happiness, then, depends upon the common good that is the cosmos.</a:t>
            </a:r>
          </a:p>
        </p:txBody>
      </p:sp>
    </p:spTree>
    <p:extLst>
      <p:ext uri="{BB962C8B-B14F-4D97-AF65-F5344CB8AC3E}">
        <p14:creationId xmlns:p14="http://schemas.microsoft.com/office/powerpoint/2010/main" val="2153351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9E3DD-E208-4B3A-9DBC-9AF7164F83D4}"/>
              </a:ext>
            </a:extLst>
          </p:cNvPr>
          <p:cNvSpPr>
            <a:spLocks noGrp="1"/>
          </p:cNvSpPr>
          <p:nvPr>
            <p:ph type="title"/>
          </p:nvPr>
        </p:nvSpPr>
        <p:spPr/>
        <p:txBody>
          <a:bodyPr/>
          <a:lstStyle/>
          <a:p>
            <a:r>
              <a:rPr lang="en-US" dirty="0"/>
              <a:t>God is the Supreme Common Good</a:t>
            </a:r>
          </a:p>
        </p:txBody>
      </p:sp>
      <p:sp>
        <p:nvSpPr>
          <p:cNvPr id="3" name="Content Placeholder 2">
            <a:extLst>
              <a:ext uri="{FF2B5EF4-FFF2-40B4-BE49-F238E27FC236}">
                <a16:creationId xmlns:a16="http://schemas.microsoft.com/office/drawing/2014/main" id="{76FDBD36-17EA-4919-9E13-7A42DEF60325}"/>
              </a:ext>
            </a:extLst>
          </p:cNvPr>
          <p:cNvSpPr>
            <a:spLocks noGrp="1"/>
          </p:cNvSpPr>
          <p:nvPr>
            <p:ph idx="1"/>
          </p:nvPr>
        </p:nvSpPr>
        <p:spPr/>
        <p:txBody>
          <a:bodyPr>
            <a:normAutofit fontScale="77500" lnSpcReduction="20000"/>
          </a:bodyPr>
          <a:lstStyle/>
          <a:p>
            <a:r>
              <a:rPr lang="en-US" dirty="0"/>
              <a:t>Ultimately we can speak of God as the supreme “common good” of the whole universe. The whole world derives its existence and goodness from God alone, and in a sense exists for God.</a:t>
            </a:r>
          </a:p>
          <a:p>
            <a:r>
              <a:rPr lang="en-US" dirty="0"/>
              <a:t>Simply by being and tending toward their various perfections, inanimate natural realities, plants, and animals all bear witness to the existence of God and give evidence of his goodness. They exist as created participations of God’s own goodness, and in doing so indicate ontologically (by their very being) that God is the transcendent purpose for their existence. (God created all things ultimately for himself.)</a:t>
            </a:r>
          </a:p>
          <a:p>
            <a:r>
              <a:rPr lang="en-US" dirty="0"/>
              <a:t>Human beings also have God as their supreme good in an especially immediate way, since they can come to know God intellectually and love God above all things. God is the transcendent common good of the whole human community.</a:t>
            </a:r>
          </a:p>
          <a:p>
            <a:r>
              <a:rPr lang="en-US" dirty="0"/>
              <a:t>The designation “common” here is significant. Because of the transcendence of God, he is a good that all human beings can hold in common in a way that necessarily includes all other human beings and unites them, each in his or her own dignity, without exclusion or opposition.</a:t>
            </a:r>
          </a:p>
        </p:txBody>
      </p:sp>
    </p:spTree>
    <p:extLst>
      <p:ext uri="{BB962C8B-B14F-4D97-AF65-F5344CB8AC3E}">
        <p14:creationId xmlns:p14="http://schemas.microsoft.com/office/powerpoint/2010/main" val="4250570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AA41A-1337-4230-BE0B-D1A857442417}"/>
              </a:ext>
            </a:extLst>
          </p:cNvPr>
          <p:cNvSpPr>
            <a:spLocks noGrp="1"/>
          </p:cNvSpPr>
          <p:nvPr>
            <p:ph type="title"/>
          </p:nvPr>
        </p:nvSpPr>
        <p:spPr/>
        <p:txBody>
          <a:bodyPr/>
          <a:lstStyle/>
          <a:p>
            <a:r>
              <a:rPr lang="en-US" dirty="0"/>
              <a:t>What is a society?</a:t>
            </a:r>
          </a:p>
        </p:txBody>
      </p:sp>
      <p:sp>
        <p:nvSpPr>
          <p:cNvPr id="3" name="Content Placeholder 2">
            <a:extLst>
              <a:ext uri="{FF2B5EF4-FFF2-40B4-BE49-F238E27FC236}">
                <a16:creationId xmlns:a16="http://schemas.microsoft.com/office/drawing/2014/main" id="{9AC3BAFF-4278-467A-8171-2F29D81A279C}"/>
              </a:ext>
            </a:extLst>
          </p:cNvPr>
          <p:cNvSpPr>
            <a:spLocks noGrp="1"/>
          </p:cNvSpPr>
          <p:nvPr>
            <p:ph idx="1"/>
          </p:nvPr>
        </p:nvSpPr>
        <p:spPr/>
        <p:txBody>
          <a:bodyPr/>
          <a:lstStyle/>
          <a:p>
            <a:r>
              <a:rPr lang="en-US" dirty="0"/>
              <a:t>We can’t really understand what we mean by solidarity, subsidiarity, and common goods, unless we understand what we mean by a society.</a:t>
            </a:r>
          </a:p>
          <a:p>
            <a:r>
              <a:rPr lang="en-US" dirty="0"/>
              <a:t>Once we understand what we mean by a society, we can ask the question whether plural societies, each with its own distinctive common good, can enjoy a common good that transcends the particular social unions without injustice to or destruction of those groups.</a:t>
            </a:r>
          </a:p>
        </p:txBody>
      </p:sp>
    </p:spTree>
    <p:extLst>
      <p:ext uri="{BB962C8B-B14F-4D97-AF65-F5344CB8AC3E}">
        <p14:creationId xmlns:p14="http://schemas.microsoft.com/office/powerpoint/2010/main" val="2236655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37240-63F4-41D2-B25E-A28E1600A41D}"/>
              </a:ext>
            </a:extLst>
          </p:cNvPr>
          <p:cNvSpPr>
            <a:spLocks noGrp="1"/>
          </p:cNvSpPr>
          <p:nvPr>
            <p:ph type="title"/>
          </p:nvPr>
        </p:nvSpPr>
        <p:spPr/>
        <p:txBody>
          <a:bodyPr/>
          <a:lstStyle/>
          <a:p>
            <a:r>
              <a:rPr lang="en-US" dirty="0"/>
              <a:t>What is a society?</a:t>
            </a:r>
          </a:p>
        </p:txBody>
      </p:sp>
      <p:sp>
        <p:nvSpPr>
          <p:cNvPr id="3" name="Content Placeholder 2">
            <a:extLst>
              <a:ext uri="{FF2B5EF4-FFF2-40B4-BE49-F238E27FC236}">
                <a16:creationId xmlns:a16="http://schemas.microsoft.com/office/drawing/2014/main" id="{DF583004-8445-4AF8-B3D9-68E810506DDF}"/>
              </a:ext>
            </a:extLst>
          </p:cNvPr>
          <p:cNvSpPr>
            <a:spLocks noGrp="1"/>
          </p:cNvSpPr>
          <p:nvPr>
            <p:ph idx="1"/>
          </p:nvPr>
        </p:nvSpPr>
        <p:spPr/>
        <p:txBody>
          <a:bodyPr/>
          <a:lstStyle/>
          <a:p>
            <a:r>
              <a:rPr lang="en-US" dirty="0"/>
              <a:t>One extreme view is that a society is a kind of super-individual having a single mind or a single body like a biological organism.</a:t>
            </a:r>
          </a:p>
          <a:p>
            <a:r>
              <a:rPr lang="en-US" dirty="0"/>
              <a:t>Another extreme is to view a society as a purely accidental unity ensuring upon the choices and actions of individuals who follow their own preferences.</a:t>
            </a:r>
          </a:p>
        </p:txBody>
      </p:sp>
    </p:spTree>
    <p:extLst>
      <p:ext uri="{BB962C8B-B14F-4D97-AF65-F5344CB8AC3E}">
        <p14:creationId xmlns:p14="http://schemas.microsoft.com/office/powerpoint/2010/main" val="1462460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39725-790D-43D3-93EC-B60B6A27BC07}"/>
              </a:ext>
            </a:extLst>
          </p:cNvPr>
          <p:cNvSpPr>
            <a:spLocks noGrp="1"/>
          </p:cNvSpPr>
          <p:nvPr>
            <p:ph type="title"/>
          </p:nvPr>
        </p:nvSpPr>
        <p:spPr/>
        <p:txBody>
          <a:bodyPr/>
          <a:lstStyle/>
          <a:p>
            <a:r>
              <a:rPr lang="en-US" dirty="0"/>
              <a:t>What is a society?</a:t>
            </a:r>
          </a:p>
        </p:txBody>
      </p:sp>
      <p:sp>
        <p:nvSpPr>
          <p:cNvPr id="3" name="Content Placeholder 2">
            <a:extLst>
              <a:ext uri="{FF2B5EF4-FFF2-40B4-BE49-F238E27FC236}">
                <a16:creationId xmlns:a16="http://schemas.microsoft.com/office/drawing/2014/main" id="{252C186C-FF22-471F-902C-5987DE7F7A20}"/>
              </a:ext>
            </a:extLst>
          </p:cNvPr>
          <p:cNvSpPr>
            <a:spLocks noGrp="1"/>
          </p:cNvSpPr>
          <p:nvPr>
            <p:ph idx="1"/>
          </p:nvPr>
        </p:nvSpPr>
        <p:spPr/>
        <p:txBody>
          <a:bodyPr/>
          <a:lstStyle/>
          <a:p>
            <a:r>
              <a:rPr lang="en-US" dirty="0"/>
              <a:t>Wherever there are plural rational agents, aiming at common ends, through united action, and where the unity is one of the intrinsic goods aimed at, we have a society – something distinct in dignity.</a:t>
            </a:r>
          </a:p>
        </p:txBody>
      </p:sp>
    </p:spTree>
    <p:extLst>
      <p:ext uri="{BB962C8B-B14F-4D97-AF65-F5344CB8AC3E}">
        <p14:creationId xmlns:p14="http://schemas.microsoft.com/office/powerpoint/2010/main" val="2404447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39725-790D-43D3-93EC-B60B6A27BC07}"/>
              </a:ext>
            </a:extLst>
          </p:cNvPr>
          <p:cNvSpPr>
            <a:spLocks noGrp="1"/>
          </p:cNvSpPr>
          <p:nvPr>
            <p:ph type="title"/>
          </p:nvPr>
        </p:nvSpPr>
        <p:spPr/>
        <p:txBody>
          <a:bodyPr/>
          <a:lstStyle/>
          <a:p>
            <a:r>
              <a:rPr lang="en-US" dirty="0"/>
              <a:t>What is a society?</a:t>
            </a:r>
          </a:p>
        </p:txBody>
      </p:sp>
      <p:sp>
        <p:nvSpPr>
          <p:cNvPr id="3" name="Content Placeholder 2">
            <a:extLst>
              <a:ext uri="{FF2B5EF4-FFF2-40B4-BE49-F238E27FC236}">
                <a16:creationId xmlns:a16="http://schemas.microsoft.com/office/drawing/2014/main" id="{252C186C-FF22-471F-902C-5987DE7F7A20}"/>
              </a:ext>
            </a:extLst>
          </p:cNvPr>
          <p:cNvSpPr>
            <a:spLocks noGrp="1"/>
          </p:cNvSpPr>
          <p:nvPr>
            <p:ph idx="1"/>
          </p:nvPr>
        </p:nvSpPr>
        <p:spPr/>
        <p:txBody>
          <a:bodyPr/>
          <a:lstStyle/>
          <a:p>
            <a:r>
              <a:rPr lang="en-US" dirty="0"/>
              <a:t>We can understand what a society is by understanding its common goods.</a:t>
            </a:r>
          </a:p>
          <a:p>
            <a:r>
              <a:rPr lang="en-US" dirty="0"/>
              <a:t>To use the traditional terminology, the group is said to have an extrinsic common good (e.g., victory for an army) and an intrinsic common good (the common order of its action, e.g., the arrangement or order of stable interactions among the members of the army).</a:t>
            </a:r>
          </a:p>
        </p:txBody>
      </p:sp>
    </p:spTree>
    <p:extLst>
      <p:ext uri="{BB962C8B-B14F-4D97-AF65-F5344CB8AC3E}">
        <p14:creationId xmlns:p14="http://schemas.microsoft.com/office/powerpoint/2010/main" val="1529932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27B43-4494-4C1B-B5A4-F3C006834DD6}"/>
              </a:ext>
            </a:extLst>
          </p:cNvPr>
          <p:cNvSpPr>
            <a:spLocks noGrp="1"/>
          </p:cNvSpPr>
          <p:nvPr>
            <p:ph type="title"/>
          </p:nvPr>
        </p:nvSpPr>
        <p:spPr/>
        <p:txBody>
          <a:bodyPr/>
          <a:lstStyle/>
          <a:p>
            <a:r>
              <a:rPr lang="en-US" dirty="0"/>
              <a:t>Distinctions</a:t>
            </a:r>
          </a:p>
        </p:txBody>
      </p:sp>
      <p:sp>
        <p:nvSpPr>
          <p:cNvPr id="3" name="Content Placeholder 2">
            <a:extLst>
              <a:ext uri="{FF2B5EF4-FFF2-40B4-BE49-F238E27FC236}">
                <a16:creationId xmlns:a16="http://schemas.microsoft.com/office/drawing/2014/main" id="{23CBCAA3-02A8-4F7D-83EB-107212ABAA1A}"/>
              </a:ext>
            </a:extLst>
          </p:cNvPr>
          <p:cNvSpPr>
            <a:spLocks noGrp="1"/>
          </p:cNvSpPr>
          <p:nvPr>
            <p:ph idx="1"/>
          </p:nvPr>
        </p:nvSpPr>
        <p:spPr/>
        <p:txBody>
          <a:bodyPr/>
          <a:lstStyle/>
          <a:p>
            <a:r>
              <a:rPr lang="en-US" dirty="0"/>
              <a:t>A mere concourse of people: accidental</a:t>
            </a:r>
          </a:p>
          <a:p>
            <a:r>
              <a:rPr lang="en-US" dirty="0"/>
              <a:t>A </a:t>
            </a:r>
            <a:r>
              <a:rPr lang="en-US" dirty="0" err="1"/>
              <a:t>Catallaxy</a:t>
            </a:r>
            <a:r>
              <a:rPr lang="en-US" dirty="0"/>
              <a:t> or unplanned order: mathematical reasons for order, but no common action for a common good.</a:t>
            </a:r>
          </a:p>
          <a:p>
            <a:r>
              <a:rPr lang="en-US" dirty="0"/>
              <a:t>A mere partnership: depends on commutative justice, all the goods can be divided up if the partnership divides, therefore there are no common goods, and therefore it is not a true society</a:t>
            </a:r>
          </a:p>
        </p:txBody>
      </p:sp>
    </p:spTree>
    <p:extLst>
      <p:ext uri="{BB962C8B-B14F-4D97-AF65-F5344CB8AC3E}">
        <p14:creationId xmlns:p14="http://schemas.microsoft.com/office/powerpoint/2010/main" val="4224529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A2786-86B2-42C9-BC2E-AAAB41EF05C9}"/>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D9577476-50A8-4ADB-8514-1500A707F03D}"/>
              </a:ext>
            </a:extLst>
          </p:cNvPr>
          <p:cNvSpPr>
            <a:spLocks noGrp="1"/>
          </p:cNvSpPr>
          <p:nvPr>
            <p:ph idx="1"/>
          </p:nvPr>
        </p:nvSpPr>
        <p:spPr/>
        <p:txBody>
          <a:bodyPr>
            <a:normAutofit fontScale="92500" lnSpcReduction="20000"/>
          </a:bodyPr>
          <a:lstStyle/>
          <a:p>
            <a:r>
              <a:rPr lang="en-US" dirty="0"/>
              <a:t>(1) Prayer</a:t>
            </a:r>
          </a:p>
          <a:p>
            <a:r>
              <a:rPr lang="en-US" dirty="0"/>
              <a:t>(2) Experiment</a:t>
            </a:r>
          </a:p>
          <a:p>
            <a:r>
              <a:rPr lang="en-US" dirty="0"/>
              <a:t>(3) Introduction and Review</a:t>
            </a:r>
          </a:p>
          <a:p>
            <a:r>
              <a:rPr lang="en-US" dirty="0"/>
              <a:t>(4) The four basic principles of Catholic social doctrine</a:t>
            </a:r>
          </a:p>
          <a:p>
            <a:r>
              <a:rPr lang="en-US" dirty="0"/>
              <a:t>(5) What is a true society?</a:t>
            </a:r>
          </a:p>
          <a:p>
            <a:r>
              <a:rPr lang="en-US" dirty="0"/>
              <a:t>(6) Distinctions</a:t>
            </a:r>
          </a:p>
          <a:p>
            <a:r>
              <a:rPr lang="en-US" dirty="0"/>
              <a:t>(7) Concession Model of Civil Society</a:t>
            </a:r>
          </a:p>
          <a:p>
            <a:r>
              <a:rPr lang="en-US" dirty="0"/>
              <a:t>(8) Devolution Model of Civil Society</a:t>
            </a:r>
          </a:p>
          <a:p>
            <a:r>
              <a:rPr lang="en-US" dirty="0"/>
              <a:t>(9) The subsidiarity model of civil society</a:t>
            </a:r>
          </a:p>
          <a:p>
            <a:r>
              <a:rPr lang="en-US" dirty="0"/>
              <a:t>(10) The coherence of the four basic principles</a:t>
            </a:r>
          </a:p>
        </p:txBody>
      </p:sp>
    </p:spTree>
    <p:extLst>
      <p:ext uri="{BB962C8B-B14F-4D97-AF65-F5344CB8AC3E}">
        <p14:creationId xmlns:p14="http://schemas.microsoft.com/office/powerpoint/2010/main" val="10754102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56B6C-0E9B-4963-A040-292EBDD8839D}"/>
              </a:ext>
            </a:extLst>
          </p:cNvPr>
          <p:cNvSpPr>
            <a:spLocks noGrp="1"/>
          </p:cNvSpPr>
          <p:nvPr>
            <p:ph type="title"/>
          </p:nvPr>
        </p:nvSpPr>
        <p:spPr/>
        <p:txBody>
          <a:bodyPr/>
          <a:lstStyle/>
          <a:p>
            <a:r>
              <a:rPr lang="en-US" dirty="0"/>
              <a:t>Society: conclusions</a:t>
            </a:r>
          </a:p>
        </p:txBody>
      </p:sp>
      <p:sp>
        <p:nvSpPr>
          <p:cNvPr id="3" name="Content Placeholder 2">
            <a:extLst>
              <a:ext uri="{FF2B5EF4-FFF2-40B4-BE49-F238E27FC236}">
                <a16:creationId xmlns:a16="http://schemas.microsoft.com/office/drawing/2014/main" id="{38C59031-2BCB-4D79-951E-39AB524B8054}"/>
              </a:ext>
            </a:extLst>
          </p:cNvPr>
          <p:cNvSpPr>
            <a:spLocks noGrp="1"/>
          </p:cNvSpPr>
          <p:nvPr>
            <p:ph idx="1"/>
          </p:nvPr>
        </p:nvSpPr>
        <p:spPr/>
        <p:txBody>
          <a:bodyPr/>
          <a:lstStyle/>
          <a:p>
            <a:r>
              <a:rPr lang="en-US" dirty="0"/>
              <a:t>Societies are unities of order which cannot be reduced either to substantial unity or to a unity of mere aggregation.</a:t>
            </a:r>
          </a:p>
          <a:p>
            <a:r>
              <a:rPr lang="en-US" dirty="0"/>
              <a:t>Societies are constituted not only according to common ends, but also by a shared structure or intrinsic common good. The word common is opposed to private, but certainly not to individual.</a:t>
            </a:r>
          </a:p>
          <a:p>
            <a:r>
              <a:rPr lang="en-US" dirty="0"/>
              <a:t>For a social unity of order, the parts are also wholes (individual persons) which retain their own proper operations. Thomas’ dictum: “Man is not ordained to the body politic, according to all that he is and has.” The dignity of a society does not supplant, but rather, presupposes the dignity of the individual person.</a:t>
            </a:r>
          </a:p>
        </p:txBody>
      </p:sp>
    </p:spTree>
    <p:extLst>
      <p:ext uri="{BB962C8B-B14F-4D97-AF65-F5344CB8AC3E}">
        <p14:creationId xmlns:p14="http://schemas.microsoft.com/office/powerpoint/2010/main" val="2959178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56B6C-0E9B-4963-A040-292EBDD8839D}"/>
              </a:ext>
            </a:extLst>
          </p:cNvPr>
          <p:cNvSpPr>
            <a:spLocks noGrp="1"/>
          </p:cNvSpPr>
          <p:nvPr>
            <p:ph type="title"/>
          </p:nvPr>
        </p:nvSpPr>
        <p:spPr/>
        <p:txBody>
          <a:bodyPr/>
          <a:lstStyle/>
          <a:p>
            <a:r>
              <a:rPr lang="en-US" dirty="0"/>
              <a:t>Society: conclusions</a:t>
            </a:r>
          </a:p>
        </p:txBody>
      </p:sp>
      <p:sp>
        <p:nvSpPr>
          <p:cNvPr id="3" name="Content Placeholder 2">
            <a:extLst>
              <a:ext uri="{FF2B5EF4-FFF2-40B4-BE49-F238E27FC236}">
                <a16:creationId xmlns:a16="http://schemas.microsoft.com/office/drawing/2014/main" id="{38C59031-2BCB-4D79-951E-39AB524B8054}"/>
              </a:ext>
            </a:extLst>
          </p:cNvPr>
          <p:cNvSpPr>
            <a:spLocks noGrp="1"/>
          </p:cNvSpPr>
          <p:nvPr>
            <p:ph idx="1"/>
          </p:nvPr>
        </p:nvSpPr>
        <p:spPr/>
        <p:txBody>
          <a:bodyPr/>
          <a:lstStyle/>
          <a:p>
            <a:r>
              <a:rPr lang="en-US" dirty="0"/>
              <a:t>Therefore, human persons can be members of plural societies.</a:t>
            </a:r>
          </a:p>
          <a:p>
            <a:r>
              <a:rPr lang="en-US" dirty="0"/>
              <a:t>The chief goal of social justice is the harmonization of these diverse group-persons.</a:t>
            </a:r>
          </a:p>
          <a:p>
            <a:endParaRPr lang="en-US" dirty="0"/>
          </a:p>
        </p:txBody>
      </p:sp>
    </p:spTree>
    <p:extLst>
      <p:ext uri="{BB962C8B-B14F-4D97-AF65-F5344CB8AC3E}">
        <p14:creationId xmlns:p14="http://schemas.microsoft.com/office/powerpoint/2010/main" val="1858901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5CA00-EF28-4925-A263-C7A6C2564A84}"/>
              </a:ext>
            </a:extLst>
          </p:cNvPr>
          <p:cNvSpPr>
            <a:spLocks noGrp="1"/>
          </p:cNvSpPr>
          <p:nvPr>
            <p:ph type="title"/>
          </p:nvPr>
        </p:nvSpPr>
        <p:spPr/>
        <p:txBody>
          <a:bodyPr/>
          <a:lstStyle/>
          <a:p>
            <a:r>
              <a:rPr lang="en-US" dirty="0"/>
              <a:t>Concession Model of Civil Society</a:t>
            </a:r>
          </a:p>
        </p:txBody>
      </p:sp>
      <p:sp>
        <p:nvSpPr>
          <p:cNvPr id="3" name="Content Placeholder 2">
            <a:extLst>
              <a:ext uri="{FF2B5EF4-FFF2-40B4-BE49-F238E27FC236}">
                <a16:creationId xmlns:a16="http://schemas.microsoft.com/office/drawing/2014/main" id="{D19B6E83-514E-4FEB-A07E-64E5DA75B502}"/>
              </a:ext>
            </a:extLst>
          </p:cNvPr>
          <p:cNvSpPr>
            <a:spLocks noGrp="1"/>
          </p:cNvSpPr>
          <p:nvPr>
            <p:ph idx="1"/>
          </p:nvPr>
        </p:nvSpPr>
        <p:spPr/>
        <p:txBody>
          <a:bodyPr/>
          <a:lstStyle/>
          <a:p>
            <a:r>
              <a:rPr lang="en-US" dirty="0"/>
              <a:t>Thomas Hobbes (1588 – 1679) provided an early, and very clear, model for understanding the relationship between groups and the sovereign state. </a:t>
            </a:r>
          </a:p>
          <a:p>
            <a:r>
              <a:rPr lang="en-US" dirty="0"/>
              <a:t>It has been called the ‘concession’ theory.</a:t>
            </a:r>
          </a:p>
        </p:txBody>
      </p:sp>
    </p:spTree>
    <p:extLst>
      <p:ext uri="{BB962C8B-B14F-4D97-AF65-F5344CB8AC3E}">
        <p14:creationId xmlns:p14="http://schemas.microsoft.com/office/powerpoint/2010/main" val="2759512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5CA00-EF28-4925-A263-C7A6C2564A84}"/>
              </a:ext>
            </a:extLst>
          </p:cNvPr>
          <p:cNvSpPr>
            <a:spLocks noGrp="1"/>
          </p:cNvSpPr>
          <p:nvPr>
            <p:ph type="title"/>
          </p:nvPr>
        </p:nvSpPr>
        <p:spPr/>
        <p:txBody>
          <a:bodyPr/>
          <a:lstStyle/>
          <a:p>
            <a:r>
              <a:rPr lang="en-US" dirty="0"/>
              <a:t>Concession Model of Civil Society</a:t>
            </a:r>
          </a:p>
        </p:txBody>
      </p:sp>
      <p:sp>
        <p:nvSpPr>
          <p:cNvPr id="3" name="Content Placeholder 2">
            <a:extLst>
              <a:ext uri="{FF2B5EF4-FFF2-40B4-BE49-F238E27FC236}">
                <a16:creationId xmlns:a16="http://schemas.microsoft.com/office/drawing/2014/main" id="{D19B6E83-514E-4FEB-A07E-64E5DA75B502}"/>
              </a:ext>
            </a:extLst>
          </p:cNvPr>
          <p:cNvSpPr>
            <a:spLocks noGrp="1"/>
          </p:cNvSpPr>
          <p:nvPr>
            <p:ph idx="1"/>
          </p:nvPr>
        </p:nvSpPr>
        <p:spPr/>
        <p:txBody>
          <a:bodyPr/>
          <a:lstStyle/>
          <a:p>
            <a:r>
              <a:rPr lang="en-US" dirty="0"/>
              <a:t>Hobbes: “For power unlimited is absolute sovereignty. And the sovereign, in every commonwealth, is the absolute representative of all the subjects; and therefore no other can be representative of any part of the, but so far forth as he shall give leave.”</a:t>
            </a:r>
          </a:p>
          <a:p>
            <a:r>
              <a:rPr lang="en-US" dirty="0"/>
              <a:t>For Hobbes, once the sovereign comes into existence, there can be only one legitimate artificial or representing person</a:t>
            </a:r>
          </a:p>
        </p:txBody>
      </p:sp>
    </p:spTree>
    <p:extLst>
      <p:ext uri="{BB962C8B-B14F-4D97-AF65-F5344CB8AC3E}">
        <p14:creationId xmlns:p14="http://schemas.microsoft.com/office/powerpoint/2010/main" val="28694829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1D7DB-8164-4024-931C-B0016012D5D3}"/>
              </a:ext>
            </a:extLst>
          </p:cNvPr>
          <p:cNvSpPr>
            <a:spLocks noGrp="1"/>
          </p:cNvSpPr>
          <p:nvPr>
            <p:ph type="title"/>
          </p:nvPr>
        </p:nvSpPr>
        <p:spPr/>
        <p:txBody>
          <a:bodyPr/>
          <a:lstStyle/>
          <a:p>
            <a:r>
              <a:rPr lang="en-US" dirty="0"/>
              <a:t>Devolution Model of Civil Society</a:t>
            </a:r>
          </a:p>
        </p:txBody>
      </p:sp>
      <p:sp>
        <p:nvSpPr>
          <p:cNvPr id="3" name="Content Placeholder 2">
            <a:extLst>
              <a:ext uri="{FF2B5EF4-FFF2-40B4-BE49-F238E27FC236}">
                <a16:creationId xmlns:a16="http://schemas.microsoft.com/office/drawing/2014/main" id="{30D1A62F-0374-421E-813C-B3E89C0C4AAE}"/>
              </a:ext>
            </a:extLst>
          </p:cNvPr>
          <p:cNvSpPr>
            <a:spLocks noGrp="1"/>
          </p:cNvSpPr>
          <p:nvPr>
            <p:ph idx="1"/>
          </p:nvPr>
        </p:nvSpPr>
        <p:spPr/>
        <p:txBody>
          <a:bodyPr/>
          <a:lstStyle/>
          <a:p>
            <a:r>
              <a:rPr lang="en-US" dirty="0"/>
              <a:t>Civil society is useful as an arrangement that checks abuse of power and thereby inclines a political society to moderation. </a:t>
            </a:r>
          </a:p>
          <a:p>
            <a:r>
              <a:rPr lang="en-US" dirty="0"/>
              <a:t>Whereas the concession model seeks to protect and maintain state sovereignty by out-sourcing its power to other groups, the power-checking model endeavors to shrink the state’s scope.</a:t>
            </a:r>
          </a:p>
          <a:p>
            <a:endParaRPr lang="en-US" dirty="0"/>
          </a:p>
        </p:txBody>
      </p:sp>
    </p:spTree>
    <p:extLst>
      <p:ext uri="{BB962C8B-B14F-4D97-AF65-F5344CB8AC3E}">
        <p14:creationId xmlns:p14="http://schemas.microsoft.com/office/powerpoint/2010/main" val="6050997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39D5E-ED2A-4523-B705-12186C7963B7}"/>
              </a:ext>
            </a:extLst>
          </p:cNvPr>
          <p:cNvSpPr>
            <a:spLocks noGrp="1"/>
          </p:cNvSpPr>
          <p:nvPr>
            <p:ph type="title"/>
          </p:nvPr>
        </p:nvSpPr>
        <p:spPr/>
        <p:txBody>
          <a:bodyPr/>
          <a:lstStyle/>
          <a:p>
            <a:r>
              <a:rPr lang="en-US" dirty="0"/>
              <a:t>Subsidiarity Model of Civil Society</a:t>
            </a:r>
          </a:p>
        </p:txBody>
      </p:sp>
      <p:sp>
        <p:nvSpPr>
          <p:cNvPr id="3" name="Content Placeholder 2">
            <a:extLst>
              <a:ext uri="{FF2B5EF4-FFF2-40B4-BE49-F238E27FC236}">
                <a16:creationId xmlns:a16="http://schemas.microsoft.com/office/drawing/2014/main" id="{E0A7A5EB-A90F-4889-B232-8D276BA41AC6}"/>
              </a:ext>
            </a:extLst>
          </p:cNvPr>
          <p:cNvSpPr>
            <a:spLocks noGrp="1"/>
          </p:cNvSpPr>
          <p:nvPr>
            <p:ph idx="1"/>
          </p:nvPr>
        </p:nvSpPr>
        <p:spPr/>
        <p:txBody>
          <a:bodyPr/>
          <a:lstStyle/>
          <a:p>
            <a:r>
              <a:rPr lang="en-US" dirty="0"/>
              <a:t>The existence of social persons distinct in dignity, reducible neither to the individual nor the state, stands at the outset of Catholic social doctrine.</a:t>
            </a:r>
          </a:p>
          <a:p>
            <a:r>
              <a:rPr lang="en-US" dirty="0"/>
              <a:t>Societies Spring from the same source as the state, the ‘tendency of man to dwell in society.’</a:t>
            </a:r>
          </a:p>
          <a:p>
            <a:r>
              <a:rPr lang="en-US" dirty="0"/>
              <a:t>Society does not devolve from the state or come into existence because of the state’s need to outsource powers for socially useful ends.</a:t>
            </a:r>
          </a:p>
          <a:p>
            <a:endParaRPr lang="en-US" dirty="0"/>
          </a:p>
        </p:txBody>
      </p:sp>
    </p:spTree>
    <p:extLst>
      <p:ext uri="{BB962C8B-B14F-4D97-AF65-F5344CB8AC3E}">
        <p14:creationId xmlns:p14="http://schemas.microsoft.com/office/powerpoint/2010/main" val="32214752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39D5E-ED2A-4523-B705-12186C7963B7}"/>
              </a:ext>
            </a:extLst>
          </p:cNvPr>
          <p:cNvSpPr>
            <a:spLocks noGrp="1"/>
          </p:cNvSpPr>
          <p:nvPr>
            <p:ph type="title"/>
          </p:nvPr>
        </p:nvSpPr>
        <p:spPr/>
        <p:txBody>
          <a:bodyPr/>
          <a:lstStyle/>
          <a:p>
            <a:r>
              <a:rPr lang="en-US" dirty="0"/>
              <a:t>Subsidiarity Model of Civil Society</a:t>
            </a:r>
          </a:p>
        </p:txBody>
      </p:sp>
      <p:sp>
        <p:nvSpPr>
          <p:cNvPr id="3" name="Content Placeholder 2">
            <a:extLst>
              <a:ext uri="{FF2B5EF4-FFF2-40B4-BE49-F238E27FC236}">
                <a16:creationId xmlns:a16="http://schemas.microsoft.com/office/drawing/2014/main" id="{E0A7A5EB-A90F-4889-B232-8D276BA41AC6}"/>
              </a:ext>
            </a:extLst>
          </p:cNvPr>
          <p:cNvSpPr>
            <a:spLocks noGrp="1"/>
          </p:cNvSpPr>
          <p:nvPr>
            <p:ph idx="1"/>
          </p:nvPr>
        </p:nvSpPr>
        <p:spPr/>
        <p:txBody>
          <a:bodyPr/>
          <a:lstStyle/>
          <a:p>
            <a:r>
              <a:rPr lang="en-US" dirty="0"/>
              <a:t>Wherever a society marked by common ends and unity (or harmony) of action, there must be authority.</a:t>
            </a:r>
          </a:p>
          <a:p>
            <a:r>
              <a:rPr lang="en-US" dirty="0"/>
              <a:t>The state will do an injustice if it allows societies to exist, but denies their capacity for self-government.</a:t>
            </a:r>
          </a:p>
          <a:p>
            <a:r>
              <a:rPr lang="en-US" dirty="0"/>
              <a:t>Where there is no right to group authority, common action will depend entirely on spontaneous unanimity.</a:t>
            </a:r>
          </a:p>
          <a:p>
            <a:r>
              <a:rPr lang="en-US" dirty="0"/>
              <a:t>Hence, a state that recognizes the existence of civil society, but not the diverse modes of authority appropriate to those societies, reduces civil society to mere partnerships.</a:t>
            </a:r>
          </a:p>
        </p:txBody>
      </p:sp>
    </p:spTree>
    <p:extLst>
      <p:ext uri="{BB962C8B-B14F-4D97-AF65-F5344CB8AC3E}">
        <p14:creationId xmlns:p14="http://schemas.microsoft.com/office/powerpoint/2010/main" val="16855244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39D5E-ED2A-4523-B705-12186C7963B7}"/>
              </a:ext>
            </a:extLst>
          </p:cNvPr>
          <p:cNvSpPr>
            <a:spLocks noGrp="1"/>
          </p:cNvSpPr>
          <p:nvPr>
            <p:ph type="title"/>
          </p:nvPr>
        </p:nvSpPr>
        <p:spPr/>
        <p:txBody>
          <a:bodyPr/>
          <a:lstStyle/>
          <a:p>
            <a:r>
              <a:rPr lang="en-US" dirty="0"/>
              <a:t>Subsidiarity Model of Civil Society</a:t>
            </a:r>
          </a:p>
        </p:txBody>
      </p:sp>
      <p:sp>
        <p:nvSpPr>
          <p:cNvPr id="3" name="Content Placeholder 2">
            <a:extLst>
              <a:ext uri="{FF2B5EF4-FFF2-40B4-BE49-F238E27FC236}">
                <a16:creationId xmlns:a16="http://schemas.microsoft.com/office/drawing/2014/main" id="{E0A7A5EB-A90F-4889-B232-8D276BA41AC6}"/>
              </a:ext>
            </a:extLst>
          </p:cNvPr>
          <p:cNvSpPr>
            <a:spLocks noGrp="1"/>
          </p:cNvSpPr>
          <p:nvPr>
            <p:ph idx="1"/>
          </p:nvPr>
        </p:nvSpPr>
        <p:spPr/>
        <p:txBody>
          <a:bodyPr/>
          <a:lstStyle/>
          <a:p>
            <a:r>
              <a:rPr lang="en-US" dirty="0"/>
              <a:t>Now we can address the principle of subsidiarity and distinguish it from devolution.</a:t>
            </a:r>
          </a:p>
          <a:p>
            <a:r>
              <a:rPr lang="en-US" dirty="0"/>
              <a:t>As a principle regulating and coordinating a plurality of group-persons, subsidiarity presupposes a plurality of such persons, each having distinct common ends, kinds of united action, and modes of authority.</a:t>
            </a:r>
          </a:p>
          <a:p>
            <a:r>
              <a:rPr lang="en-US" dirty="0"/>
              <a:t>It is not, therefore, a question of whether there shall be group-persons, or whether they are efficient or immediately useful to the state.</a:t>
            </a:r>
          </a:p>
          <a:p>
            <a:r>
              <a:rPr lang="en-US" dirty="0"/>
              <a:t>Rather, the question is how these groups stand to others.</a:t>
            </a:r>
          </a:p>
        </p:txBody>
      </p:sp>
    </p:spTree>
    <p:extLst>
      <p:ext uri="{BB962C8B-B14F-4D97-AF65-F5344CB8AC3E}">
        <p14:creationId xmlns:p14="http://schemas.microsoft.com/office/powerpoint/2010/main" val="32531580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39D5E-ED2A-4523-B705-12186C7963B7}"/>
              </a:ext>
            </a:extLst>
          </p:cNvPr>
          <p:cNvSpPr>
            <a:spLocks noGrp="1"/>
          </p:cNvSpPr>
          <p:nvPr>
            <p:ph type="title"/>
          </p:nvPr>
        </p:nvSpPr>
        <p:spPr/>
        <p:txBody>
          <a:bodyPr/>
          <a:lstStyle/>
          <a:p>
            <a:r>
              <a:rPr lang="en-US" dirty="0"/>
              <a:t>Subsidiarity Model of Civil Society</a:t>
            </a:r>
          </a:p>
        </p:txBody>
      </p:sp>
      <p:sp>
        <p:nvSpPr>
          <p:cNvPr id="3" name="Content Placeholder 2">
            <a:extLst>
              <a:ext uri="{FF2B5EF4-FFF2-40B4-BE49-F238E27FC236}">
                <a16:creationId xmlns:a16="http://schemas.microsoft.com/office/drawing/2014/main" id="{E0A7A5EB-A90F-4889-B232-8D276BA41AC6}"/>
              </a:ext>
            </a:extLst>
          </p:cNvPr>
          <p:cNvSpPr>
            <a:spLocks noGrp="1"/>
          </p:cNvSpPr>
          <p:nvPr>
            <p:ph idx="1"/>
          </p:nvPr>
        </p:nvSpPr>
        <p:spPr/>
        <p:txBody>
          <a:bodyPr/>
          <a:lstStyle/>
          <a:p>
            <a:r>
              <a:rPr lang="en-US" dirty="0"/>
              <a:t>In its negative formulation, subsidiarity demands that when assistance is given, it be done in such a way that the sociality proper to the group (family, school corporation, </a:t>
            </a:r>
            <a:r>
              <a:rPr lang="en-US" dirty="0" err="1"/>
              <a:t>etc</a:t>
            </a:r>
            <a:r>
              <a:rPr lang="en-US" dirty="0"/>
              <a:t>) is not subverted.</a:t>
            </a:r>
          </a:p>
          <a:p>
            <a:r>
              <a:rPr lang="en-US" dirty="0"/>
              <a:t>Hence, it describes the right of social groups, each </a:t>
            </a:r>
            <a:r>
              <a:rPr lang="en-US" dirty="0" err="1"/>
              <a:t>enuoying</a:t>
            </a:r>
            <a:r>
              <a:rPr lang="en-US" dirty="0"/>
              <a:t> its own proper mode of action.</a:t>
            </a:r>
          </a:p>
          <a:p>
            <a:r>
              <a:rPr lang="en-US" dirty="0"/>
              <a:t>On this view, subsidiarity cannot be construed as judgments decisions, actions at the ‘lowest level.’</a:t>
            </a:r>
          </a:p>
        </p:txBody>
      </p:sp>
    </p:spTree>
    <p:extLst>
      <p:ext uri="{BB962C8B-B14F-4D97-AF65-F5344CB8AC3E}">
        <p14:creationId xmlns:p14="http://schemas.microsoft.com/office/powerpoint/2010/main" val="26370504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90A4C-343C-444A-B3BE-7430F09F131A}"/>
              </a:ext>
            </a:extLst>
          </p:cNvPr>
          <p:cNvSpPr>
            <a:spLocks noGrp="1"/>
          </p:cNvSpPr>
          <p:nvPr>
            <p:ph type="title"/>
          </p:nvPr>
        </p:nvSpPr>
        <p:spPr/>
        <p:txBody>
          <a:bodyPr/>
          <a:lstStyle/>
          <a:p>
            <a:r>
              <a:rPr lang="en-US" dirty="0"/>
              <a:t>The coherence of the four principles</a:t>
            </a:r>
          </a:p>
        </p:txBody>
      </p:sp>
      <p:sp>
        <p:nvSpPr>
          <p:cNvPr id="3" name="Content Placeholder 2">
            <a:extLst>
              <a:ext uri="{FF2B5EF4-FFF2-40B4-BE49-F238E27FC236}">
                <a16:creationId xmlns:a16="http://schemas.microsoft.com/office/drawing/2014/main" id="{7D554278-C313-41F5-A3A4-855E8F6ABEB8}"/>
              </a:ext>
            </a:extLst>
          </p:cNvPr>
          <p:cNvSpPr>
            <a:spLocks noGrp="1"/>
          </p:cNvSpPr>
          <p:nvPr>
            <p:ph idx="1"/>
          </p:nvPr>
        </p:nvSpPr>
        <p:spPr/>
        <p:txBody>
          <a:bodyPr/>
          <a:lstStyle/>
          <a:p>
            <a:r>
              <a:rPr lang="en-US" dirty="0"/>
              <a:t>There are natural persons and group persons.</a:t>
            </a:r>
          </a:p>
          <a:p>
            <a:r>
              <a:rPr lang="en-US" dirty="0"/>
              <a:t>It is not the accidental forces of society and history that alone account for the diversity of group persons, but rather human nature itself.</a:t>
            </a:r>
          </a:p>
          <a:p>
            <a:r>
              <a:rPr lang="en-US" dirty="0"/>
              <a:t>Solidarity is never a single thing, therefore, but a multitude of relations.</a:t>
            </a:r>
          </a:p>
          <a:p>
            <a:r>
              <a:rPr lang="en-US" dirty="0"/>
              <a:t>When one power interacts with another, it must not subvert the solidarity of the group.</a:t>
            </a:r>
          </a:p>
          <a:p>
            <a:r>
              <a:rPr lang="en-US" dirty="0"/>
              <a:t>These particular groups, in turn, need the virtue of ordering the common good called polity.</a:t>
            </a:r>
          </a:p>
        </p:txBody>
      </p:sp>
    </p:spTree>
    <p:extLst>
      <p:ext uri="{BB962C8B-B14F-4D97-AF65-F5344CB8AC3E}">
        <p14:creationId xmlns:p14="http://schemas.microsoft.com/office/powerpoint/2010/main" val="100536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B7990-B00C-4060-A829-95BCD0DECE2D}"/>
              </a:ext>
            </a:extLst>
          </p:cNvPr>
          <p:cNvSpPr>
            <a:spLocks noGrp="1"/>
          </p:cNvSpPr>
          <p:nvPr>
            <p:ph type="title"/>
          </p:nvPr>
        </p:nvSpPr>
        <p:spPr/>
        <p:txBody>
          <a:bodyPr/>
          <a:lstStyle/>
          <a:p>
            <a:r>
              <a:rPr lang="en-US" dirty="0"/>
              <a:t>Experiment 1.0</a:t>
            </a:r>
          </a:p>
        </p:txBody>
      </p:sp>
      <p:sp>
        <p:nvSpPr>
          <p:cNvPr id="3" name="Content Placeholder 2">
            <a:extLst>
              <a:ext uri="{FF2B5EF4-FFF2-40B4-BE49-F238E27FC236}">
                <a16:creationId xmlns:a16="http://schemas.microsoft.com/office/drawing/2014/main" id="{8E051BD7-9A28-4CEF-86BA-E50DE523489E}"/>
              </a:ext>
            </a:extLst>
          </p:cNvPr>
          <p:cNvSpPr>
            <a:spLocks noGrp="1"/>
          </p:cNvSpPr>
          <p:nvPr>
            <p:ph idx="1"/>
          </p:nvPr>
        </p:nvSpPr>
        <p:spPr/>
        <p:txBody>
          <a:bodyPr>
            <a:normAutofit fontScale="92500"/>
          </a:bodyPr>
          <a:lstStyle/>
          <a:p>
            <a:r>
              <a:rPr lang="en-US" dirty="0"/>
              <a:t>Every person at the table has $4 worth of resources.</a:t>
            </a:r>
          </a:p>
          <a:p>
            <a:r>
              <a:rPr lang="en-US" dirty="0"/>
              <a:t>Each person at the table decides how much to of their resources to put in the common pot. They anonymously put their decision on a slip of paper.</a:t>
            </a:r>
          </a:p>
          <a:p>
            <a:r>
              <a:rPr lang="en-US" dirty="0"/>
              <a:t>The slips are collected and added, and </a:t>
            </a:r>
            <a:r>
              <a:rPr lang="en-US" i="1" dirty="0"/>
              <a:t>then the common pot is doubled.</a:t>
            </a:r>
          </a:p>
          <a:p>
            <a:r>
              <a:rPr lang="en-US" dirty="0"/>
              <a:t>Finally, the common pot is shared equally among everyone.</a:t>
            </a:r>
          </a:p>
          <a:p>
            <a:r>
              <a:rPr lang="en-US" dirty="0"/>
              <a:t>I want you to run this experiment in five rounds.</a:t>
            </a:r>
          </a:p>
          <a:p>
            <a:r>
              <a:rPr lang="en-US" dirty="0"/>
              <a:t>The individual in the class with the most points will get a prize next week.</a:t>
            </a:r>
          </a:p>
          <a:p>
            <a:r>
              <a:rPr lang="en-US" dirty="0"/>
              <a:t>The group with the most points will also get a prize next week.</a:t>
            </a:r>
          </a:p>
          <a:p>
            <a:r>
              <a:rPr lang="en-US" dirty="0"/>
              <a:t>Before and after each round, I want you to discuss your plans.</a:t>
            </a:r>
          </a:p>
          <a:p>
            <a:endParaRPr lang="en-US" dirty="0"/>
          </a:p>
          <a:p>
            <a:endParaRPr lang="en-US" dirty="0"/>
          </a:p>
        </p:txBody>
      </p:sp>
    </p:spTree>
    <p:extLst>
      <p:ext uri="{BB962C8B-B14F-4D97-AF65-F5344CB8AC3E}">
        <p14:creationId xmlns:p14="http://schemas.microsoft.com/office/powerpoint/2010/main" val="885097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86C8C-FD11-49D0-913B-E6074117F6B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29331D2B-FF01-4D8A-9876-9DDF182E4716}"/>
              </a:ext>
            </a:extLst>
          </p:cNvPr>
          <p:cNvSpPr>
            <a:spLocks noGrp="1"/>
          </p:cNvSpPr>
          <p:nvPr>
            <p:ph idx="1"/>
          </p:nvPr>
        </p:nvSpPr>
        <p:spPr/>
        <p:txBody>
          <a:bodyPr/>
          <a:lstStyle/>
          <a:p>
            <a:r>
              <a:rPr lang="en-US" dirty="0"/>
              <a:t>Connecting this to the first great social encyclical</a:t>
            </a:r>
            <a:r>
              <a:rPr lang="en-US"/>
              <a:t>: Rerum Novarum!!!</a:t>
            </a:r>
          </a:p>
        </p:txBody>
      </p:sp>
    </p:spTree>
    <p:extLst>
      <p:ext uri="{BB962C8B-B14F-4D97-AF65-F5344CB8AC3E}">
        <p14:creationId xmlns:p14="http://schemas.microsoft.com/office/powerpoint/2010/main" val="3789044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B7990-B00C-4060-A829-95BCD0DECE2D}"/>
              </a:ext>
            </a:extLst>
          </p:cNvPr>
          <p:cNvSpPr>
            <a:spLocks noGrp="1"/>
          </p:cNvSpPr>
          <p:nvPr>
            <p:ph type="title"/>
          </p:nvPr>
        </p:nvSpPr>
        <p:spPr/>
        <p:txBody>
          <a:bodyPr/>
          <a:lstStyle/>
          <a:p>
            <a:r>
              <a:rPr lang="en-US" dirty="0"/>
              <a:t>Experiment 2.0</a:t>
            </a:r>
          </a:p>
        </p:txBody>
      </p:sp>
      <p:sp>
        <p:nvSpPr>
          <p:cNvPr id="3" name="Content Placeholder 2">
            <a:extLst>
              <a:ext uri="{FF2B5EF4-FFF2-40B4-BE49-F238E27FC236}">
                <a16:creationId xmlns:a16="http://schemas.microsoft.com/office/drawing/2014/main" id="{8E051BD7-9A28-4CEF-86BA-E50DE523489E}"/>
              </a:ext>
            </a:extLst>
          </p:cNvPr>
          <p:cNvSpPr>
            <a:spLocks noGrp="1"/>
          </p:cNvSpPr>
          <p:nvPr>
            <p:ph idx="1"/>
          </p:nvPr>
        </p:nvSpPr>
        <p:spPr/>
        <p:txBody>
          <a:bodyPr>
            <a:normAutofit/>
          </a:bodyPr>
          <a:lstStyle/>
          <a:p>
            <a:r>
              <a:rPr lang="en-US" dirty="0"/>
              <a:t>The same exact experiment, but this time four tables at a time form a single large group.</a:t>
            </a:r>
          </a:p>
          <a:p>
            <a:endParaRPr lang="en-US" dirty="0"/>
          </a:p>
          <a:p>
            <a:endParaRPr lang="en-US" dirty="0"/>
          </a:p>
        </p:txBody>
      </p:sp>
    </p:spTree>
    <p:extLst>
      <p:ext uri="{BB962C8B-B14F-4D97-AF65-F5344CB8AC3E}">
        <p14:creationId xmlns:p14="http://schemas.microsoft.com/office/powerpoint/2010/main" val="22827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BA4D6-7DFE-4D80-BF42-58C063D8C6CA}"/>
              </a:ext>
            </a:extLst>
          </p:cNvPr>
          <p:cNvSpPr>
            <a:spLocks noGrp="1"/>
          </p:cNvSpPr>
          <p:nvPr>
            <p:ph type="title"/>
          </p:nvPr>
        </p:nvSpPr>
        <p:spPr/>
        <p:txBody>
          <a:bodyPr/>
          <a:lstStyle/>
          <a:p>
            <a:r>
              <a:rPr lang="en-US" dirty="0"/>
              <a:t>Introduction and Review</a:t>
            </a:r>
          </a:p>
        </p:txBody>
      </p:sp>
      <p:sp>
        <p:nvSpPr>
          <p:cNvPr id="3" name="Content Placeholder 2">
            <a:extLst>
              <a:ext uri="{FF2B5EF4-FFF2-40B4-BE49-F238E27FC236}">
                <a16:creationId xmlns:a16="http://schemas.microsoft.com/office/drawing/2014/main" id="{1CE702FA-01A5-4918-A843-E9A08A3C4844}"/>
              </a:ext>
            </a:extLst>
          </p:cNvPr>
          <p:cNvSpPr>
            <a:spLocks noGrp="1"/>
          </p:cNvSpPr>
          <p:nvPr>
            <p:ph idx="1"/>
          </p:nvPr>
        </p:nvSpPr>
        <p:spPr/>
        <p:txBody>
          <a:bodyPr/>
          <a:lstStyle/>
          <a:p>
            <a:r>
              <a:rPr lang="en-US" dirty="0"/>
              <a:t>There is order in the universe because it is created by God, and, by necessity, each order we see always arises from a deeper order which </a:t>
            </a:r>
            <a:r>
              <a:rPr lang="en-US" dirty="0" err="1"/>
              <a:t>precontains</a:t>
            </a:r>
            <a:r>
              <a:rPr lang="en-US" dirty="0"/>
              <a:t> it, until we get to the first cause himself. </a:t>
            </a:r>
          </a:p>
          <a:p>
            <a:r>
              <a:rPr lang="en-US" dirty="0"/>
              <a:t>Our mind can appreciate this order because we are made in the image of God, and our intelligence is caused by his intelligence, which, like all actualities, is perfect in him.</a:t>
            </a:r>
          </a:p>
          <a:p>
            <a:r>
              <a:rPr lang="en-US" dirty="0"/>
              <a:t>Some of the order among human beings is contingent economic order: order that arises inevitably due to the “shape” of different types of scarcity, contingent on humans being willing to regularly interact.</a:t>
            </a:r>
          </a:p>
        </p:txBody>
      </p:sp>
    </p:spTree>
    <p:extLst>
      <p:ext uri="{BB962C8B-B14F-4D97-AF65-F5344CB8AC3E}">
        <p14:creationId xmlns:p14="http://schemas.microsoft.com/office/powerpoint/2010/main" val="3382232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322BF-A817-4DD2-BB61-50884961A1DA}"/>
              </a:ext>
            </a:extLst>
          </p:cNvPr>
          <p:cNvSpPr>
            <a:spLocks noGrp="1"/>
          </p:cNvSpPr>
          <p:nvPr>
            <p:ph type="title"/>
          </p:nvPr>
        </p:nvSpPr>
        <p:spPr/>
        <p:txBody>
          <a:bodyPr/>
          <a:lstStyle/>
          <a:p>
            <a:r>
              <a:rPr lang="en-US" dirty="0"/>
              <a:t>These contingencies depend on societies</a:t>
            </a:r>
          </a:p>
        </p:txBody>
      </p:sp>
      <p:graphicFrame>
        <p:nvGraphicFramePr>
          <p:cNvPr id="4" name="Content Placeholder 3">
            <a:extLst>
              <a:ext uri="{FF2B5EF4-FFF2-40B4-BE49-F238E27FC236}">
                <a16:creationId xmlns:a16="http://schemas.microsoft.com/office/drawing/2014/main" id="{92861A16-F966-46BF-9BB0-A30948CAC91B}"/>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889EF7C3-9F18-4834-86A9-2C4478D49170}"/>
              </a:ext>
            </a:extLst>
          </p:cNvPr>
          <p:cNvSpPr txBox="1"/>
          <p:nvPr/>
        </p:nvSpPr>
        <p:spPr>
          <a:xfrm>
            <a:off x="7500152" y="5473310"/>
            <a:ext cx="2860090" cy="523220"/>
          </a:xfrm>
          <a:prstGeom prst="rect">
            <a:avLst/>
          </a:prstGeom>
          <a:noFill/>
        </p:spPr>
        <p:txBody>
          <a:bodyPr wrap="square" rtlCol="0">
            <a:spAutoFit/>
          </a:bodyPr>
          <a:lstStyle/>
          <a:p>
            <a:r>
              <a:rPr lang="en-US" sz="2800" dirty="0">
                <a:solidFill>
                  <a:srgbClr val="FFFF00"/>
                </a:solidFill>
                <a:highlight>
                  <a:srgbClr val="C0C0C0"/>
                </a:highlight>
                <a:latin typeface="Old English Text MT" panose="03040902040508030806" pitchFamily="66" charset="0"/>
              </a:rPr>
              <a:t>Church’s Answer</a:t>
            </a:r>
          </a:p>
        </p:txBody>
      </p:sp>
      <p:sp>
        <p:nvSpPr>
          <p:cNvPr id="6" name="Smiley Face 5">
            <a:extLst>
              <a:ext uri="{FF2B5EF4-FFF2-40B4-BE49-F238E27FC236}">
                <a16:creationId xmlns:a16="http://schemas.microsoft.com/office/drawing/2014/main" id="{BAD46E0E-E2CC-49BA-A594-EB04061D5876}"/>
              </a:ext>
            </a:extLst>
          </p:cNvPr>
          <p:cNvSpPr/>
          <p:nvPr/>
        </p:nvSpPr>
        <p:spPr>
          <a:xfrm>
            <a:off x="8436377" y="4190260"/>
            <a:ext cx="987639" cy="926576"/>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5969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E101B-232F-4501-A756-D53FB36706A7}"/>
              </a:ext>
            </a:extLst>
          </p:cNvPr>
          <p:cNvSpPr>
            <a:spLocks noGrp="1"/>
          </p:cNvSpPr>
          <p:nvPr>
            <p:ph type="title"/>
          </p:nvPr>
        </p:nvSpPr>
        <p:spPr/>
        <p:txBody>
          <a:bodyPr/>
          <a:lstStyle/>
          <a:p>
            <a:r>
              <a:rPr lang="en-US" dirty="0"/>
              <a:t>Justice for societies</a:t>
            </a:r>
          </a:p>
        </p:txBody>
      </p:sp>
      <p:sp>
        <p:nvSpPr>
          <p:cNvPr id="3" name="Content Placeholder 2">
            <a:extLst>
              <a:ext uri="{FF2B5EF4-FFF2-40B4-BE49-F238E27FC236}">
                <a16:creationId xmlns:a16="http://schemas.microsoft.com/office/drawing/2014/main" id="{5B05125A-C54C-422E-B306-23FE373ED969}"/>
              </a:ext>
            </a:extLst>
          </p:cNvPr>
          <p:cNvSpPr>
            <a:spLocks noGrp="1"/>
          </p:cNvSpPr>
          <p:nvPr>
            <p:ph idx="1"/>
          </p:nvPr>
        </p:nvSpPr>
        <p:spPr/>
        <p:txBody>
          <a:bodyPr/>
          <a:lstStyle/>
          <a:p>
            <a:r>
              <a:rPr lang="en-US" dirty="0"/>
              <a:t>We need a theory of social justice: justice for and among societies</a:t>
            </a:r>
          </a:p>
          <a:p>
            <a:r>
              <a:rPr lang="en-US" dirty="0"/>
              <a:t>That theory, like all theories, will be based on principles. </a:t>
            </a:r>
          </a:p>
          <a:p>
            <a:r>
              <a:rPr lang="en-US" dirty="0"/>
              <a:t>The Church slowly built and developed these principles and their applications across a variety of papal encyclicals and other documents that make up Catholic Social Teaching.</a:t>
            </a:r>
          </a:p>
          <a:p>
            <a:r>
              <a:rPr lang="en-US" dirty="0"/>
              <a:t>First, let’s just summarize adequate definitions of the four basic principles. </a:t>
            </a:r>
          </a:p>
          <a:p>
            <a:r>
              <a:rPr lang="en-US" dirty="0"/>
              <a:t>We won’t really understand them until we see them in context, however, so we need to keep thinking about them throughout.</a:t>
            </a:r>
          </a:p>
          <a:p>
            <a:endParaRPr lang="en-US" dirty="0"/>
          </a:p>
        </p:txBody>
      </p:sp>
    </p:spTree>
    <p:extLst>
      <p:ext uri="{BB962C8B-B14F-4D97-AF65-F5344CB8AC3E}">
        <p14:creationId xmlns:p14="http://schemas.microsoft.com/office/powerpoint/2010/main" val="1294829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25090-1D5F-43F7-861A-15667A6B373E}"/>
              </a:ext>
            </a:extLst>
          </p:cNvPr>
          <p:cNvSpPr>
            <a:spLocks noGrp="1"/>
          </p:cNvSpPr>
          <p:nvPr>
            <p:ph type="title"/>
          </p:nvPr>
        </p:nvSpPr>
        <p:spPr/>
        <p:txBody>
          <a:bodyPr/>
          <a:lstStyle/>
          <a:p>
            <a:r>
              <a:rPr lang="en-US" dirty="0"/>
              <a:t>Four basic principles of Catholic social doctrine</a:t>
            </a:r>
          </a:p>
        </p:txBody>
      </p:sp>
      <p:sp>
        <p:nvSpPr>
          <p:cNvPr id="3" name="Content Placeholder 2">
            <a:extLst>
              <a:ext uri="{FF2B5EF4-FFF2-40B4-BE49-F238E27FC236}">
                <a16:creationId xmlns:a16="http://schemas.microsoft.com/office/drawing/2014/main" id="{9D10DD69-0A46-45D1-AD77-EFDD7F9F1D4B}"/>
              </a:ext>
            </a:extLst>
          </p:cNvPr>
          <p:cNvSpPr>
            <a:spLocks noGrp="1"/>
          </p:cNvSpPr>
          <p:nvPr>
            <p:ph idx="1"/>
          </p:nvPr>
        </p:nvSpPr>
        <p:spPr/>
        <p:txBody>
          <a:bodyPr/>
          <a:lstStyle/>
          <a:p>
            <a:r>
              <a:rPr lang="en-US" dirty="0"/>
              <a:t>Dignity of the Human Person</a:t>
            </a:r>
          </a:p>
          <a:p>
            <a:r>
              <a:rPr lang="en-US" dirty="0"/>
              <a:t>Solidarity</a:t>
            </a:r>
          </a:p>
          <a:p>
            <a:r>
              <a:rPr lang="en-US" dirty="0"/>
              <a:t>Subsidiarity</a:t>
            </a:r>
          </a:p>
          <a:p>
            <a:r>
              <a:rPr lang="en-US" dirty="0"/>
              <a:t>Common Good</a:t>
            </a:r>
          </a:p>
        </p:txBody>
      </p:sp>
    </p:spTree>
    <p:extLst>
      <p:ext uri="{BB962C8B-B14F-4D97-AF65-F5344CB8AC3E}">
        <p14:creationId xmlns:p14="http://schemas.microsoft.com/office/powerpoint/2010/main" val="2686281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76841-A9C8-43CC-B052-0BE4474A1505}"/>
              </a:ext>
            </a:extLst>
          </p:cNvPr>
          <p:cNvSpPr>
            <a:spLocks noGrp="1"/>
          </p:cNvSpPr>
          <p:nvPr>
            <p:ph type="title"/>
          </p:nvPr>
        </p:nvSpPr>
        <p:spPr/>
        <p:txBody>
          <a:bodyPr/>
          <a:lstStyle/>
          <a:p>
            <a:r>
              <a:rPr lang="en-US" dirty="0"/>
              <a:t>Dignity of the Human Person</a:t>
            </a:r>
          </a:p>
        </p:txBody>
      </p:sp>
      <p:sp>
        <p:nvSpPr>
          <p:cNvPr id="3" name="Content Placeholder 2">
            <a:extLst>
              <a:ext uri="{FF2B5EF4-FFF2-40B4-BE49-F238E27FC236}">
                <a16:creationId xmlns:a16="http://schemas.microsoft.com/office/drawing/2014/main" id="{44094405-96BA-41AD-8FD9-EDCE7146FB27}"/>
              </a:ext>
            </a:extLst>
          </p:cNvPr>
          <p:cNvSpPr>
            <a:spLocks noGrp="1"/>
          </p:cNvSpPr>
          <p:nvPr>
            <p:ph idx="1"/>
          </p:nvPr>
        </p:nvSpPr>
        <p:spPr/>
        <p:txBody>
          <a:bodyPr/>
          <a:lstStyle/>
          <a:p>
            <a:r>
              <a:rPr lang="en-US" dirty="0"/>
              <a:t>“Man alone is called to share, by knowledge and love, in God’s own life . . . This is the fundamental reason for his dignity. Being in the image of God, the human individual possesses the dignity of a person, who is not just something, but someone” (§356)</a:t>
            </a:r>
          </a:p>
          <a:p>
            <a:r>
              <a:rPr lang="en-US" dirty="0"/>
              <a:t>We’ll talk some more about what it means to be a person soon.</a:t>
            </a:r>
          </a:p>
        </p:txBody>
      </p:sp>
    </p:spTree>
    <p:extLst>
      <p:ext uri="{BB962C8B-B14F-4D97-AF65-F5344CB8AC3E}">
        <p14:creationId xmlns:p14="http://schemas.microsoft.com/office/powerpoint/2010/main" val="1041400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2289</Words>
  <Application>Microsoft Office PowerPoint</Application>
  <PresentationFormat>Widescreen</PresentationFormat>
  <Paragraphs>126</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Old English Text MT</vt:lpstr>
      <vt:lpstr>Office Theme</vt:lpstr>
      <vt:lpstr>Economy, Divine and Human</vt:lpstr>
      <vt:lpstr>Outline</vt:lpstr>
      <vt:lpstr>Experiment 1.0</vt:lpstr>
      <vt:lpstr>Experiment 2.0</vt:lpstr>
      <vt:lpstr>Introduction and Review</vt:lpstr>
      <vt:lpstr>These contingencies depend on societies</vt:lpstr>
      <vt:lpstr>Justice for societies</vt:lpstr>
      <vt:lpstr>Four basic principles of Catholic social doctrine</vt:lpstr>
      <vt:lpstr>Dignity of the Human Person</vt:lpstr>
      <vt:lpstr>Solidarity</vt:lpstr>
      <vt:lpstr>Subsidiarity</vt:lpstr>
      <vt:lpstr>The Common Good, or Common Goods</vt:lpstr>
      <vt:lpstr>Common Good of the order of cosmos</vt:lpstr>
      <vt:lpstr>God is the Supreme Common Good</vt:lpstr>
      <vt:lpstr>What is a society?</vt:lpstr>
      <vt:lpstr>What is a society?</vt:lpstr>
      <vt:lpstr>What is a society?</vt:lpstr>
      <vt:lpstr>What is a society?</vt:lpstr>
      <vt:lpstr>Distinctions</vt:lpstr>
      <vt:lpstr>Society: conclusions</vt:lpstr>
      <vt:lpstr>Society: conclusions</vt:lpstr>
      <vt:lpstr>Concession Model of Civil Society</vt:lpstr>
      <vt:lpstr>Concession Model of Civil Society</vt:lpstr>
      <vt:lpstr>Devolution Model of Civil Society</vt:lpstr>
      <vt:lpstr>Subsidiarity Model of Civil Society</vt:lpstr>
      <vt:lpstr>Subsidiarity Model of Civil Society</vt:lpstr>
      <vt:lpstr>Subsidiarity Model of Civil Society</vt:lpstr>
      <vt:lpstr>Subsidiarity Model of Civil Society</vt:lpstr>
      <vt:lpstr>The coherence of the four principles</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Economy, Divine and Human</dc:title>
  <dc:creator>Kirk Doran</dc:creator>
  <cp:lastModifiedBy>Kirk Doran</cp:lastModifiedBy>
  <cp:revision>163</cp:revision>
  <dcterms:created xsi:type="dcterms:W3CDTF">2023-11-01T12:39:26Z</dcterms:created>
  <dcterms:modified xsi:type="dcterms:W3CDTF">2023-11-01T14:41:36Z</dcterms:modified>
</cp:coreProperties>
</file>